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sdx" ContentType="application/vnd.ms-visio.drawing"/>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0.jpg" ContentType="image/png"/>
  <Override PartName="/ppt/tags/tag1.xml" ContentType="application/vnd.openxmlformats-officedocument.presentationml.tags+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341" r:id="rId3"/>
    <p:sldId id="343" r:id="rId4"/>
    <p:sldId id="344" r:id="rId5"/>
    <p:sldId id="347" r:id="rId6"/>
    <p:sldId id="345" r:id="rId7"/>
    <p:sldId id="346" r:id="rId8"/>
    <p:sldId id="348" r:id="rId9"/>
    <p:sldId id="350" r:id="rId10"/>
    <p:sldId id="351" r:id="rId11"/>
    <p:sldId id="352" r:id="rId12"/>
    <p:sldId id="349" r:id="rId13"/>
    <p:sldId id="353" r:id="rId14"/>
    <p:sldId id="355" r:id="rId15"/>
    <p:sldId id="354" r:id="rId16"/>
    <p:sldId id="356" r:id="rId17"/>
    <p:sldId id="357" r:id="rId18"/>
    <p:sldId id="359" r:id="rId19"/>
    <p:sldId id="362" r:id="rId20"/>
    <p:sldId id="365" r:id="rId21"/>
    <p:sldId id="367" r:id="rId22"/>
    <p:sldId id="368" r:id="rId23"/>
    <p:sldId id="369" r:id="rId24"/>
    <p:sldId id="370" r:id="rId25"/>
    <p:sldId id="372" r:id="rId26"/>
    <p:sldId id="373" r:id="rId27"/>
    <p:sldId id="375" r:id="rId28"/>
    <p:sldId id="377" r:id="rId29"/>
    <p:sldId id="378" r:id="rId30"/>
    <p:sldId id="379" r:id="rId31"/>
    <p:sldId id="380" r:id="rId32"/>
    <p:sldId id="381" r:id="rId33"/>
    <p:sldId id="382" r:id="rId34"/>
    <p:sldId id="383" r:id="rId35"/>
    <p:sldId id="384" r:id="rId36"/>
    <p:sldId id="385" r:id="rId37"/>
    <p:sldId id="386" r:id="rId38"/>
    <p:sldId id="387" r:id="rId39"/>
    <p:sldId id="389" r:id="rId40"/>
    <p:sldId id="390" r:id="rId41"/>
    <p:sldId id="391" r:id="rId42"/>
    <p:sldId id="393" r:id="rId43"/>
    <p:sldId id="395" r:id="rId44"/>
    <p:sldId id="394" r:id="rId45"/>
    <p:sldId id="396" r:id="rId46"/>
    <p:sldId id="397" r:id="rId47"/>
    <p:sldId id="399" r:id="rId48"/>
    <p:sldId id="398" r:id="rId49"/>
    <p:sldId id="400" r:id="rId50"/>
    <p:sldId id="401" r:id="rId51"/>
    <p:sldId id="402" r:id="rId52"/>
    <p:sldId id="403" r:id="rId53"/>
  </p:sldIdLst>
  <p:sldSz cx="12192000" cy="6858000"/>
  <p:notesSz cx="6858000" cy="9144000"/>
  <p:embeddedFontLst>
    <p:embeddedFont>
      <p:font typeface="楷体" panose="02010609060101010101" pitchFamily="49" charset="-122"/>
      <p:regular r:id="rId54"/>
    </p:embeddedFont>
    <p:embeddedFont>
      <p:font typeface="Calibri" panose="020F0502020204030204" pitchFamily="34" charset="0"/>
      <p:regular r:id="rId55"/>
      <p:bold r:id="rId56"/>
      <p:italic r:id="rId57"/>
      <p:boldItalic r:id="rId58"/>
    </p:embeddedFont>
    <p:embeddedFont>
      <p:font typeface="微软雅黑 Light" panose="020B0502040204020203" pitchFamily="34" charset="-122"/>
      <p:regular r:id="rId59"/>
    </p:embeddedFont>
    <p:embeddedFont>
      <p:font typeface="微软雅黑" panose="020B0503020204020204" pitchFamily="34" charset="-122"/>
      <p:regular r:id="rId60"/>
      <p:bold r:id="rId61"/>
    </p:embeddedFont>
    <p:embeddedFont>
      <p:font typeface="Impact" panose="020B0806030902050204" pitchFamily="34" charset="0"/>
      <p:regular r:id="rId6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C6C9"/>
    <a:srgbClr val="4F5E60"/>
    <a:srgbClr val="97A4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74" autoAdjust="0"/>
    <p:restoredTop sz="94660"/>
  </p:normalViewPr>
  <p:slideViewPr>
    <p:cSldViewPr snapToGrid="0">
      <p:cViewPr varScale="1">
        <p:scale>
          <a:sx n="111" d="100"/>
          <a:sy n="111" d="100"/>
        </p:scale>
        <p:origin x="36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5.fntdata"/><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61"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4" Type="http://schemas.openxmlformats.org/officeDocument/2006/relationships/image" Target="../media/image3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image" Target="../media/image45.wmf"/><Relationship Id="rId7" Type="http://schemas.openxmlformats.org/officeDocument/2006/relationships/image" Target="../media/image49.wmf"/><Relationship Id="rId2" Type="http://schemas.openxmlformats.org/officeDocument/2006/relationships/image" Target="../media/image44.wmf"/><Relationship Id="rId1" Type="http://schemas.openxmlformats.org/officeDocument/2006/relationships/image" Target="../media/image43.wmf"/><Relationship Id="rId6" Type="http://schemas.openxmlformats.org/officeDocument/2006/relationships/image" Target="../media/image48.wmf"/><Relationship Id="rId5" Type="http://schemas.openxmlformats.org/officeDocument/2006/relationships/image" Target="../media/image47.wmf"/><Relationship Id="rId4" Type="http://schemas.openxmlformats.org/officeDocument/2006/relationships/image" Target="../media/image46.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image" Target="../media/image54.wmf"/><Relationship Id="rId7" Type="http://schemas.openxmlformats.org/officeDocument/2006/relationships/image" Target="../media/image58.wmf"/><Relationship Id="rId2" Type="http://schemas.openxmlformats.org/officeDocument/2006/relationships/image" Target="../media/image53.wmf"/><Relationship Id="rId1" Type="http://schemas.openxmlformats.org/officeDocument/2006/relationships/image" Target="../media/image52.wmf"/><Relationship Id="rId6" Type="http://schemas.openxmlformats.org/officeDocument/2006/relationships/image" Target="../media/image57.wmf"/><Relationship Id="rId5" Type="http://schemas.openxmlformats.org/officeDocument/2006/relationships/image" Target="../media/image56.wmf"/><Relationship Id="rId4" Type="http://schemas.openxmlformats.org/officeDocument/2006/relationships/image" Target="../media/image55.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68.wmf"/><Relationship Id="rId13" Type="http://schemas.openxmlformats.org/officeDocument/2006/relationships/image" Target="../media/image73.wmf"/><Relationship Id="rId3" Type="http://schemas.openxmlformats.org/officeDocument/2006/relationships/image" Target="../media/image63.wmf"/><Relationship Id="rId7" Type="http://schemas.openxmlformats.org/officeDocument/2006/relationships/image" Target="../media/image67.wmf"/><Relationship Id="rId12" Type="http://schemas.openxmlformats.org/officeDocument/2006/relationships/image" Target="../media/image72.wmf"/><Relationship Id="rId2" Type="http://schemas.openxmlformats.org/officeDocument/2006/relationships/image" Target="../media/image62.wmf"/><Relationship Id="rId16" Type="http://schemas.openxmlformats.org/officeDocument/2006/relationships/image" Target="../media/image76.wmf"/><Relationship Id="rId1" Type="http://schemas.openxmlformats.org/officeDocument/2006/relationships/image" Target="../media/image61.wmf"/><Relationship Id="rId6" Type="http://schemas.openxmlformats.org/officeDocument/2006/relationships/image" Target="../media/image66.wmf"/><Relationship Id="rId11" Type="http://schemas.openxmlformats.org/officeDocument/2006/relationships/image" Target="../media/image71.wmf"/><Relationship Id="rId5" Type="http://schemas.openxmlformats.org/officeDocument/2006/relationships/image" Target="../media/image65.wmf"/><Relationship Id="rId15" Type="http://schemas.openxmlformats.org/officeDocument/2006/relationships/image" Target="../media/image75.wmf"/><Relationship Id="rId10" Type="http://schemas.openxmlformats.org/officeDocument/2006/relationships/image" Target="../media/image70.wmf"/><Relationship Id="rId4" Type="http://schemas.openxmlformats.org/officeDocument/2006/relationships/image" Target="../media/image64.wmf"/><Relationship Id="rId9" Type="http://schemas.openxmlformats.org/officeDocument/2006/relationships/image" Target="../media/image69.wmf"/><Relationship Id="rId14" Type="http://schemas.openxmlformats.org/officeDocument/2006/relationships/image" Target="../media/image74.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image" Target="../media/image83.wmf"/><Relationship Id="rId7" Type="http://schemas.openxmlformats.org/officeDocument/2006/relationships/image" Target="../media/image87.wmf"/><Relationship Id="rId12" Type="http://schemas.openxmlformats.org/officeDocument/2006/relationships/image" Target="../media/image92.wmf"/><Relationship Id="rId2" Type="http://schemas.openxmlformats.org/officeDocument/2006/relationships/image" Target="../media/image82.wmf"/><Relationship Id="rId1" Type="http://schemas.openxmlformats.org/officeDocument/2006/relationships/image" Target="../media/image81.wmf"/><Relationship Id="rId6" Type="http://schemas.openxmlformats.org/officeDocument/2006/relationships/image" Target="../media/image86.wmf"/><Relationship Id="rId11" Type="http://schemas.openxmlformats.org/officeDocument/2006/relationships/image" Target="../media/image91.wmf"/><Relationship Id="rId5" Type="http://schemas.openxmlformats.org/officeDocument/2006/relationships/image" Target="../media/image85.wmf"/><Relationship Id="rId10" Type="http://schemas.openxmlformats.org/officeDocument/2006/relationships/image" Target="../media/image90.wmf"/><Relationship Id="rId4" Type="http://schemas.openxmlformats.org/officeDocument/2006/relationships/image" Target="../media/image84.wmf"/><Relationship Id="rId9" Type="http://schemas.openxmlformats.org/officeDocument/2006/relationships/image" Target="../media/image8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image" Target="../media/image100.wmf"/><Relationship Id="rId7" Type="http://schemas.openxmlformats.org/officeDocument/2006/relationships/image" Target="../media/image104.wmf"/><Relationship Id="rId2" Type="http://schemas.openxmlformats.org/officeDocument/2006/relationships/image" Target="../media/image99.wmf"/><Relationship Id="rId1" Type="http://schemas.openxmlformats.org/officeDocument/2006/relationships/image" Target="../media/image98.wmf"/><Relationship Id="rId6" Type="http://schemas.openxmlformats.org/officeDocument/2006/relationships/image" Target="../media/image103.wmf"/><Relationship Id="rId5" Type="http://schemas.openxmlformats.org/officeDocument/2006/relationships/image" Target="../media/image102.wmf"/><Relationship Id="rId10" Type="http://schemas.openxmlformats.org/officeDocument/2006/relationships/image" Target="../media/image107.wmf"/><Relationship Id="rId4" Type="http://schemas.openxmlformats.org/officeDocument/2006/relationships/image" Target="../media/image101.wmf"/><Relationship Id="rId9" Type="http://schemas.openxmlformats.org/officeDocument/2006/relationships/image" Target="../media/image106.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 Id="rId5" Type="http://schemas.openxmlformats.org/officeDocument/2006/relationships/image" Target="../media/image112.wmf"/><Relationship Id="rId4" Type="http://schemas.openxmlformats.org/officeDocument/2006/relationships/image" Target="../media/image11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5" Type="http://schemas.openxmlformats.org/officeDocument/2006/relationships/image" Target="../media/image9.wmf"/><Relationship Id="rId4"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image" Target="../media/image132.wmf"/><Relationship Id="rId4" Type="http://schemas.openxmlformats.org/officeDocument/2006/relationships/image" Target="../media/image135.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37.wmf"/><Relationship Id="rId1" Type="http://schemas.openxmlformats.org/officeDocument/2006/relationships/image" Target="../media/image136.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40.wmf"/><Relationship Id="rId7" Type="http://schemas.openxmlformats.org/officeDocument/2006/relationships/image" Target="../media/image144.wmf"/><Relationship Id="rId2" Type="http://schemas.openxmlformats.org/officeDocument/2006/relationships/image" Target="../media/image139.wmf"/><Relationship Id="rId1" Type="http://schemas.openxmlformats.org/officeDocument/2006/relationships/image" Target="../media/image138.wmf"/><Relationship Id="rId6" Type="http://schemas.openxmlformats.org/officeDocument/2006/relationships/image" Target="../media/image143.wmf"/><Relationship Id="rId5" Type="http://schemas.openxmlformats.org/officeDocument/2006/relationships/image" Target="../media/image142.wmf"/><Relationship Id="rId4" Type="http://schemas.openxmlformats.org/officeDocument/2006/relationships/image" Target="../media/image141.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53.wmf"/><Relationship Id="rId3" Type="http://schemas.openxmlformats.org/officeDocument/2006/relationships/image" Target="../media/image148.wmf"/><Relationship Id="rId7" Type="http://schemas.openxmlformats.org/officeDocument/2006/relationships/image" Target="../media/image152.wmf"/><Relationship Id="rId2" Type="http://schemas.openxmlformats.org/officeDocument/2006/relationships/image" Target="../media/image147.wmf"/><Relationship Id="rId1" Type="http://schemas.openxmlformats.org/officeDocument/2006/relationships/image" Target="../media/image146.wmf"/><Relationship Id="rId6" Type="http://schemas.openxmlformats.org/officeDocument/2006/relationships/image" Target="../media/image151.wmf"/><Relationship Id="rId5" Type="http://schemas.openxmlformats.org/officeDocument/2006/relationships/image" Target="../media/image150.wmf"/><Relationship Id="rId10" Type="http://schemas.openxmlformats.org/officeDocument/2006/relationships/image" Target="../media/image155.wmf"/><Relationship Id="rId4" Type="http://schemas.openxmlformats.org/officeDocument/2006/relationships/image" Target="../media/image149.wmf"/><Relationship Id="rId9" Type="http://schemas.openxmlformats.org/officeDocument/2006/relationships/image" Target="../media/image154.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image" Target="../media/image157.wmf"/><Relationship Id="rId1" Type="http://schemas.openxmlformats.org/officeDocument/2006/relationships/image" Target="../media/image156.wmf"/><Relationship Id="rId4" Type="http://schemas.openxmlformats.org/officeDocument/2006/relationships/image" Target="../media/image159.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image" Target="../media/image163.wmf"/><Relationship Id="rId1" Type="http://schemas.openxmlformats.org/officeDocument/2006/relationships/image" Target="../media/image162.wmf"/><Relationship Id="rId6" Type="http://schemas.openxmlformats.org/officeDocument/2006/relationships/image" Target="../media/image167.wmf"/><Relationship Id="rId5" Type="http://schemas.openxmlformats.org/officeDocument/2006/relationships/image" Target="../media/image166.wmf"/><Relationship Id="rId4" Type="http://schemas.openxmlformats.org/officeDocument/2006/relationships/image" Target="../media/image165.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70.wmf"/><Relationship Id="rId1" Type="http://schemas.openxmlformats.org/officeDocument/2006/relationships/image" Target="../media/image169.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178.wmf"/><Relationship Id="rId3" Type="http://schemas.openxmlformats.org/officeDocument/2006/relationships/image" Target="../media/image173.wmf"/><Relationship Id="rId7" Type="http://schemas.openxmlformats.org/officeDocument/2006/relationships/image" Target="../media/image177.wmf"/><Relationship Id="rId2" Type="http://schemas.openxmlformats.org/officeDocument/2006/relationships/image" Target="../media/image172.wmf"/><Relationship Id="rId1" Type="http://schemas.openxmlformats.org/officeDocument/2006/relationships/image" Target="../media/image171.wmf"/><Relationship Id="rId6" Type="http://schemas.openxmlformats.org/officeDocument/2006/relationships/image" Target="../media/image176.wmf"/><Relationship Id="rId5" Type="http://schemas.openxmlformats.org/officeDocument/2006/relationships/image" Target="../media/image175.wmf"/><Relationship Id="rId4" Type="http://schemas.openxmlformats.org/officeDocument/2006/relationships/image" Target="../media/image174.wmf"/><Relationship Id="rId9" Type="http://schemas.openxmlformats.org/officeDocument/2006/relationships/image" Target="../media/image179.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image" Target="../media/image182.wmf"/><Relationship Id="rId1" Type="http://schemas.openxmlformats.org/officeDocument/2006/relationships/image" Target="../media/image181.wmf"/><Relationship Id="rId6" Type="http://schemas.openxmlformats.org/officeDocument/2006/relationships/image" Target="../media/image186.wmf"/><Relationship Id="rId5" Type="http://schemas.openxmlformats.org/officeDocument/2006/relationships/image" Target="../media/image185.wmf"/><Relationship Id="rId4" Type="http://schemas.openxmlformats.org/officeDocument/2006/relationships/image" Target="../media/image184.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89.wmf"/><Relationship Id="rId2" Type="http://schemas.openxmlformats.org/officeDocument/2006/relationships/image" Target="../media/image188.wmf"/><Relationship Id="rId1" Type="http://schemas.openxmlformats.org/officeDocument/2006/relationships/image" Target="../media/image18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5" Type="http://schemas.openxmlformats.org/officeDocument/2006/relationships/image" Target="../media/image21.wmf"/><Relationship Id="rId4"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24.wmf"/><Relationship Id="rId1"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4" Type="http://schemas.openxmlformats.org/officeDocument/2006/relationships/image" Target="../media/image3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C7AAB-C7B3-4CEF-816D-8710258423D2}"/>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CCA16339-209C-45C3-9939-A3DDAA0205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CAE1B5D6-55FA-4118-BBDF-F68D41A7B062}"/>
              </a:ext>
            </a:extLst>
          </p:cNvPr>
          <p:cNvSpPr>
            <a:spLocks noGrp="1"/>
          </p:cNvSpPr>
          <p:nvPr>
            <p:ph type="dt" sz="half" idx="10"/>
          </p:nvPr>
        </p:nvSpPr>
        <p:spPr/>
        <p:txBody>
          <a:bodyPr/>
          <a:lstStyle/>
          <a:p>
            <a:fld id="{FFFDACA2-8718-4000-BE50-BE600FA99D65}" type="datetimeFigureOut">
              <a:rPr lang="zh-CN" altLang="en-US" smtClean="0"/>
              <a:t>2019/7/24</a:t>
            </a:fld>
            <a:endParaRPr lang="zh-CN" altLang="en-US"/>
          </a:p>
        </p:txBody>
      </p:sp>
      <p:sp>
        <p:nvSpPr>
          <p:cNvPr id="5" name="Footer Placeholder 4">
            <a:extLst>
              <a:ext uri="{FF2B5EF4-FFF2-40B4-BE49-F238E27FC236}">
                <a16:creationId xmlns:a16="http://schemas.microsoft.com/office/drawing/2014/main" id="{A68AB87C-5F66-4112-BB29-94691B9E334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A707964-0EDB-4D41-A484-78D854890DE9}"/>
              </a:ext>
            </a:extLst>
          </p:cNvPr>
          <p:cNvSpPr>
            <a:spLocks noGrp="1"/>
          </p:cNvSpPr>
          <p:nvPr>
            <p:ph type="sldNum" sz="quarter" idx="12"/>
          </p:nvPr>
        </p:nvSpPr>
        <p:spPr/>
        <p:txBody>
          <a:bodyPr/>
          <a:lstStyle/>
          <a:p>
            <a:fld id="{0A93B293-0D4F-497C-AC27-891BCA8E79E8}" type="slidenum">
              <a:rPr lang="zh-CN" altLang="en-US" smtClean="0"/>
              <a:t>‹#›</a:t>
            </a:fld>
            <a:endParaRPr lang="zh-CN" altLang="en-US"/>
          </a:p>
        </p:txBody>
      </p:sp>
    </p:spTree>
    <p:extLst>
      <p:ext uri="{BB962C8B-B14F-4D97-AF65-F5344CB8AC3E}">
        <p14:creationId xmlns:p14="http://schemas.microsoft.com/office/powerpoint/2010/main" val="3748912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4232-DC1B-43AD-826D-87C138F4A069}"/>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A1ABCBF2-3516-4D90-9E30-D866539440C6}"/>
              </a:ext>
            </a:extLst>
          </p:cNvPr>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47D92264-23BD-4006-9564-4AFEF37D8593}"/>
              </a:ext>
            </a:extLst>
          </p:cNvPr>
          <p:cNvSpPr>
            <a:spLocks noGrp="1"/>
          </p:cNvSpPr>
          <p:nvPr>
            <p:ph type="dt" sz="half" idx="10"/>
          </p:nvPr>
        </p:nvSpPr>
        <p:spPr/>
        <p:txBody>
          <a:bodyPr/>
          <a:lstStyle/>
          <a:p>
            <a:fld id="{FFFDACA2-8718-4000-BE50-BE600FA99D65}" type="datetimeFigureOut">
              <a:rPr lang="zh-CN" altLang="en-US" smtClean="0"/>
              <a:t>2019/7/24</a:t>
            </a:fld>
            <a:endParaRPr lang="zh-CN" altLang="en-US"/>
          </a:p>
        </p:txBody>
      </p:sp>
      <p:sp>
        <p:nvSpPr>
          <p:cNvPr id="5" name="Footer Placeholder 4">
            <a:extLst>
              <a:ext uri="{FF2B5EF4-FFF2-40B4-BE49-F238E27FC236}">
                <a16:creationId xmlns:a16="http://schemas.microsoft.com/office/drawing/2014/main" id="{AB6B85A7-42A1-4E9C-B695-923D26D5D7F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472C8D16-D29F-4421-9A4E-FAA1461ACA98}"/>
              </a:ext>
            </a:extLst>
          </p:cNvPr>
          <p:cNvSpPr>
            <a:spLocks noGrp="1"/>
          </p:cNvSpPr>
          <p:nvPr>
            <p:ph type="sldNum" sz="quarter" idx="12"/>
          </p:nvPr>
        </p:nvSpPr>
        <p:spPr/>
        <p:txBody>
          <a:bodyPr/>
          <a:lstStyle/>
          <a:p>
            <a:fld id="{0A93B293-0D4F-497C-AC27-891BCA8E79E8}" type="slidenum">
              <a:rPr lang="zh-CN" altLang="en-US" smtClean="0"/>
              <a:t>‹#›</a:t>
            </a:fld>
            <a:endParaRPr lang="zh-CN" altLang="en-US"/>
          </a:p>
        </p:txBody>
      </p:sp>
    </p:spTree>
    <p:extLst>
      <p:ext uri="{BB962C8B-B14F-4D97-AF65-F5344CB8AC3E}">
        <p14:creationId xmlns:p14="http://schemas.microsoft.com/office/powerpoint/2010/main" val="623040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953D25-EC82-45A0-97C3-65836236A04B}"/>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266D3F56-B6D6-40F0-9C94-7C17979A8196}"/>
              </a:ext>
            </a:extLst>
          </p:cNvPr>
          <p:cNvSpPr>
            <a:spLocks noGrp="1"/>
          </p:cNvSpPr>
          <p:nvPr>
            <p:ph type="body" orient="vert" idx="1"/>
          </p:nvPr>
        </p:nvSpPr>
        <p:spPr>
          <a:xfrm>
            <a:off x="838200" y="365125"/>
            <a:ext cx="7734300" cy="5811838"/>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CBBE57B-57B9-487E-A773-729C390180C2}"/>
              </a:ext>
            </a:extLst>
          </p:cNvPr>
          <p:cNvSpPr>
            <a:spLocks noGrp="1"/>
          </p:cNvSpPr>
          <p:nvPr>
            <p:ph type="dt" sz="half" idx="10"/>
          </p:nvPr>
        </p:nvSpPr>
        <p:spPr/>
        <p:txBody>
          <a:bodyPr/>
          <a:lstStyle/>
          <a:p>
            <a:fld id="{FFFDACA2-8718-4000-BE50-BE600FA99D65}" type="datetimeFigureOut">
              <a:rPr lang="zh-CN" altLang="en-US" smtClean="0"/>
              <a:t>2019/7/24</a:t>
            </a:fld>
            <a:endParaRPr lang="zh-CN" altLang="en-US"/>
          </a:p>
        </p:txBody>
      </p:sp>
      <p:sp>
        <p:nvSpPr>
          <p:cNvPr id="5" name="Footer Placeholder 4">
            <a:extLst>
              <a:ext uri="{FF2B5EF4-FFF2-40B4-BE49-F238E27FC236}">
                <a16:creationId xmlns:a16="http://schemas.microsoft.com/office/drawing/2014/main" id="{B065A334-5526-4108-8A50-952075194E0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6024150-56D5-473E-9F5A-E97685A07F11}"/>
              </a:ext>
            </a:extLst>
          </p:cNvPr>
          <p:cNvSpPr>
            <a:spLocks noGrp="1"/>
          </p:cNvSpPr>
          <p:nvPr>
            <p:ph type="sldNum" sz="quarter" idx="12"/>
          </p:nvPr>
        </p:nvSpPr>
        <p:spPr/>
        <p:txBody>
          <a:bodyPr/>
          <a:lstStyle/>
          <a:p>
            <a:fld id="{0A93B293-0D4F-497C-AC27-891BCA8E79E8}" type="slidenum">
              <a:rPr lang="zh-CN" altLang="en-US" smtClean="0"/>
              <a:t>‹#›</a:t>
            </a:fld>
            <a:endParaRPr lang="zh-CN" altLang="en-US"/>
          </a:p>
        </p:txBody>
      </p:sp>
    </p:spTree>
    <p:extLst>
      <p:ext uri="{BB962C8B-B14F-4D97-AF65-F5344CB8AC3E}">
        <p14:creationId xmlns:p14="http://schemas.microsoft.com/office/powerpoint/2010/main" val="301894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9E50B-2E34-4128-BE15-B18F3B05ED3E}"/>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12BBA8F9-3F1D-457A-B4DE-A8931E3A5209}"/>
              </a:ext>
            </a:extLst>
          </p:cNvPr>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EF4B3C5-E8D1-4D17-B032-4E4E469F115C}"/>
              </a:ext>
            </a:extLst>
          </p:cNvPr>
          <p:cNvSpPr>
            <a:spLocks noGrp="1"/>
          </p:cNvSpPr>
          <p:nvPr>
            <p:ph type="dt" sz="half" idx="10"/>
          </p:nvPr>
        </p:nvSpPr>
        <p:spPr/>
        <p:txBody>
          <a:bodyPr/>
          <a:lstStyle/>
          <a:p>
            <a:fld id="{FFFDACA2-8718-4000-BE50-BE600FA99D65}" type="datetimeFigureOut">
              <a:rPr lang="zh-CN" altLang="en-US" smtClean="0"/>
              <a:t>2019/7/24</a:t>
            </a:fld>
            <a:endParaRPr lang="zh-CN" altLang="en-US"/>
          </a:p>
        </p:txBody>
      </p:sp>
      <p:sp>
        <p:nvSpPr>
          <p:cNvPr id="5" name="Footer Placeholder 4">
            <a:extLst>
              <a:ext uri="{FF2B5EF4-FFF2-40B4-BE49-F238E27FC236}">
                <a16:creationId xmlns:a16="http://schemas.microsoft.com/office/drawing/2014/main" id="{FB2764F3-11A8-4858-8808-7823BBEC5C2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C2C8452-C57D-4221-A338-F73C9B4B1A5C}"/>
              </a:ext>
            </a:extLst>
          </p:cNvPr>
          <p:cNvSpPr>
            <a:spLocks noGrp="1"/>
          </p:cNvSpPr>
          <p:nvPr>
            <p:ph type="sldNum" sz="quarter" idx="12"/>
          </p:nvPr>
        </p:nvSpPr>
        <p:spPr/>
        <p:txBody>
          <a:bodyPr/>
          <a:lstStyle/>
          <a:p>
            <a:fld id="{0A93B293-0D4F-497C-AC27-891BCA8E79E8}" type="slidenum">
              <a:rPr lang="zh-CN" altLang="en-US" smtClean="0"/>
              <a:t>‹#›</a:t>
            </a:fld>
            <a:endParaRPr lang="zh-CN" altLang="en-US"/>
          </a:p>
        </p:txBody>
      </p:sp>
    </p:spTree>
    <p:extLst>
      <p:ext uri="{BB962C8B-B14F-4D97-AF65-F5344CB8AC3E}">
        <p14:creationId xmlns:p14="http://schemas.microsoft.com/office/powerpoint/2010/main" val="958812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8D9E6-3BBA-46B7-B282-F6FBF49B78F5}"/>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1D43418-9303-40BB-AFAA-DA50BFE301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Edit Master text styles</a:t>
            </a:r>
          </a:p>
        </p:txBody>
      </p:sp>
      <p:sp>
        <p:nvSpPr>
          <p:cNvPr id="4" name="Date Placeholder 3">
            <a:extLst>
              <a:ext uri="{FF2B5EF4-FFF2-40B4-BE49-F238E27FC236}">
                <a16:creationId xmlns:a16="http://schemas.microsoft.com/office/drawing/2014/main" id="{C7CD1049-7BC1-49BE-9C4F-FF41E9C25DB6}"/>
              </a:ext>
            </a:extLst>
          </p:cNvPr>
          <p:cNvSpPr>
            <a:spLocks noGrp="1"/>
          </p:cNvSpPr>
          <p:nvPr>
            <p:ph type="dt" sz="half" idx="10"/>
          </p:nvPr>
        </p:nvSpPr>
        <p:spPr/>
        <p:txBody>
          <a:bodyPr/>
          <a:lstStyle/>
          <a:p>
            <a:fld id="{FFFDACA2-8718-4000-BE50-BE600FA99D65}" type="datetimeFigureOut">
              <a:rPr lang="zh-CN" altLang="en-US" smtClean="0"/>
              <a:t>2019/7/24</a:t>
            </a:fld>
            <a:endParaRPr lang="zh-CN" altLang="en-US"/>
          </a:p>
        </p:txBody>
      </p:sp>
      <p:sp>
        <p:nvSpPr>
          <p:cNvPr id="5" name="Footer Placeholder 4">
            <a:extLst>
              <a:ext uri="{FF2B5EF4-FFF2-40B4-BE49-F238E27FC236}">
                <a16:creationId xmlns:a16="http://schemas.microsoft.com/office/drawing/2014/main" id="{FFB12658-8F2F-483E-9C61-83DA3B1D33D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6E01B015-4A41-4FE1-A3A5-1D37D3E88B79}"/>
              </a:ext>
            </a:extLst>
          </p:cNvPr>
          <p:cNvSpPr>
            <a:spLocks noGrp="1"/>
          </p:cNvSpPr>
          <p:nvPr>
            <p:ph type="sldNum" sz="quarter" idx="12"/>
          </p:nvPr>
        </p:nvSpPr>
        <p:spPr/>
        <p:txBody>
          <a:bodyPr/>
          <a:lstStyle/>
          <a:p>
            <a:fld id="{0A93B293-0D4F-497C-AC27-891BCA8E79E8}" type="slidenum">
              <a:rPr lang="zh-CN" altLang="en-US" smtClean="0"/>
              <a:t>‹#›</a:t>
            </a:fld>
            <a:endParaRPr lang="zh-CN" altLang="en-US"/>
          </a:p>
        </p:txBody>
      </p:sp>
    </p:spTree>
    <p:extLst>
      <p:ext uri="{BB962C8B-B14F-4D97-AF65-F5344CB8AC3E}">
        <p14:creationId xmlns:p14="http://schemas.microsoft.com/office/powerpoint/2010/main" val="3212280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02FE5-0A7E-47EC-8FA8-AD818D9992D8}"/>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FE26725-12E8-49FF-8361-27F13ADD2E11}"/>
              </a:ext>
            </a:extLst>
          </p:cNvPr>
          <p:cNvSpPr>
            <a:spLocks noGrp="1"/>
          </p:cNvSpPr>
          <p:nvPr>
            <p:ph sz="half" idx="1"/>
          </p:nvPr>
        </p:nvSpPr>
        <p:spPr>
          <a:xfrm>
            <a:off x="838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318E2AA9-EB37-4E67-AF61-389161C2ABEB}"/>
              </a:ext>
            </a:extLst>
          </p:cNvPr>
          <p:cNvSpPr>
            <a:spLocks noGrp="1"/>
          </p:cNvSpPr>
          <p:nvPr>
            <p:ph sz="half" idx="2"/>
          </p:nvPr>
        </p:nvSpPr>
        <p:spPr>
          <a:xfrm>
            <a:off x="6172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723560BA-8AF2-4D17-95D6-DFB559337D94}"/>
              </a:ext>
            </a:extLst>
          </p:cNvPr>
          <p:cNvSpPr>
            <a:spLocks noGrp="1"/>
          </p:cNvSpPr>
          <p:nvPr>
            <p:ph type="dt" sz="half" idx="10"/>
          </p:nvPr>
        </p:nvSpPr>
        <p:spPr/>
        <p:txBody>
          <a:bodyPr/>
          <a:lstStyle/>
          <a:p>
            <a:fld id="{FFFDACA2-8718-4000-BE50-BE600FA99D65}" type="datetimeFigureOut">
              <a:rPr lang="zh-CN" altLang="en-US" smtClean="0"/>
              <a:t>2019/7/24</a:t>
            </a:fld>
            <a:endParaRPr lang="zh-CN" altLang="en-US"/>
          </a:p>
        </p:txBody>
      </p:sp>
      <p:sp>
        <p:nvSpPr>
          <p:cNvPr id="6" name="Footer Placeholder 5">
            <a:extLst>
              <a:ext uri="{FF2B5EF4-FFF2-40B4-BE49-F238E27FC236}">
                <a16:creationId xmlns:a16="http://schemas.microsoft.com/office/drawing/2014/main" id="{BF90A7DB-499F-4DBB-9799-E9C7E6E8E2ED}"/>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3252E83-15EE-48CB-BE0A-C6E9C0782975}"/>
              </a:ext>
            </a:extLst>
          </p:cNvPr>
          <p:cNvSpPr>
            <a:spLocks noGrp="1"/>
          </p:cNvSpPr>
          <p:nvPr>
            <p:ph type="sldNum" sz="quarter" idx="12"/>
          </p:nvPr>
        </p:nvSpPr>
        <p:spPr/>
        <p:txBody>
          <a:bodyPr/>
          <a:lstStyle/>
          <a:p>
            <a:fld id="{0A93B293-0D4F-497C-AC27-891BCA8E79E8}" type="slidenum">
              <a:rPr lang="zh-CN" altLang="en-US" smtClean="0"/>
              <a:t>‹#›</a:t>
            </a:fld>
            <a:endParaRPr lang="zh-CN" altLang="en-US"/>
          </a:p>
        </p:txBody>
      </p:sp>
    </p:spTree>
    <p:extLst>
      <p:ext uri="{BB962C8B-B14F-4D97-AF65-F5344CB8AC3E}">
        <p14:creationId xmlns:p14="http://schemas.microsoft.com/office/powerpoint/2010/main" val="2107203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3A33-B795-48AD-B740-408B7459066E}"/>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8F9EBA8-C050-4AB2-9549-E7B0546E69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a:extLst>
              <a:ext uri="{FF2B5EF4-FFF2-40B4-BE49-F238E27FC236}">
                <a16:creationId xmlns:a16="http://schemas.microsoft.com/office/drawing/2014/main" id="{E067A736-DAD8-4069-BCBE-3415C1CC3D48}"/>
              </a:ext>
            </a:extLst>
          </p:cNvPr>
          <p:cNvSpPr>
            <a:spLocks noGrp="1"/>
          </p:cNvSpPr>
          <p:nvPr>
            <p:ph sz="half" idx="2"/>
          </p:nvPr>
        </p:nvSpPr>
        <p:spPr>
          <a:xfrm>
            <a:off x="839788" y="2505075"/>
            <a:ext cx="5157787"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48BF94BD-3F35-4627-BBEF-513C4F2B79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a:extLst>
              <a:ext uri="{FF2B5EF4-FFF2-40B4-BE49-F238E27FC236}">
                <a16:creationId xmlns:a16="http://schemas.microsoft.com/office/drawing/2014/main" id="{9ED10F4C-47B3-41FF-A8FD-8BF4B0534BD2}"/>
              </a:ext>
            </a:extLst>
          </p:cNvPr>
          <p:cNvSpPr>
            <a:spLocks noGrp="1"/>
          </p:cNvSpPr>
          <p:nvPr>
            <p:ph sz="quarter" idx="4"/>
          </p:nvPr>
        </p:nvSpPr>
        <p:spPr>
          <a:xfrm>
            <a:off x="6172200" y="2505075"/>
            <a:ext cx="5183188"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40C6F23A-BE28-45F4-86AA-CE0E2861ECF9}"/>
              </a:ext>
            </a:extLst>
          </p:cNvPr>
          <p:cNvSpPr>
            <a:spLocks noGrp="1"/>
          </p:cNvSpPr>
          <p:nvPr>
            <p:ph type="dt" sz="half" idx="10"/>
          </p:nvPr>
        </p:nvSpPr>
        <p:spPr/>
        <p:txBody>
          <a:bodyPr/>
          <a:lstStyle/>
          <a:p>
            <a:fld id="{FFFDACA2-8718-4000-BE50-BE600FA99D65}" type="datetimeFigureOut">
              <a:rPr lang="zh-CN" altLang="en-US" smtClean="0"/>
              <a:t>2019/7/24</a:t>
            </a:fld>
            <a:endParaRPr lang="zh-CN" altLang="en-US"/>
          </a:p>
        </p:txBody>
      </p:sp>
      <p:sp>
        <p:nvSpPr>
          <p:cNvPr id="8" name="Footer Placeholder 7">
            <a:extLst>
              <a:ext uri="{FF2B5EF4-FFF2-40B4-BE49-F238E27FC236}">
                <a16:creationId xmlns:a16="http://schemas.microsoft.com/office/drawing/2014/main" id="{DE214DB7-CA17-4736-AA32-6AC3E71CB276}"/>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C7D2501C-325A-4166-8933-9AECF7826FEC}"/>
              </a:ext>
            </a:extLst>
          </p:cNvPr>
          <p:cNvSpPr>
            <a:spLocks noGrp="1"/>
          </p:cNvSpPr>
          <p:nvPr>
            <p:ph type="sldNum" sz="quarter" idx="12"/>
          </p:nvPr>
        </p:nvSpPr>
        <p:spPr/>
        <p:txBody>
          <a:bodyPr/>
          <a:lstStyle/>
          <a:p>
            <a:fld id="{0A93B293-0D4F-497C-AC27-891BCA8E79E8}" type="slidenum">
              <a:rPr lang="zh-CN" altLang="en-US" smtClean="0"/>
              <a:t>‹#›</a:t>
            </a:fld>
            <a:endParaRPr lang="zh-CN" altLang="en-US"/>
          </a:p>
        </p:txBody>
      </p:sp>
    </p:spTree>
    <p:extLst>
      <p:ext uri="{BB962C8B-B14F-4D97-AF65-F5344CB8AC3E}">
        <p14:creationId xmlns:p14="http://schemas.microsoft.com/office/powerpoint/2010/main" val="1634589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07042-E000-4E11-9735-2EC13674E108}"/>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B5B16FD5-A2A3-4C79-8328-EAA91600BB18}"/>
              </a:ext>
            </a:extLst>
          </p:cNvPr>
          <p:cNvSpPr>
            <a:spLocks noGrp="1"/>
          </p:cNvSpPr>
          <p:nvPr>
            <p:ph type="dt" sz="half" idx="10"/>
          </p:nvPr>
        </p:nvSpPr>
        <p:spPr/>
        <p:txBody>
          <a:bodyPr/>
          <a:lstStyle/>
          <a:p>
            <a:fld id="{FFFDACA2-8718-4000-BE50-BE600FA99D65}" type="datetimeFigureOut">
              <a:rPr lang="zh-CN" altLang="en-US" smtClean="0"/>
              <a:t>2019/7/24</a:t>
            </a:fld>
            <a:endParaRPr lang="zh-CN" altLang="en-US"/>
          </a:p>
        </p:txBody>
      </p:sp>
      <p:sp>
        <p:nvSpPr>
          <p:cNvPr id="4" name="Footer Placeholder 3">
            <a:extLst>
              <a:ext uri="{FF2B5EF4-FFF2-40B4-BE49-F238E27FC236}">
                <a16:creationId xmlns:a16="http://schemas.microsoft.com/office/drawing/2014/main" id="{FAC82877-08EC-4F5C-9912-D8402AEB9337}"/>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1A7A7A77-49DD-472A-8B8E-96248FB0B8A5}"/>
              </a:ext>
            </a:extLst>
          </p:cNvPr>
          <p:cNvSpPr>
            <a:spLocks noGrp="1"/>
          </p:cNvSpPr>
          <p:nvPr>
            <p:ph type="sldNum" sz="quarter" idx="12"/>
          </p:nvPr>
        </p:nvSpPr>
        <p:spPr/>
        <p:txBody>
          <a:bodyPr/>
          <a:lstStyle/>
          <a:p>
            <a:fld id="{0A93B293-0D4F-497C-AC27-891BCA8E79E8}" type="slidenum">
              <a:rPr lang="zh-CN" altLang="en-US" smtClean="0"/>
              <a:t>‹#›</a:t>
            </a:fld>
            <a:endParaRPr lang="zh-CN" altLang="en-US"/>
          </a:p>
        </p:txBody>
      </p:sp>
    </p:spTree>
    <p:extLst>
      <p:ext uri="{BB962C8B-B14F-4D97-AF65-F5344CB8AC3E}">
        <p14:creationId xmlns:p14="http://schemas.microsoft.com/office/powerpoint/2010/main" val="2204788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538BB3-D88D-4644-97B3-133B319383C0}"/>
              </a:ext>
            </a:extLst>
          </p:cNvPr>
          <p:cNvSpPr>
            <a:spLocks noGrp="1"/>
          </p:cNvSpPr>
          <p:nvPr>
            <p:ph type="dt" sz="half" idx="10"/>
          </p:nvPr>
        </p:nvSpPr>
        <p:spPr/>
        <p:txBody>
          <a:bodyPr/>
          <a:lstStyle/>
          <a:p>
            <a:fld id="{FFFDACA2-8718-4000-BE50-BE600FA99D65}" type="datetimeFigureOut">
              <a:rPr lang="zh-CN" altLang="en-US" smtClean="0"/>
              <a:t>2019/7/24</a:t>
            </a:fld>
            <a:endParaRPr lang="zh-CN" altLang="en-US"/>
          </a:p>
        </p:txBody>
      </p:sp>
      <p:sp>
        <p:nvSpPr>
          <p:cNvPr id="3" name="Footer Placeholder 2">
            <a:extLst>
              <a:ext uri="{FF2B5EF4-FFF2-40B4-BE49-F238E27FC236}">
                <a16:creationId xmlns:a16="http://schemas.microsoft.com/office/drawing/2014/main" id="{1265B6AB-48ED-4AD7-8F29-B7100465C444}"/>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0ABDBE81-2511-4E46-BF2D-7B4BE19AC91E}"/>
              </a:ext>
            </a:extLst>
          </p:cNvPr>
          <p:cNvSpPr>
            <a:spLocks noGrp="1"/>
          </p:cNvSpPr>
          <p:nvPr>
            <p:ph type="sldNum" sz="quarter" idx="12"/>
          </p:nvPr>
        </p:nvSpPr>
        <p:spPr/>
        <p:txBody>
          <a:bodyPr/>
          <a:lstStyle/>
          <a:p>
            <a:fld id="{0A93B293-0D4F-497C-AC27-891BCA8E79E8}" type="slidenum">
              <a:rPr lang="zh-CN" altLang="en-US" smtClean="0"/>
              <a:t>‹#›</a:t>
            </a:fld>
            <a:endParaRPr lang="zh-CN" altLang="en-US"/>
          </a:p>
        </p:txBody>
      </p:sp>
    </p:spTree>
    <p:extLst>
      <p:ext uri="{BB962C8B-B14F-4D97-AF65-F5344CB8AC3E}">
        <p14:creationId xmlns:p14="http://schemas.microsoft.com/office/powerpoint/2010/main" val="3038180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918C5-C7D7-49CD-AE2B-C68072984358}"/>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C468E098-9B4F-4ABC-863F-01B2E468EE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D3B8AE4E-6A1C-481B-A563-330DB42A47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a:extLst>
              <a:ext uri="{FF2B5EF4-FFF2-40B4-BE49-F238E27FC236}">
                <a16:creationId xmlns:a16="http://schemas.microsoft.com/office/drawing/2014/main" id="{62897240-A21F-42EE-9AFC-9F133C7A9F88}"/>
              </a:ext>
            </a:extLst>
          </p:cNvPr>
          <p:cNvSpPr>
            <a:spLocks noGrp="1"/>
          </p:cNvSpPr>
          <p:nvPr>
            <p:ph type="dt" sz="half" idx="10"/>
          </p:nvPr>
        </p:nvSpPr>
        <p:spPr/>
        <p:txBody>
          <a:bodyPr/>
          <a:lstStyle/>
          <a:p>
            <a:fld id="{FFFDACA2-8718-4000-BE50-BE600FA99D65}" type="datetimeFigureOut">
              <a:rPr lang="zh-CN" altLang="en-US" smtClean="0"/>
              <a:t>2019/7/24</a:t>
            </a:fld>
            <a:endParaRPr lang="zh-CN" altLang="en-US"/>
          </a:p>
        </p:txBody>
      </p:sp>
      <p:sp>
        <p:nvSpPr>
          <p:cNvPr id="6" name="Footer Placeholder 5">
            <a:extLst>
              <a:ext uri="{FF2B5EF4-FFF2-40B4-BE49-F238E27FC236}">
                <a16:creationId xmlns:a16="http://schemas.microsoft.com/office/drawing/2014/main" id="{41D53EFF-201D-4E5C-910A-A286D637D3F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4062150-6C9F-4ACC-859B-07D8AA3682CC}"/>
              </a:ext>
            </a:extLst>
          </p:cNvPr>
          <p:cNvSpPr>
            <a:spLocks noGrp="1"/>
          </p:cNvSpPr>
          <p:nvPr>
            <p:ph type="sldNum" sz="quarter" idx="12"/>
          </p:nvPr>
        </p:nvSpPr>
        <p:spPr/>
        <p:txBody>
          <a:bodyPr/>
          <a:lstStyle/>
          <a:p>
            <a:fld id="{0A93B293-0D4F-497C-AC27-891BCA8E79E8}" type="slidenum">
              <a:rPr lang="zh-CN" altLang="en-US" smtClean="0"/>
              <a:t>‹#›</a:t>
            </a:fld>
            <a:endParaRPr lang="zh-CN" altLang="en-US"/>
          </a:p>
        </p:txBody>
      </p:sp>
    </p:spTree>
    <p:extLst>
      <p:ext uri="{BB962C8B-B14F-4D97-AF65-F5344CB8AC3E}">
        <p14:creationId xmlns:p14="http://schemas.microsoft.com/office/powerpoint/2010/main" val="1549405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0CD9A-E826-451A-832B-A52711E21929}"/>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C3D1F05D-B07B-474A-AD28-04BE0FE30D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4F4885FF-C888-4B2D-9361-267416E26C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a:extLst>
              <a:ext uri="{FF2B5EF4-FFF2-40B4-BE49-F238E27FC236}">
                <a16:creationId xmlns:a16="http://schemas.microsoft.com/office/drawing/2014/main" id="{FF62E502-5122-455A-A920-6399B5C6BF6C}"/>
              </a:ext>
            </a:extLst>
          </p:cNvPr>
          <p:cNvSpPr>
            <a:spLocks noGrp="1"/>
          </p:cNvSpPr>
          <p:nvPr>
            <p:ph type="dt" sz="half" idx="10"/>
          </p:nvPr>
        </p:nvSpPr>
        <p:spPr/>
        <p:txBody>
          <a:bodyPr/>
          <a:lstStyle/>
          <a:p>
            <a:fld id="{FFFDACA2-8718-4000-BE50-BE600FA99D65}" type="datetimeFigureOut">
              <a:rPr lang="zh-CN" altLang="en-US" smtClean="0"/>
              <a:t>2019/7/24</a:t>
            </a:fld>
            <a:endParaRPr lang="zh-CN" altLang="en-US"/>
          </a:p>
        </p:txBody>
      </p:sp>
      <p:sp>
        <p:nvSpPr>
          <p:cNvPr id="6" name="Footer Placeholder 5">
            <a:extLst>
              <a:ext uri="{FF2B5EF4-FFF2-40B4-BE49-F238E27FC236}">
                <a16:creationId xmlns:a16="http://schemas.microsoft.com/office/drawing/2014/main" id="{14FD84E0-C482-42E9-B9AB-BC33503FE62D}"/>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978D44C5-8BB4-4C8F-B330-BA3AC27FE279}"/>
              </a:ext>
            </a:extLst>
          </p:cNvPr>
          <p:cNvSpPr>
            <a:spLocks noGrp="1"/>
          </p:cNvSpPr>
          <p:nvPr>
            <p:ph type="sldNum" sz="quarter" idx="12"/>
          </p:nvPr>
        </p:nvSpPr>
        <p:spPr/>
        <p:txBody>
          <a:bodyPr/>
          <a:lstStyle/>
          <a:p>
            <a:fld id="{0A93B293-0D4F-497C-AC27-891BCA8E79E8}" type="slidenum">
              <a:rPr lang="zh-CN" altLang="en-US" smtClean="0"/>
              <a:t>‹#›</a:t>
            </a:fld>
            <a:endParaRPr lang="zh-CN" altLang="en-US"/>
          </a:p>
        </p:txBody>
      </p:sp>
    </p:spTree>
    <p:extLst>
      <p:ext uri="{BB962C8B-B14F-4D97-AF65-F5344CB8AC3E}">
        <p14:creationId xmlns:p14="http://schemas.microsoft.com/office/powerpoint/2010/main" val="1381627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3648BD-8756-4759-809F-2FA50FDE0C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4948F54-58B7-4A51-A2EC-2CBBED0B64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C1A12D6F-1B23-4382-A81A-87225D0461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FDACA2-8718-4000-BE50-BE600FA99D65}" type="datetimeFigureOut">
              <a:rPr lang="zh-CN" altLang="en-US" smtClean="0"/>
              <a:t>2019/7/24</a:t>
            </a:fld>
            <a:endParaRPr lang="zh-CN" altLang="en-US"/>
          </a:p>
        </p:txBody>
      </p:sp>
      <p:sp>
        <p:nvSpPr>
          <p:cNvPr id="5" name="Footer Placeholder 4">
            <a:extLst>
              <a:ext uri="{FF2B5EF4-FFF2-40B4-BE49-F238E27FC236}">
                <a16:creationId xmlns:a16="http://schemas.microsoft.com/office/drawing/2014/main" id="{D0CF1D7B-C90C-4571-A97B-E6D4640EB5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5A5B1D3A-3929-4322-BBE3-DDFA516D2F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93B293-0D4F-497C-AC27-891BCA8E79E8}" type="slidenum">
              <a:rPr lang="zh-CN" altLang="en-US" smtClean="0"/>
              <a:t>‹#›</a:t>
            </a:fld>
            <a:endParaRPr lang="zh-CN" altLang="en-US"/>
          </a:p>
        </p:txBody>
      </p:sp>
    </p:spTree>
    <p:extLst>
      <p:ext uri="{BB962C8B-B14F-4D97-AF65-F5344CB8AC3E}">
        <p14:creationId xmlns:p14="http://schemas.microsoft.com/office/powerpoint/2010/main" val="909555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10.bin"/><Relationship Id="rId7" Type="http://schemas.openxmlformats.org/officeDocument/2006/relationships/oleObject" Target="../embeddings/oleObject12.bin"/><Relationship Id="rId12" Type="http://schemas.openxmlformats.org/officeDocument/2006/relationships/image" Target="../media/image21.wmf"/><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18.wmf"/><Relationship Id="rId11" Type="http://schemas.openxmlformats.org/officeDocument/2006/relationships/oleObject" Target="../embeddings/oleObject14.bin"/><Relationship Id="rId5" Type="http://schemas.openxmlformats.org/officeDocument/2006/relationships/oleObject" Target="../embeddings/oleObject11.bin"/><Relationship Id="rId10" Type="http://schemas.openxmlformats.org/officeDocument/2006/relationships/image" Target="../media/image20.wmf"/><Relationship Id="rId4" Type="http://schemas.openxmlformats.org/officeDocument/2006/relationships/image" Target="../media/image17.wmf"/><Relationship Id="rId9" Type="http://schemas.openxmlformats.org/officeDocument/2006/relationships/oleObject" Target="../embeddings/oleObject13.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xml"/><Relationship Id="rId1" Type="http://schemas.openxmlformats.org/officeDocument/2006/relationships/vmlDrawing" Target="../drawings/vmlDrawing6.vml"/><Relationship Id="rId4" Type="http://schemas.openxmlformats.org/officeDocument/2006/relationships/image" Target="../media/image22.wmf"/></Relationships>
</file>

<file path=ppt/slides/_rels/slide12.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image" Target="../media/image24.wmf"/><Relationship Id="rId5" Type="http://schemas.openxmlformats.org/officeDocument/2006/relationships/oleObject" Target="../embeddings/oleObject17.bin"/><Relationship Id="rId10" Type="http://schemas.openxmlformats.org/officeDocument/2006/relationships/image" Target="../media/image26.wmf"/><Relationship Id="rId4" Type="http://schemas.openxmlformats.org/officeDocument/2006/relationships/image" Target="../media/image23.wmf"/><Relationship Id="rId9" Type="http://schemas.openxmlformats.org/officeDocument/2006/relationships/image" Target="../media/image25.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xml"/><Relationship Id="rId1" Type="http://schemas.openxmlformats.org/officeDocument/2006/relationships/vmlDrawing" Target="../drawings/vmlDrawing8.vml"/><Relationship Id="rId4" Type="http://schemas.openxmlformats.org/officeDocument/2006/relationships/image" Target="../media/image27.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image" Target="../media/image29.wmf"/><Relationship Id="rId5" Type="http://schemas.openxmlformats.org/officeDocument/2006/relationships/oleObject" Target="../embeddings/oleObject21.bin"/><Relationship Id="rId10" Type="http://schemas.openxmlformats.org/officeDocument/2006/relationships/image" Target="../media/image31.wmf"/><Relationship Id="rId4" Type="http://schemas.openxmlformats.org/officeDocument/2006/relationships/image" Target="../media/image28.wmf"/><Relationship Id="rId9" Type="http://schemas.openxmlformats.org/officeDocument/2006/relationships/oleObject" Target="../embeddings/oleObject23.bin"/></Relationships>
</file>

<file path=ppt/slides/_rels/slide16.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image" Target="../media/image33.wmf"/><Relationship Id="rId11" Type="http://schemas.openxmlformats.org/officeDocument/2006/relationships/image" Target="../media/image36.png"/><Relationship Id="rId5" Type="http://schemas.openxmlformats.org/officeDocument/2006/relationships/oleObject" Target="../embeddings/oleObject25.bin"/><Relationship Id="rId10" Type="http://schemas.openxmlformats.org/officeDocument/2006/relationships/image" Target="../media/image35.wmf"/><Relationship Id="rId4" Type="http://schemas.openxmlformats.org/officeDocument/2006/relationships/image" Target="../media/image32.wmf"/><Relationship Id="rId9" Type="http://schemas.openxmlformats.org/officeDocument/2006/relationships/oleObject" Target="../embeddings/oleObject27.bin"/></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1.xml"/><Relationship Id="rId1" Type="http://schemas.openxmlformats.org/officeDocument/2006/relationships/tags" Target="../tags/tag1.xml"/><Relationship Id="rId6" Type="http://schemas.microsoft.com/office/2007/relationships/hdphoto" Target="../media/hdphoto3.wdp"/><Relationship Id="rId5" Type="http://schemas.openxmlformats.org/officeDocument/2006/relationships/image" Target="../media/image39.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image" Target="../media/image41.wmf"/><Relationship Id="rId5" Type="http://schemas.openxmlformats.org/officeDocument/2006/relationships/oleObject" Target="../embeddings/oleObject29.bin"/><Relationship Id="rId4" Type="http://schemas.openxmlformats.org/officeDocument/2006/relationships/image" Target="../media/image40.wmf"/></Relationships>
</file>

<file path=ppt/slides/_rels/slide2.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image" Target="../media/image47.wmf"/><Relationship Id="rId18" Type="http://schemas.openxmlformats.org/officeDocument/2006/relationships/oleObject" Target="../embeddings/oleObject38.bin"/><Relationship Id="rId3" Type="http://schemas.openxmlformats.org/officeDocument/2006/relationships/image" Target="../media/image51.wmf"/><Relationship Id="rId7" Type="http://schemas.openxmlformats.org/officeDocument/2006/relationships/image" Target="../media/image44.wmf"/><Relationship Id="rId12" Type="http://schemas.openxmlformats.org/officeDocument/2006/relationships/oleObject" Target="../embeddings/oleObject35.bin"/><Relationship Id="rId17" Type="http://schemas.openxmlformats.org/officeDocument/2006/relationships/image" Target="../media/image49.wmf"/><Relationship Id="rId2" Type="http://schemas.openxmlformats.org/officeDocument/2006/relationships/slideLayout" Target="../slideLayouts/slideLayout1.xml"/><Relationship Id="rId16" Type="http://schemas.openxmlformats.org/officeDocument/2006/relationships/oleObject" Target="../embeddings/oleObject37.bin"/><Relationship Id="rId1" Type="http://schemas.openxmlformats.org/officeDocument/2006/relationships/vmlDrawing" Target="../drawings/vmlDrawing12.vml"/><Relationship Id="rId6" Type="http://schemas.openxmlformats.org/officeDocument/2006/relationships/oleObject" Target="../embeddings/oleObject32.bin"/><Relationship Id="rId11" Type="http://schemas.openxmlformats.org/officeDocument/2006/relationships/image" Target="../media/image46.wmf"/><Relationship Id="rId5" Type="http://schemas.openxmlformats.org/officeDocument/2006/relationships/image" Target="../media/image43.wmf"/><Relationship Id="rId15" Type="http://schemas.openxmlformats.org/officeDocument/2006/relationships/image" Target="../media/image48.wmf"/><Relationship Id="rId10" Type="http://schemas.openxmlformats.org/officeDocument/2006/relationships/oleObject" Target="../embeddings/oleObject34.bin"/><Relationship Id="rId19" Type="http://schemas.openxmlformats.org/officeDocument/2006/relationships/image" Target="../media/image50.wmf"/><Relationship Id="rId4" Type="http://schemas.openxmlformats.org/officeDocument/2006/relationships/oleObject" Target="../embeddings/oleObject31.bin"/><Relationship Id="rId9" Type="http://schemas.openxmlformats.org/officeDocument/2006/relationships/image" Target="../media/image45.wmf"/><Relationship Id="rId14" Type="http://schemas.openxmlformats.org/officeDocument/2006/relationships/oleObject" Target="../embeddings/oleObject36.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41.bin"/><Relationship Id="rId13" Type="http://schemas.openxmlformats.org/officeDocument/2006/relationships/oleObject" Target="../embeddings/oleObject43.bin"/><Relationship Id="rId18" Type="http://schemas.openxmlformats.org/officeDocument/2006/relationships/image" Target="../media/image58.wmf"/><Relationship Id="rId3" Type="http://schemas.openxmlformats.org/officeDocument/2006/relationships/slideLayout" Target="../slideLayouts/slideLayout1.xml"/><Relationship Id="rId7" Type="http://schemas.openxmlformats.org/officeDocument/2006/relationships/image" Target="../media/image53.wmf"/><Relationship Id="rId12" Type="http://schemas.openxmlformats.org/officeDocument/2006/relationships/image" Target="../media/image60.wmf"/><Relationship Id="rId17" Type="http://schemas.openxmlformats.org/officeDocument/2006/relationships/oleObject" Target="../embeddings/oleObject45.bin"/><Relationship Id="rId2" Type="http://schemas.openxmlformats.org/officeDocument/2006/relationships/vmlDrawing" Target="../drawings/vmlDrawing13.vml"/><Relationship Id="rId16" Type="http://schemas.openxmlformats.org/officeDocument/2006/relationships/image" Target="../media/image57.wmf"/><Relationship Id="rId20" Type="http://schemas.openxmlformats.org/officeDocument/2006/relationships/image" Target="../media/image59.wmf"/><Relationship Id="rId1" Type="http://schemas.openxmlformats.org/officeDocument/2006/relationships/themeOverride" Target="../theme/themeOverride1.xml"/><Relationship Id="rId6" Type="http://schemas.openxmlformats.org/officeDocument/2006/relationships/oleObject" Target="../embeddings/oleObject40.bin"/><Relationship Id="rId11" Type="http://schemas.openxmlformats.org/officeDocument/2006/relationships/image" Target="../media/image55.wmf"/><Relationship Id="rId5" Type="http://schemas.openxmlformats.org/officeDocument/2006/relationships/image" Target="../media/image52.wmf"/><Relationship Id="rId15" Type="http://schemas.openxmlformats.org/officeDocument/2006/relationships/oleObject" Target="../embeddings/oleObject44.bin"/><Relationship Id="rId10" Type="http://schemas.openxmlformats.org/officeDocument/2006/relationships/oleObject" Target="../embeddings/oleObject42.bin"/><Relationship Id="rId19" Type="http://schemas.openxmlformats.org/officeDocument/2006/relationships/oleObject" Target="../embeddings/oleObject46.bin"/><Relationship Id="rId4" Type="http://schemas.openxmlformats.org/officeDocument/2006/relationships/oleObject" Target="../embeddings/oleObject39.bin"/><Relationship Id="rId9" Type="http://schemas.openxmlformats.org/officeDocument/2006/relationships/image" Target="../media/image54.wmf"/><Relationship Id="rId14" Type="http://schemas.openxmlformats.org/officeDocument/2006/relationships/image" Target="../media/image56.wmf"/></Relationships>
</file>

<file path=ppt/slides/_rels/slide22.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oleObject" Target="../embeddings/oleObject52.bin"/><Relationship Id="rId18" Type="http://schemas.openxmlformats.org/officeDocument/2006/relationships/image" Target="../media/image68.wmf"/><Relationship Id="rId26" Type="http://schemas.openxmlformats.org/officeDocument/2006/relationships/image" Target="../media/image72.wmf"/><Relationship Id="rId3" Type="http://schemas.openxmlformats.org/officeDocument/2006/relationships/oleObject" Target="../embeddings/oleObject47.bin"/><Relationship Id="rId21" Type="http://schemas.openxmlformats.org/officeDocument/2006/relationships/oleObject" Target="../embeddings/oleObject56.bin"/><Relationship Id="rId34" Type="http://schemas.openxmlformats.org/officeDocument/2006/relationships/image" Target="../media/image76.wmf"/><Relationship Id="rId7" Type="http://schemas.openxmlformats.org/officeDocument/2006/relationships/oleObject" Target="../embeddings/oleObject49.bin"/><Relationship Id="rId12" Type="http://schemas.openxmlformats.org/officeDocument/2006/relationships/image" Target="../media/image65.wmf"/><Relationship Id="rId17" Type="http://schemas.openxmlformats.org/officeDocument/2006/relationships/oleObject" Target="../embeddings/oleObject54.bin"/><Relationship Id="rId25" Type="http://schemas.openxmlformats.org/officeDocument/2006/relationships/oleObject" Target="../embeddings/oleObject58.bin"/><Relationship Id="rId33" Type="http://schemas.openxmlformats.org/officeDocument/2006/relationships/oleObject" Target="../embeddings/oleObject62.bin"/><Relationship Id="rId2" Type="http://schemas.openxmlformats.org/officeDocument/2006/relationships/slideLayout" Target="../slideLayouts/slideLayout1.xml"/><Relationship Id="rId16" Type="http://schemas.openxmlformats.org/officeDocument/2006/relationships/image" Target="../media/image67.wmf"/><Relationship Id="rId20" Type="http://schemas.openxmlformats.org/officeDocument/2006/relationships/image" Target="../media/image69.wmf"/><Relationship Id="rId29" Type="http://schemas.openxmlformats.org/officeDocument/2006/relationships/oleObject" Target="../embeddings/oleObject60.bin"/><Relationship Id="rId1" Type="http://schemas.openxmlformats.org/officeDocument/2006/relationships/vmlDrawing" Target="../drawings/vmlDrawing14.vml"/><Relationship Id="rId6" Type="http://schemas.openxmlformats.org/officeDocument/2006/relationships/image" Target="../media/image62.wmf"/><Relationship Id="rId11" Type="http://schemas.openxmlformats.org/officeDocument/2006/relationships/oleObject" Target="../embeddings/oleObject51.bin"/><Relationship Id="rId24" Type="http://schemas.openxmlformats.org/officeDocument/2006/relationships/image" Target="../media/image71.wmf"/><Relationship Id="rId32" Type="http://schemas.openxmlformats.org/officeDocument/2006/relationships/image" Target="../media/image75.wmf"/><Relationship Id="rId5" Type="http://schemas.openxmlformats.org/officeDocument/2006/relationships/oleObject" Target="../embeddings/oleObject48.bin"/><Relationship Id="rId15" Type="http://schemas.openxmlformats.org/officeDocument/2006/relationships/oleObject" Target="../embeddings/oleObject53.bin"/><Relationship Id="rId23" Type="http://schemas.openxmlformats.org/officeDocument/2006/relationships/oleObject" Target="../embeddings/oleObject57.bin"/><Relationship Id="rId28" Type="http://schemas.openxmlformats.org/officeDocument/2006/relationships/image" Target="../media/image73.wmf"/><Relationship Id="rId10" Type="http://schemas.openxmlformats.org/officeDocument/2006/relationships/image" Target="../media/image64.wmf"/><Relationship Id="rId19" Type="http://schemas.openxmlformats.org/officeDocument/2006/relationships/oleObject" Target="../embeddings/oleObject55.bin"/><Relationship Id="rId31" Type="http://schemas.openxmlformats.org/officeDocument/2006/relationships/oleObject" Target="../embeddings/oleObject61.bin"/><Relationship Id="rId4" Type="http://schemas.openxmlformats.org/officeDocument/2006/relationships/image" Target="../media/image61.wmf"/><Relationship Id="rId9" Type="http://schemas.openxmlformats.org/officeDocument/2006/relationships/oleObject" Target="../embeddings/oleObject50.bin"/><Relationship Id="rId14" Type="http://schemas.openxmlformats.org/officeDocument/2006/relationships/image" Target="../media/image66.wmf"/><Relationship Id="rId22" Type="http://schemas.openxmlformats.org/officeDocument/2006/relationships/image" Target="../media/image70.wmf"/><Relationship Id="rId27" Type="http://schemas.openxmlformats.org/officeDocument/2006/relationships/oleObject" Target="../embeddings/oleObject59.bin"/><Relationship Id="rId30" Type="http://schemas.openxmlformats.org/officeDocument/2006/relationships/image" Target="../media/image74.wmf"/></Relationships>
</file>

<file path=ppt/slides/_rels/slide23.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oleObject" Target="../embeddings/oleObject63.bin"/><Relationship Id="rId7" Type="http://schemas.openxmlformats.org/officeDocument/2006/relationships/image" Target="../media/image79.wmf"/><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image" Target="../media/image78.wmf"/><Relationship Id="rId5" Type="http://schemas.openxmlformats.org/officeDocument/2006/relationships/oleObject" Target="../embeddings/oleObject64.bin"/><Relationship Id="rId4" Type="http://schemas.openxmlformats.org/officeDocument/2006/relationships/image" Target="../media/image77.wmf"/></Relationships>
</file>

<file path=ppt/slides/_rels/slide24.xml.rels><?xml version="1.0" encoding="UTF-8" standalone="yes"?>
<Relationships xmlns="http://schemas.openxmlformats.org/package/2006/relationships"><Relationship Id="rId8" Type="http://schemas.openxmlformats.org/officeDocument/2006/relationships/image" Target="../media/image83.wmf"/><Relationship Id="rId13" Type="http://schemas.openxmlformats.org/officeDocument/2006/relationships/oleObject" Target="../embeddings/oleObject70.bin"/><Relationship Id="rId18" Type="http://schemas.openxmlformats.org/officeDocument/2006/relationships/image" Target="../media/image88.wmf"/><Relationship Id="rId26" Type="http://schemas.openxmlformats.org/officeDocument/2006/relationships/image" Target="../media/image92.wmf"/><Relationship Id="rId3" Type="http://schemas.openxmlformats.org/officeDocument/2006/relationships/oleObject" Target="../embeddings/oleObject65.bin"/><Relationship Id="rId21" Type="http://schemas.openxmlformats.org/officeDocument/2006/relationships/oleObject" Target="../embeddings/oleObject74.bin"/><Relationship Id="rId7" Type="http://schemas.openxmlformats.org/officeDocument/2006/relationships/oleObject" Target="../embeddings/oleObject67.bin"/><Relationship Id="rId12" Type="http://schemas.openxmlformats.org/officeDocument/2006/relationships/image" Target="../media/image85.wmf"/><Relationship Id="rId17" Type="http://schemas.openxmlformats.org/officeDocument/2006/relationships/oleObject" Target="../embeddings/oleObject72.bin"/><Relationship Id="rId25" Type="http://schemas.openxmlformats.org/officeDocument/2006/relationships/oleObject" Target="../embeddings/oleObject76.bin"/><Relationship Id="rId2" Type="http://schemas.openxmlformats.org/officeDocument/2006/relationships/slideLayout" Target="../slideLayouts/slideLayout1.xml"/><Relationship Id="rId16" Type="http://schemas.openxmlformats.org/officeDocument/2006/relationships/image" Target="../media/image87.wmf"/><Relationship Id="rId20" Type="http://schemas.openxmlformats.org/officeDocument/2006/relationships/image" Target="../media/image89.wmf"/><Relationship Id="rId1" Type="http://schemas.openxmlformats.org/officeDocument/2006/relationships/vmlDrawing" Target="../drawings/vmlDrawing16.vml"/><Relationship Id="rId6" Type="http://schemas.openxmlformats.org/officeDocument/2006/relationships/image" Target="../media/image82.wmf"/><Relationship Id="rId11" Type="http://schemas.openxmlformats.org/officeDocument/2006/relationships/oleObject" Target="../embeddings/oleObject69.bin"/><Relationship Id="rId24" Type="http://schemas.openxmlformats.org/officeDocument/2006/relationships/image" Target="../media/image91.wmf"/><Relationship Id="rId5" Type="http://schemas.openxmlformats.org/officeDocument/2006/relationships/oleObject" Target="../embeddings/oleObject66.bin"/><Relationship Id="rId15" Type="http://schemas.openxmlformats.org/officeDocument/2006/relationships/oleObject" Target="../embeddings/oleObject71.bin"/><Relationship Id="rId23" Type="http://schemas.openxmlformats.org/officeDocument/2006/relationships/oleObject" Target="../embeddings/oleObject75.bin"/><Relationship Id="rId10" Type="http://schemas.openxmlformats.org/officeDocument/2006/relationships/image" Target="../media/image84.wmf"/><Relationship Id="rId19" Type="http://schemas.openxmlformats.org/officeDocument/2006/relationships/oleObject" Target="../embeddings/oleObject73.bin"/><Relationship Id="rId4" Type="http://schemas.openxmlformats.org/officeDocument/2006/relationships/image" Target="../media/image81.wmf"/><Relationship Id="rId9" Type="http://schemas.openxmlformats.org/officeDocument/2006/relationships/oleObject" Target="../embeddings/oleObject68.bin"/><Relationship Id="rId14" Type="http://schemas.openxmlformats.org/officeDocument/2006/relationships/image" Target="../media/image86.wmf"/><Relationship Id="rId22" Type="http://schemas.openxmlformats.org/officeDocument/2006/relationships/image" Target="../media/image90.wmf"/></Relationships>
</file>

<file path=ppt/slides/_rels/slide25.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2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1.xml"/><Relationship Id="rId1" Type="http://schemas.openxmlformats.org/officeDocument/2006/relationships/vmlDrawing" Target="../drawings/vmlDrawing17.vml"/><Relationship Id="rId4" Type="http://schemas.openxmlformats.org/officeDocument/2006/relationships/image" Target="../media/image97.wmf"/></Relationships>
</file>

<file path=ppt/slides/_rels/slide32.xml.rels><?xml version="1.0" encoding="UTF-8" standalone="yes"?>
<Relationships xmlns="http://schemas.openxmlformats.org/package/2006/relationships"><Relationship Id="rId8" Type="http://schemas.openxmlformats.org/officeDocument/2006/relationships/image" Target="../media/image100.wmf"/><Relationship Id="rId13" Type="http://schemas.openxmlformats.org/officeDocument/2006/relationships/oleObject" Target="../embeddings/oleObject83.bin"/><Relationship Id="rId18" Type="http://schemas.openxmlformats.org/officeDocument/2006/relationships/image" Target="../media/image105.wmf"/><Relationship Id="rId3" Type="http://schemas.openxmlformats.org/officeDocument/2006/relationships/oleObject" Target="../embeddings/oleObject78.bin"/><Relationship Id="rId21" Type="http://schemas.openxmlformats.org/officeDocument/2006/relationships/oleObject" Target="../embeddings/oleObject87.bin"/><Relationship Id="rId7" Type="http://schemas.openxmlformats.org/officeDocument/2006/relationships/oleObject" Target="../embeddings/oleObject80.bin"/><Relationship Id="rId12" Type="http://schemas.openxmlformats.org/officeDocument/2006/relationships/image" Target="../media/image102.wmf"/><Relationship Id="rId17" Type="http://schemas.openxmlformats.org/officeDocument/2006/relationships/oleObject" Target="../embeddings/oleObject85.bin"/><Relationship Id="rId2" Type="http://schemas.openxmlformats.org/officeDocument/2006/relationships/slideLayout" Target="../slideLayouts/slideLayout1.xml"/><Relationship Id="rId16" Type="http://schemas.openxmlformats.org/officeDocument/2006/relationships/image" Target="../media/image104.wmf"/><Relationship Id="rId20" Type="http://schemas.openxmlformats.org/officeDocument/2006/relationships/image" Target="../media/image106.wmf"/><Relationship Id="rId1" Type="http://schemas.openxmlformats.org/officeDocument/2006/relationships/vmlDrawing" Target="../drawings/vmlDrawing18.vml"/><Relationship Id="rId6" Type="http://schemas.openxmlformats.org/officeDocument/2006/relationships/image" Target="../media/image99.wmf"/><Relationship Id="rId11" Type="http://schemas.openxmlformats.org/officeDocument/2006/relationships/oleObject" Target="../embeddings/oleObject82.bin"/><Relationship Id="rId5" Type="http://schemas.openxmlformats.org/officeDocument/2006/relationships/oleObject" Target="../embeddings/oleObject79.bin"/><Relationship Id="rId15" Type="http://schemas.openxmlformats.org/officeDocument/2006/relationships/oleObject" Target="../embeddings/oleObject84.bin"/><Relationship Id="rId10" Type="http://schemas.openxmlformats.org/officeDocument/2006/relationships/image" Target="../media/image101.wmf"/><Relationship Id="rId19" Type="http://schemas.openxmlformats.org/officeDocument/2006/relationships/oleObject" Target="../embeddings/oleObject86.bin"/><Relationship Id="rId4" Type="http://schemas.openxmlformats.org/officeDocument/2006/relationships/image" Target="../media/image98.wmf"/><Relationship Id="rId9" Type="http://schemas.openxmlformats.org/officeDocument/2006/relationships/oleObject" Target="../embeddings/oleObject81.bin"/><Relationship Id="rId14" Type="http://schemas.openxmlformats.org/officeDocument/2006/relationships/image" Target="../media/image103.wmf"/><Relationship Id="rId22" Type="http://schemas.openxmlformats.org/officeDocument/2006/relationships/image" Target="../media/image107.wmf"/></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89.bin"/><Relationship Id="rId13" Type="http://schemas.openxmlformats.org/officeDocument/2006/relationships/image" Target="../media/image117.wmf"/><Relationship Id="rId18" Type="http://schemas.openxmlformats.org/officeDocument/2006/relationships/image" Target="../media/image118.wmf"/><Relationship Id="rId3" Type="http://schemas.openxmlformats.org/officeDocument/2006/relationships/oleObject" Target="../embeddings/oleObject88.bin"/><Relationship Id="rId7" Type="http://schemas.openxmlformats.org/officeDocument/2006/relationships/image" Target="../media/image115.wmf"/><Relationship Id="rId12" Type="http://schemas.openxmlformats.org/officeDocument/2006/relationships/image" Target="../media/image116.wmf"/><Relationship Id="rId17" Type="http://schemas.openxmlformats.org/officeDocument/2006/relationships/image" Target="../media/image112.wmf"/><Relationship Id="rId2" Type="http://schemas.openxmlformats.org/officeDocument/2006/relationships/slideLayout" Target="../slideLayouts/slideLayout1.xml"/><Relationship Id="rId16" Type="http://schemas.openxmlformats.org/officeDocument/2006/relationships/oleObject" Target="../embeddings/oleObject92.bin"/><Relationship Id="rId1" Type="http://schemas.openxmlformats.org/officeDocument/2006/relationships/vmlDrawing" Target="../drawings/vmlDrawing19.vml"/><Relationship Id="rId6" Type="http://schemas.openxmlformats.org/officeDocument/2006/relationships/image" Target="../media/image114.wmf"/><Relationship Id="rId11" Type="http://schemas.openxmlformats.org/officeDocument/2006/relationships/image" Target="../media/image110.wmf"/><Relationship Id="rId5" Type="http://schemas.openxmlformats.org/officeDocument/2006/relationships/image" Target="../media/image113.wmf"/><Relationship Id="rId15" Type="http://schemas.openxmlformats.org/officeDocument/2006/relationships/image" Target="../media/image111.wmf"/><Relationship Id="rId10" Type="http://schemas.openxmlformats.org/officeDocument/2006/relationships/oleObject" Target="../embeddings/oleObject90.bin"/><Relationship Id="rId19" Type="http://schemas.openxmlformats.org/officeDocument/2006/relationships/image" Target="../media/image119.wmf"/><Relationship Id="rId4" Type="http://schemas.openxmlformats.org/officeDocument/2006/relationships/image" Target="../media/image108.wmf"/><Relationship Id="rId9" Type="http://schemas.openxmlformats.org/officeDocument/2006/relationships/image" Target="../media/image109.wmf"/><Relationship Id="rId14" Type="http://schemas.openxmlformats.org/officeDocument/2006/relationships/oleObject" Target="../embeddings/oleObject91.bin"/></Relationships>
</file>

<file path=ppt/slides/_rels/slide34.xml.rels><?xml version="1.0" encoding="UTF-8" standalone="yes"?>
<Relationships xmlns="http://schemas.openxmlformats.org/package/2006/relationships"><Relationship Id="rId3" Type="http://schemas.openxmlformats.org/officeDocument/2006/relationships/image" Target="../media/image121.wmf"/><Relationship Id="rId7" Type="http://schemas.openxmlformats.org/officeDocument/2006/relationships/image" Target="../media/image125.wmf"/><Relationship Id="rId2" Type="http://schemas.openxmlformats.org/officeDocument/2006/relationships/image" Target="../media/image120.wmf"/><Relationship Id="rId1" Type="http://schemas.openxmlformats.org/officeDocument/2006/relationships/slideLayout" Target="../slideLayouts/slideLayout1.xml"/><Relationship Id="rId6" Type="http://schemas.openxmlformats.org/officeDocument/2006/relationships/image" Target="../media/image124.wmf"/><Relationship Id="rId5" Type="http://schemas.openxmlformats.org/officeDocument/2006/relationships/image" Target="../media/image123.wmf"/><Relationship Id="rId4" Type="http://schemas.openxmlformats.org/officeDocument/2006/relationships/image" Target="../media/image122.wmf"/></Relationships>
</file>

<file path=ppt/slides/_rels/slide35.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36.xml.rels><?xml version="1.0" encoding="UTF-8" standalone="yes"?>
<Relationships xmlns="http://schemas.openxmlformats.org/package/2006/relationships"><Relationship Id="rId8" Type="http://schemas.openxmlformats.org/officeDocument/2006/relationships/image" Target="../media/image134.wmf"/><Relationship Id="rId3" Type="http://schemas.openxmlformats.org/officeDocument/2006/relationships/oleObject" Target="../embeddings/oleObject93.bin"/><Relationship Id="rId7" Type="http://schemas.openxmlformats.org/officeDocument/2006/relationships/oleObject" Target="../embeddings/oleObject95.bin"/><Relationship Id="rId2" Type="http://schemas.openxmlformats.org/officeDocument/2006/relationships/slideLayout" Target="../slideLayouts/slideLayout1.xml"/><Relationship Id="rId1" Type="http://schemas.openxmlformats.org/officeDocument/2006/relationships/vmlDrawing" Target="../drawings/vmlDrawing20.vml"/><Relationship Id="rId6" Type="http://schemas.openxmlformats.org/officeDocument/2006/relationships/image" Target="../media/image133.wmf"/><Relationship Id="rId5" Type="http://schemas.openxmlformats.org/officeDocument/2006/relationships/oleObject" Target="../embeddings/oleObject94.bin"/><Relationship Id="rId10" Type="http://schemas.openxmlformats.org/officeDocument/2006/relationships/image" Target="../media/image135.wmf"/><Relationship Id="rId4" Type="http://schemas.openxmlformats.org/officeDocument/2006/relationships/image" Target="../media/image132.wmf"/><Relationship Id="rId9" Type="http://schemas.openxmlformats.org/officeDocument/2006/relationships/oleObject" Target="../embeddings/oleObject96.bin"/></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image" Target="../media/image137.wmf"/><Relationship Id="rId5" Type="http://schemas.openxmlformats.org/officeDocument/2006/relationships/oleObject" Target="../embeddings/oleObject98.bin"/><Relationship Id="rId4" Type="http://schemas.openxmlformats.org/officeDocument/2006/relationships/image" Target="../media/image136.wmf"/></Relationships>
</file>

<file path=ppt/slides/_rels/slide38.xml.rels><?xml version="1.0" encoding="UTF-8" standalone="yes"?>
<Relationships xmlns="http://schemas.openxmlformats.org/package/2006/relationships"><Relationship Id="rId8" Type="http://schemas.openxmlformats.org/officeDocument/2006/relationships/image" Target="../media/image139.wmf"/><Relationship Id="rId13" Type="http://schemas.openxmlformats.org/officeDocument/2006/relationships/oleObject" Target="../embeddings/oleObject103.bin"/><Relationship Id="rId18" Type="http://schemas.openxmlformats.org/officeDocument/2006/relationships/image" Target="../media/image144.wmf"/><Relationship Id="rId3" Type="http://schemas.openxmlformats.org/officeDocument/2006/relationships/slideLayout" Target="../slideLayouts/slideLayout1.xml"/><Relationship Id="rId7" Type="http://schemas.openxmlformats.org/officeDocument/2006/relationships/oleObject" Target="../embeddings/oleObject100.bin"/><Relationship Id="rId12" Type="http://schemas.openxmlformats.org/officeDocument/2006/relationships/image" Target="../media/image141.wmf"/><Relationship Id="rId17" Type="http://schemas.openxmlformats.org/officeDocument/2006/relationships/oleObject" Target="../embeddings/oleObject105.bin"/><Relationship Id="rId2" Type="http://schemas.openxmlformats.org/officeDocument/2006/relationships/tags" Target="../tags/tag3.xml"/><Relationship Id="rId16" Type="http://schemas.openxmlformats.org/officeDocument/2006/relationships/image" Target="../media/image143.wmf"/><Relationship Id="rId1" Type="http://schemas.openxmlformats.org/officeDocument/2006/relationships/vmlDrawing" Target="../drawings/vmlDrawing22.vml"/><Relationship Id="rId6" Type="http://schemas.openxmlformats.org/officeDocument/2006/relationships/image" Target="../media/image138.wmf"/><Relationship Id="rId11" Type="http://schemas.openxmlformats.org/officeDocument/2006/relationships/oleObject" Target="../embeddings/oleObject102.bin"/><Relationship Id="rId5" Type="http://schemas.openxmlformats.org/officeDocument/2006/relationships/oleObject" Target="../embeddings/oleObject99.bin"/><Relationship Id="rId15" Type="http://schemas.openxmlformats.org/officeDocument/2006/relationships/oleObject" Target="../embeddings/oleObject104.bin"/><Relationship Id="rId10" Type="http://schemas.openxmlformats.org/officeDocument/2006/relationships/image" Target="../media/image140.wmf"/><Relationship Id="rId4" Type="http://schemas.openxmlformats.org/officeDocument/2006/relationships/image" Target="../media/image145.emf"/><Relationship Id="rId9" Type="http://schemas.openxmlformats.org/officeDocument/2006/relationships/oleObject" Target="../embeddings/oleObject101.bin"/><Relationship Id="rId14" Type="http://schemas.openxmlformats.org/officeDocument/2006/relationships/image" Target="../media/image142.wmf"/></Relationships>
</file>

<file path=ppt/slides/_rels/slide39.xml.rels><?xml version="1.0" encoding="UTF-8" standalone="yes"?>
<Relationships xmlns="http://schemas.openxmlformats.org/package/2006/relationships"><Relationship Id="rId8" Type="http://schemas.openxmlformats.org/officeDocument/2006/relationships/image" Target="../media/image148.wmf"/><Relationship Id="rId13" Type="http://schemas.openxmlformats.org/officeDocument/2006/relationships/oleObject" Target="../embeddings/oleObject111.bin"/><Relationship Id="rId18" Type="http://schemas.openxmlformats.org/officeDocument/2006/relationships/image" Target="../media/image153.wmf"/><Relationship Id="rId3" Type="http://schemas.openxmlformats.org/officeDocument/2006/relationships/oleObject" Target="../embeddings/oleObject106.bin"/><Relationship Id="rId21" Type="http://schemas.openxmlformats.org/officeDocument/2006/relationships/oleObject" Target="../embeddings/oleObject115.bin"/><Relationship Id="rId7" Type="http://schemas.openxmlformats.org/officeDocument/2006/relationships/oleObject" Target="../embeddings/oleObject108.bin"/><Relationship Id="rId12" Type="http://schemas.openxmlformats.org/officeDocument/2006/relationships/image" Target="../media/image150.wmf"/><Relationship Id="rId17" Type="http://schemas.openxmlformats.org/officeDocument/2006/relationships/oleObject" Target="../embeddings/oleObject113.bin"/><Relationship Id="rId2" Type="http://schemas.openxmlformats.org/officeDocument/2006/relationships/slideLayout" Target="../slideLayouts/slideLayout1.xml"/><Relationship Id="rId16" Type="http://schemas.openxmlformats.org/officeDocument/2006/relationships/image" Target="../media/image152.wmf"/><Relationship Id="rId20" Type="http://schemas.openxmlformats.org/officeDocument/2006/relationships/image" Target="../media/image154.wmf"/><Relationship Id="rId1" Type="http://schemas.openxmlformats.org/officeDocument/2006/relationships/vmlDrawing" Target="../drawings/vmlDrawing23.vml"/><Relationship Id="rId6" Type="http://schemas.openxmlformats.org/officeDocument/2006/relationships/image" Target="../media/image147.wmf"/><Relationship Id="rId11" Type="http://schemas.openxmlformats.org/officeDocument/2006/relationships/oleObject" Target="../embeddings/oleObject110.bin"/><Relationship Id="rId5" Type="http://schemas.openxmlformats.org/officeDocument/2006/relationships/oleObject" Target="../embeddings/oleObject107.bin"/><Relationship Id="rId15" Type="http://schemas.openxmlformats.org/officeDocument/2006/relationships/oleObject" Target="../embeddings/oleObject112.bin"/><Relationship Id="rId23" Type="http://schemas.openxmlformats.org/officeDocument/2006/relationships/oleObject" Target="../embeddings/oleObject116.bin"/><Relationship Id="rId10" Type="http://schemas.openxmlformats.org/officeDocument/2006/relationships/image" Target="../media/image149.wmf"/><Relationship Id="rId19" Type="http://schemas.openxmlformats.org/officeDocument/2006/relationships/oleObject" Target="../embeddings/oleObject114.bin"/><Relationship Id="rId4" Type="http://schemas.openxmlformats.org/officeDocument/2006/relationships/image" Target="../media/image146.wmf"/><Relationship Id="rId9" Type="http://schemas.openxmlformats.org/officeDocument/2006/relationships/oleObject" Target="../embeddings/oleObject109.bin"/><Relationship Id="rId14" Type="http://schemas.openxmlformats.org/officeDocument/2006/relationships/image" Target="../media/image151.wmf"/><Relationship Id="rId22" Type="http://schemas.openxmlformats.org/officeDocument/2006/relationships/image" Target="../media/image155.wmf"/></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158.wmf"/><Relationship Id="rId3" Type="http://schemas.openxmlformats.org/officeDocument/2006/relationships/oleObject" Target="../embeddings/oleObject117.bin"/><Relationship Id="rId7" Type="http://schemas.openxmlformats.org/officeDocument/2006/relationships/oleObject" Target="../embeddings/oleObject119.bin"/><Relationship Id="rId12" Type="http://schemas.openxmlformats.org/officeDocument/2006/relationships/image" Target="../media/image159.wmf"/><Relationship Id="rId2" Type="http://schemas.openxmlformats.org/officeDocument/2006/relationships/slideLayout" Target="../slideLayouts/slideLayout1.xml"/><Relationship Id="rId1" Type="http://schemas.openxmlformats.org/officeDocument/2006/relationships/vmlDrawing" Target="../drawings/vmlDrawing24.vml"/><Relationship Id="rId6" Type="http://schemas.openxmlformats.org/officeDocument/2006/relationships/image" Target="../media/image157.wmf"/><Relationship Id="rId11" Type="http://schemas.openxmlformats.org/officeDocument/2006/relationships/oleObject" Target="../embeddings/oleObject120.bin"/><Relationship Id="rId5" Type="http://schemas.openxmlformats.org/officeDocument/2006/relationships/oleObject" Target="../embeddings/oleObject118.bin"/><Relationship Id="rId10" Type="http://schemas.openxmlformats.org/officeDocument/2006/relationships/image" Target="../media/image161.wmf"/><Relationship Id="rId4" Type="http://schemas.openxmlformats.org/officeDocument/2006/relationships/image" Target="../media/image156.wmf"/><Relationship Id="rId9" Type="http://schemas.openxmlformats.org/officeDocument/2006/relationships/image" Target="../media/image160.wmf"/></Relationships>
</file>

<file path=ppt/slides/_rels/slide41.xml.rels><?xml version="1.0" encoding="UTF-8" standalone="yes"?>
<Relationships xmlns="http://schemas.openxmlformats.org/package/2006/relationships"><Relationship Id="rId8" Type="http://schemas.openxmlformats.org/officeDocument/2006/relationships/image" Target="../media/image164.wmf"/><Relationship Id="rId13" Type="http://schemas.openxmlformats.org/officeDocument/2006/relationships/image" Target="../media/image166.wmf"/><Relationship Id="rId3" Type="http://schemas.openxmlformats.org/officeDocument/2006/relationships/oleObject" Target="../embeddings/oleObject121.bin"/><Relationship Id="rId7" Type="http://schemas.openxmlformats.org/officeDocument/2006/relationships/oleObject" Target="../embeddings/oleObject123.bin"/><Relationship Id="rId12" Type="http://schemas.openxmlformats.org/officeDocument/2006/relationships/oleObject" Target="../embeddings/oleObject125.bin"/><Relationship Id="rId2" Type="http://schemas.openxmlformats.org/officeDocument/2006/relationships/slideLayout" Target="../slideLayouts/slideLayout1.xml"/><Relationship Id="rId1" Type="http://schemas.openxmlformats.org/officeDocument/2006/relationships/vmlDrawing" Target="../drawings/vmlDrawing25.vml"/><Relationship Id="rId6" Type="http://schemas.openxmlformats.org/officeDocument/2006/relationships/image" Target="../media/image163.wmf"/><Relationship Id="rId11" Type="http://schemas.openxmlformats.org/officeDocument/2006/relationships/image" Target="../media/image168.wmf"/><Relationship Id="rId5" Type="http://schemas.openxmlformats.org/officeDocument/2006/relationships/oleObject" Target="../embeddings/oleObject122.bin"/><Relationship Id="rId15" Type="http://schemas.openxmlformats.org/officeDocument/2006/relationships/image" Target="../media/image167.wmf"/><Relationship Id="rId10" Type="http://schemas.openxmlformats.org/officeDocument/2006/relationships/image" Target="../media/image165.wmf"/><Relationship Id="rId4" Type="http://schemas.openxmlformats.org/officeDocument/2006/relationships/image" Target="../media/image162.wmf"/><Relationship Id="rId9" Type="http://schemas.openxmlformats.org/officeDocument/2006/relationships/oleObject" Target="../embeddings/oleObject124.bin"/><Relationship Id="rId14" Type="http://schemas.openxmlformats.org/officeDocument/2006/relationships/oleObject" Target="../embeddings/oleObject126.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slideLayout" Target="../slideLayouts/slideLayout1.xml"/><Relationship Id="rId1" Type="http://schemas.openxmlformats.org/officeDocument/2006/relationships/vmlDrawing" Target="../drawings/vmlDrawing26.vml"/><Relationship Id="rId6" Type="http://schemas.openxmlformats.org/officeDocument/2006/relationships/image" Target="../media/image170.wmf"/><Relationship Id="rId5" Type="http://schemas.openxmlformats.org/officeDocument/2006/relationships/oleObject" Target="../embeddings/oleObject128.bin"/><Relationship Id="rId4" Type="http://schemas.openxmlformats.org/officeDocument/2006/relationships/image" Target="../media/image169.wmf"/></Relationships>
</file>

<file path=ppt/slides/_rels/slide43.xml.rels><?xml version="1.0" encoding="UTF-8" standalone="yes"?>
<Relationships xmlns="http://schemas.openxmlformats.org/package/2006/relationships"><Relationship Id="rId8" Type="http://schemas.openxmlformats.org/officeDocument/2006/relationships/image" Target="../media/image173.wmf"/><Relationship Id="rId13" Type="http://schemas.openxmlformats.org/officeDocument/2006/relationships/image" Target="../media/image180.jpeg"/><Relationship Id="rId18" Type="http://schemas.openxmlformats.org/officeDocument/2006/relationships/oleObject" Target="../embeddings/oleObject136.bin"/><Relationship Id="rId3" Type="http://schemas.openxmlformats.org/officeDocument/2006/relationships/oleObject" Target="../embeddings/oleObject129.bin"/><Relationship Id="rId21" Type="http://schemas.openxmlformats.org/officeDocument/2006/relationships/image" Target="../media/image179.wmf"/><Relationship Id="rId7" Type="http://schemas.openxmlformats.org/officeDocument/2006/relationships/oleObject" Target="../embeddings/oleObject131.bin"/><Relationship Id="rId12" Type="http://schemas.openxmlformats.org/officeDocument/2006/relationships/image" Target="../media/image175.wmf"/><Relationship Id="rId17" Type="http://schemas.openxmlformats.org/officeDocument/2006/relationships/image" Target="../media/image177.wmf"/><Relationship Id="rId2" Type="http://schemas.openxmlformats.org/officeDocument/2006/relationships/slideLayout" Target="../slideLayouts/slideLayout1.xml"/><Relationship Id="rId16" Type="http://schemas.openxmlformats.org/officeDocument/2006/relationships/oleObject" Target="../embeddings/oleObject135.bin"/><Relationship Id="rId20" Type="http://schemas.openxmlformats.org/officeDocument/2006/relationships/oleObject" Target="../embeddings/oleObject137.bin"/><Relationship Id="rId1" Type="http://schemas.openxmlformats.org/officeDocument/2006/relationships/vmlDrawing" Target="../drawings/vmlDrawing27.vml"/><Relationship Id="rId6" Type="http://schemas.openxmlformats.org/officeDocument/2006/relationships/image" Target="../media/image172.wmf"/><Relationship Id="rId11" Type="http://schemas.openxmlformats.org/officeDocument/2006/relationships/oleObject" Target="../embeddings/oleObject133.bin"/><Relationship Id="rId5" Type="http://schemas.openxmlformats.org/officeDocument/2006/relationships/oleObject" Target="../embeddings/oleObject130.bin"/><Relationship Id="rId15" Type="http://schemas.openxmlformats.org/officeDocument/2006/relationships/image" Target="../media/image176.wmf"/><Relationship Id="rId10" Type="http://schemas.openxmlformats.org/officeDocument/2006/relationships/image" Target="../media/image174.wmf"/><Relationship Id="rId19" Type="http://schemas.openxmlformats.org/officeDocument/2006/relationships/image" Target="../media/image178.wmf"/><Relationship Id="rId4" Type="http://schemas.openxmlformats.org/officeDocument/2006/relationships/image" Target="../media/image171.wmf"/><Relationship Id="rId9" Type="http://schemas.openxmlformats.org/officeDocument/2006/relationships/oleObject" Target="../embeddings/oleObject132.bin"/><Relationship Id="rId14" Type="http://schemas.openxmlformats.org/officeDocument/2006/relationships/oleObject" Target="../embeddings/oleObject134.bin"/></Relationships>
</file>

<file path=ppt/slides/_rels/slide44.xml.rels><?xml version="1.0" encoding="UTF-8" standalone="yes"?>
<Relationships xmlns="http://schemas.openxmlformats.org/package/2006/relationships"><Relationship Id="rId8" Type="http://schemas.openxmlformats.org/officeDocument/2006/relationships/image" Target="../media/image183.wmf"/><Relationship Id="rId13" Type="http://schemas.openxmlformats.org/officeDocument/2006/relationships/oleObject" Target="../embeddings/oleObject143.bin"/><Relationship Id="rId3" Type="http://schemas.openxmlformats.org/officeDocument/2006/relationships/oleObject" Target="../embeddings/oleObject138.bin"/><Relationship Id="rId7" Type="http://schemas.openxmlformats.org/officeDocument/2006/relationships/oleObject" Target="../embeddings/oleObject140.bin"/><Relationship Id="rId12" Type="http://schemas.openxmlformats.org/officeDocument/2006/relationships/image" Target="../media/image185.wmf"/><Relationship Id="rId2" Type="http://schemas.openxmlformats.org/officeDocument/2006/relationships/slideLayout" Target="../slideLayouts/slideLayout1.xml"/><Relationship Id="rId1" Type="http://schemas.openxmlformats.org/officeDocument/2006/relationships/vmlDrawing" Target="../drawings/vmlDrawing28.vml"/><Relationship Id="rId6" Type="http://schemas.openxmlformats.org/officeDocument/2006/relationships/image" Target="../media/image182.wmf"/><Relationship Id="rId11" Type="http://schemas.openxmlformats.org/officeDocument/2006/relationships/oleObject" Target="../embeddings/oleObject142.bin"/><Relationship Id="rId5" Type="http://schemas.openxmlformats.org/officeDocument/2006/relationships/oleObject" Target="../embeddings/oleObject139.bin"/><Relationship Id="rId10" Type="http://schemas.openxmlformats.org/officeDocument/2006/relationships/image" Target="../media/image184.wmf"/><Relationship Id="rId4" Type="http://schemas.openxmlformats.org/officeDocument/2006/relationships/image" Target="../media/image181.wmf"/><Relationship Id="rId9" Type="http://schemas.openxmlformats.org/officeDocument/2006/relationships/oleObject" Target="../embeddings/oleObject141.bin"/><Relationship Id="rId14" Type="http://schemas.openxmlformats.org/officeDocument/2006/relationships/image" Target="../media/image186.wmf"/></Relationships>
</file>

<file path=ppt/slides/_rels/slide45.xml.rels><?xml version="1.0" encoding="UTF-8" standalone="yes"?>
<Relationships xmlns="http://schemas.openxmlformats.org/package/2006/relationships"><Relationship Id="rId8" Type="http://schemas.openxmlformats.org/officeDocument/2006/relationships/image" Target="../media/image189.wmf"/><Relationship Id="rId3" Type="http://schemas.openxmlformats.org/officeDocument/2006/relationships/oleObject" Target="../embeddings/oleObject144.bin"/><Relationship Id="rId7" Type="http://schemas.openxmlformats.org/officeDocument/2006/relationships/oleObject" Target="../embeddings/oleObject146.bin"/><Relationship Id="rId2" Type="http://schemas.openxmlformats.org/officeDocument/2006/relationships/slideLayout" Target="../slideLayouts/slideLayout1.xml"/><Relationship Id="rId1" Type="http://schemas.openxmlformats.org/officeDocument/2006/relationships/vmlDrawing" Target="../drawings/vmlDrawing29.vml"/><Relationship Id="rId6" Type="http://schemas.openxmlformats.org/officeDocument/2006/relationships/image" Target="../media/image188.wmf"/><Relationship Id="rId5" Type="http://schemas.openxmlformats.org/officeDocument/2006/relationships/oleObject" Target="../embeddings/oleObject145.bin"/><Relationship Id="rId4" Type="http://schemas.openxmlformats.org/officeDocument/2006/relationships/image" Target="../media/image187.wmf"/></Relationships>
</file>

<file path=ppt/slides/_rels/slide4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9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1.xml"/><Relationship Id="rId5" Type="http://schemas.openxmlformats.org/officeDocument/2006/relationships/image" Target="../media/image196.png"/><Relationship Id="rId4" Type="http://schemas.openxmlformats.org/officeDocument/2006/relationships/image" Target="../media/image195.png"/></Relationships>
</file>

<file path=ppt/slides/_rels/slide4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7.wmf"/><Relationship Id="rId13" Type="http://schemas.openxmlformats.org/officeDocument/2006/relationships/image" Target="../media/image10.jpg"/><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9.w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6.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8.wmf"/><Relationship Id="rId4" Type="http://schemas.openxmlformats.org/officeDocument/2006/relationships/image" Target="../media/image5.wmf"/><Relationship Id="rId9"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12.w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13.png"/><Relationship Id="rId4" Type="http://schemas.openxmlformats.org/officeDocument/2006/relationships/image" Target="../media/image11.wmf"/></Relationships>
</file>

<file path=ppt/slides/_rels/slide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16.wmf"/><Relationship Id="rId5" Type="http://schemas.openxmlformats.org/officeDocument/2006/relationships/oleObject" Target="../embeddings/oleObject9.bin"/><Relationship Id="rId4" Type="http://schemas.openxmlformats.org/officeDocument/2006/relationships/image" Target="../media/image1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2DB55E-A5A9-4DB6-9570-6AF84EE7389E}"/>
              </a:ext>
            </a:extLst>
          </p:cNvPr>
          <p:cNvSpPr>
            <a:spLocks noChangeAspect="1"/>
          </p:cNvSpPr>
          <p:nvPr/>
        </p:nvSpPr>
        <p:spPr>
          <a:xfrm>
            <a:off x="0" y="-635000"/>
            <a:ext cx="12192000" cy="8128000"/>
          </a:xfrm>
          <a:prstGeom prst="rect">
            <a:avLst/>
          </a:prstGeom>
          <a:blipFill dpi="0" rotWithShape="1">
            <a:blip r:embed="rId2"/>
            <a:srcRect/>
            <a:stretch>
              <a:fillRect t="-39" b="-39"/>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Rectangle 6">
            <a:extLst>
              <a:ext uri="{FF2B5EF4-FFF2-40B4-BE49-F238E27FC236}">
                <a16:creationId xmlns:a16="http://schemas.microsoft.com/office/drawing/2014/main" id="{B849BAD0-826F-494E-92C5-6447F5500D9F}"/>
              </a:ext>
            </a:extLst>
          </p:cNvPr>
          <p:cNvSpPr/>
          <p:nvPr/>
        </p:nvSpPr>
        <p:spPr>
          <a:xfrm>
            <a:off x="-407276" y="1856024"/>
            <a:ext cx="13006552" cy="3145953"/>
          </a:xfrm>
          <a:prstGeom prst="rect">
            <a:avLst/>
          </a:prstGeom>
          <a:solidFill>
            <a:srgbClr val="4F5E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66B9A125-7EB7-460D-BD8A-F0AEC5BAD0C9}"/>
              </a:ext>
            </a:extLst>
          </p:cNvPr>
          <p:cNvSpPr txBox="1"/>
          <p:nvPr/>
        </p:nvSpPr>
        <p:spPr>
          <a:xfrm>
            <a:off x="5424487" y="1714512"/>
            <a:ext cx="1343026" cy="1323439"/>
          </a:xfrm>
          <a:prstGeom prst="rect">
            <a:avLst/>
          </a:prstGeom>
          <a:noFill/>
        </p:spPr>
        <p:txBody>
          <a:bodyPr wrap="square" rtlCol="0">
            <a:spAutoFit/>
          </a:bodyPr>
          <a:lstStyle/>
          <a:p>
            <a:r>
              <a:rPr lang="en-US" altLang="zh-CN" sz="8000" dirty="0">
                <a:solidFill>
                  <a:schemeClr val="bg1"/>
                </a:solidFill>
              </a:rPr>
              <a:t>04</a:t>
            </a:r>
            <a:endParaRPr lang="zh-CN" altLang="en-US" sz="8000" dirty="0">
              <a:solidFill>
                <a:schemeClr val="bg1"/>
              </a:solidFill>
            </a:endParaRPr>
          </a:p>
        </p:txBody>
      </p:sp>
      <p:sp>
        <p:nvSpPr>
          <p:cNvPr id="11" name="TextBox 10">
            <a:extLst>
              <a:ext uri="{FF2B5EF4-FFF2-40B4-BE49-F238E27FC236}">
                <a16:creationId xmlns:a16="http://schemas.microsoft.com/office/drawing/2014/main" id="{78C367A4-0456-42E5-AA20-F4F61BADA816}"/>
              </a:ext>
            </a:extLst>
          </p:cNvPr>
          <p:cNvSpPr txBox="1"/>
          <p:nvPr/>
        </p:nvSpPr>
        <p:spPr>
          <a:xfrm>
            <a:off x="1746896" y="3735561"/>
            <a:ext cx="8698208" cy="1015663"/>
          </a:xfrm>
          <a:prstGeom prst="rect">
            <a:avLst/>
          </a:prstGeom>
          <a:noFill/>
        </p:spPr>
        <p:txBody>
          <a:bodyPr wrap="square" rtlCol="0">
            <a:spAutoFit/>
          </a:bodyPr>
          <a:lstStyle/>
          <a:p>
            <a:pPr algn="ctr"/>
            <a:r>
              <a:rPr lang="zh-CN" altLang="zh-CN" sz="6000" dirty="0">
                <a:solidFill>
                  <a:schemeClr val="bg1"/>
                </a:solidFill>
              </a:rPr>
              <a:t>空间依赖与空间异质性</a:t>
            </a:r>
            <a:endParaRPr lang="zh-CN" altLang="en-US" sz="6000" dirty="0">
              <a:solidFill>
                <a:schemeClr val="bg1"/>
              </a:solidFill>
            </a:endParaRPr>
          </a:p>
        </p:txBody>
      </p:sp>
      <p:sp>
        <p:nvSpPr>
          <p:cNvPr id="12" name="Rectangle 11">
            <a:extLst>
              <a:ext uri="{FF2B5EF4-FFF2-40B4-BE49-F238E27FC236}">
                <a16:creationId xmlns:a16="http://schemas.microsoft.com/office/drawing/2014/main" id="{3795C959-DF13-4CB6-9C2D-5B83B88DA780}"/>
              </a:ext>
            </a:extLst>
          </p:cNvPr>
          <p:cNvSpPr/>
          <p:nvPr/>
        </p:nvSpPr>
        <p:spPr>
          <a:xfrm rot="2700000" flipH="1">
            <a:off x="3036000" y="-4002258"/>
            <a:ext cx="6120000" cy="6120000"/>
          </a:xfrm>
          <a:prstGeom prst="rect">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Rectangle 12">
            <a:extLst>
              <a:ext uri="{FF2B5EF4-FFF2-40B4-BE49-F238E27FC236}">
                <a16:creationId xmlns:a16="http://schemas.microsoft.com/office/drawing/2014/main" id="{E40FFBE6-7187-4332-8505-05B402046555}"/>
              </a:ext>
            </a:extLst>
          </p:cNvPr>
          <p:cNvSpPr/>
          <p:nvPr/>
        </p:nvSpPr>
        <p:spPr>
          <a:xfrm rot="2700000">
            <a:off x="2856000" y="-4196332"/>
            <a:ext cx="6480000" cy="6480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43069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22" name="矩形 21">
            <a:extLst>
              <a:ext uri="{FF2B5EF4-FFF2-40B4-BE49-F238E27FC236}">
                <a16:creationId xmlns:a16="http://schemas.microsoft.com/office/drawing/2014/main" id="{BDD7EE7C-1AE5-4D73-AC32-9448940BDFDB}"/>
              </a:ext>
            </a:extLst>
          </p:cNvPr>
          <p:cNvSpPr/>
          <p:nvPr/>
        </p:nvSpPr>
        <p:spPr>
          <a:xfrm>
            <a:off x="0" y="0"/>
            <a:ext cx="1831145" cy="6835440"/>
          </a:xfrm>
          <a:prstGeom prst="rect">
            <a:avLst/>
          </a:prstGeom>
          <a:solidFill>
            <a:srgbClr val="BDC6C9"/>
          </a:solidFill>
          <a:ln w="12700" cap="flat" cmpd="sng" algn="ctr">
            <a:noFill/>
            <a:prstDash val="solid"/>
            <a:miter lim="800000"/>
          </a:ln>
          <a:effectLst/>
        </p:spPr>
        <p:txBody>
          <a:bodyPr rtlCol="0" anchor="ctr"/>
          <a:lstStyle/>
          <a:p>
            <a:endParaRPr lang="zh-CN" altLang="en-US" kern="10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ea typeface="微软雅黑" panose="020B0503020204020204" pitchFamily="34" charset="-122"/>
              </a:rPr>
              <a:t>基于距离关系构建</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1902173" cy="634428"/>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a:cs typeface="+mj-cs"/>
              </a:rPr>
              <a:t>空间权重矩阵</a:t>
            </a:r>
          </a:p>
        </p:txBody>
      </p:sp>
      <p:sp>
        <p:nvSpPr>
          <p:cNvPr id="17" name="矩形 16">
            <a:extLst>
              <a:ext uri="{FF2B5EF4-FFF2-40B4-BE49-F238E27FC236}">
                <a16:creationId xmlns:a16="http://schemas.microsoft.com/office/drawing/2014/main" id="{7DCD2E49-E339-4C81-A709-E4B6EFB75337}"/>
              </a:ext>
            </a:extLst>
          </p:cNvPr>
          <p:cNvSpPr/>
          <p:nvPr/>
        </p:nvSpPr>
        <p:spPr>
          <a:xfrm>
            <a:off x="9395130" y="-19293"/>
            <a:ext cx="2862888" cy="7891393"/>
          </a:xfrm>
          <a:prstGeom prst="rect">
            <a:avLst/>
          </a:prstGeom>
          <a:solidFill>
            <a:srgbClr val="97A4A5"/>
          </a:solidFill>
          <a:ln w="12700" cap="flat" cmpd="sng" algn="ctr">
            <a:noFill/>
            <a:prstDash val="solid"/>
            <a:miter lim="800000"/>
          </a:ln>
          <a:effectLst/>
        </p:spPr>
        <p:txBody>
          <a:bodyPr rtlCol="0" anchor="ctr"/>
          <a:lstStyle/>
          <a:p>
            <a:pPr algn="ctr"/>
            <a:endParaRPr lang="zh-CN" altLang="en-US" kern="0" dirty="0">
              <a:solidFill>
                <a:prstClr val="white"/>
              </a:solidFill>
              <a:latin typeface="Arial"/>
              <a:ea typeface="微软雅黑"/>
            </a:endParaRPr>
          </a:p>
        </p:txBody>
      </p:sp>
      <p:graphicFrame>
        <p:nvGraphicFramePr>
          <p:cNvPr id="3" name="表格 2">
            <a:extLst>
              <a:ext uri="{FF2B5EF4-FFF2-40B4-BE49-F238E27FC236}">
                <a16:creationId xmlns:a16="http://schemas.microsoft.com/office/drawing/2014/main" id="{C6420833-2B6C-486B-B1A0-DE349839C519}"/>
              </a:ext>
            </a:extLst>
          </p:cNvPr>
          <p:cNvGraphicFramePr>
            <a:graphicFrameLocks noGrp="1"/>
          </p:cNvGraphicFramePr>
          <p:nvPr>
            <p:extLst>
              <p:ext uri="{D42A27DB-BD31-4B8C-83A1-F6EECF244321}">
                <p14:modId xmlns:p14="http://schemas.microsoft.com/office/powerpoint/2010/main" val="756187556"/>
              </p:ext>
            </p:extLst>
          </p:nvPr>
        </p:nvGraphicFramePr>
        <p:xfrm>
          <a:off x="2451100" y="1173934"/>
          <a:ext cx="6776412" cy="5184715"/>
        </p:xfrm>
        <a:graphic>
          <a:graphicData uri="http://schemas.openxmlformats.org/drawingml/2006/table">
            <a:tbl>
              <a:tblPr firstRow="1" firstCol="1" bandRow="1"/>
              <a:tblGrid>
                <a:gridCol w="984309">
                  <a:extLst>
                    <a:ext uri="{9D8B030D-6E8A-4147-A177-3AD203B41FA5}">
                      <a16:colId xmlns:a16="http://schemas.microsoft.com/office/drawing/2014/main" val="2406173836"/>
                    </a:ext>
                  </a:extLst>
                </a:gridCol>
                <a:gridCol w="1392965">
                  <a:extLst>
                    <a:ext uri="{9D8B030D-6E8A-4147-A177-3AD203B41FA5}">
                      <a16:colId xmlns:a16="http://schemas.microsoft.com/office/drawing/2014/main" val="347385208"/>
                    </a:ext>
                  </a:extLst>
                </a:gridCol>
                <a:gridCol w="1841926">
                  <a:extLst>
                    <a:ext uri="{9D8B030D-6E8A-4147-A177-3AD203B41FA5}">
                      <a16:colId xmlns:a16="http://schemas.microsoft.com/office/drawing/2014/main" val="2609729642"/>
                    </a:ext>
                  </a:extLst>
                </a:gridCol>
                <a:gridCol w="1278606">
                  <a:extLst>
                    <a:ext uri="{9D8B030D-6E8A-4147-A177-3AD203B41FA5}">
                      <a16:colId xmlns:a16="http://schemas.microsoft.com/office/drawing/2014/main" val="889475877"/>
                    </a:ext>
                  </a:extLst>
                </a:gridCol>
                <a:gridCol w="1278606">
                  <a:extLst>
                    <a:ext uri="{9D8B030D-6E8A-4147-A177-3AD203B41FA5}">
                      <a16:colId xmlns:a16="http://schemas.microsoft.com/office/drawing/2014/main" val="1156907836"/>
                    </a:ext>
                  </a:extLst>
                </a:gridCol>
              </a:tblGrid>
              <a:tr h="439014">
                <a:tc gridSpan="2">
                  <a:txBody>
                    <a:bodyPr/>
                    <a:lstStyle/>
                    <a:p>
                      <a:pPr indent="266700" algn="ctr">
                        <a:spcAft>
                          <a:spcPts val="0"/>
                        </a:spcAft>
                      </a:pPr>
                      <a:r>
                        <a:rPr lang="zh-CN" sz="1800" kern="100" dirty="0">
                          <a:effectLst/>
                          <a:latin typeface="+mn-ea"/>
                          <a:ea typeface="+mn-ea"/>
                          <a:cs typeface="Times New Roman" panose="02020603050405020304" pitchFamily="18" charset="0"/>
                        </a:rPr>
                        <a:t>空间权重矩阵</a:t>
                      </a:r>
                    </a:p>
                  </a:txBody>
                  <a:tcPr marL="49572" marR="49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indent="266700" algn="ctr">
                        <a:spcAft>
                          <a:spcPts val="0"/>
                        </a:spcAft>
                      </a:pPr>
                      <a:r>
                        <a:rPr lang="zh-CN" sz="1800" kern="100" dirty="0">
                          <a:effectLst/>
                          <a:latin typeface="+mn-ea"/>
                          <a:ea typeface="+mn-ea"/>
                          <a:cs typeface="Times New Roman" panose="02020603050405020304" pitchFamily="18" charset="0"/>
                        </a:rPr>
                        <a:t>公式</a:t>
                      </a:r>
                    </a:p>
                  </a:txBody>
                  <a:tcPr marL="49572" marR="49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ctr">
                        <a:spcAft>
                          <a:spcPts val="0"/>
                        </a:spcAft>
                      </a:pPr>
                      <a:r>
                        <a:rPr lang="zh-CN" sz="1800" kern="100" dirty="0">
                          <a:effectLst/>
                          <a:latin typeface="+mn-ea"/>
                          <a:ea typeface="+mn-ea"/>
                          <a:cs typeface="Times New Roman" panose="02020603050405020304" pitchFamily="18" charset="0"/>
                        </a:rPr>
                        <a:t>适用范围</a:t>
                      </a:r>
                    </a:p>
                  </a:txBody>
                  <a:tcPr marL="49572" marR="49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2564364"/>
                  </a:ext>
                </a:extLst>
              </a:tr>
              <a:tr h="927215">
                <a:tc rowSpan="5">
                  <a:txBody>
                    <a:bodyPr/>
                    <a:lstStyle/>
                    <a:p>
                      <a:pPr indent="266700" algn="just">
                        <a:spcAft>
                          <a:spcPts val="0"/>
                        </a:spcAft>
                      </a:pPr>
                      <a:r>
                        <a:rPr lang="zh-CN" sz="1800" kern="100">
                          <a:effectLst/>
                          <a:latin typeface="+mn-ea"/>
                          <a:ea typeface="+mn-ea"/>
                          <a:cs typeface="Times New Roman" panose="02020603050405020304" pitchFamily="18" charset="0"/>
                        </a:rPr>
                        <a:t>距离函数矩阵</a:t>
                      </a:r>
                    </a:p>
                  </a:txBody>
                  <a:tcPr marL="49572" marR="49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1800" kern="100" dirty="0">
                          <a:effectLst/>
                          <a:latin typeface="+mn-ea"/>
                          <a:ea typeface="+mn-ea"/>
                          <a:cs typeface="Times New Roman" panose="02020603050405020304" pitchFamily="18" charset="0"/>
                        </a:rPr>
                        <a:t>二进制地理距离矩阵</a:t>
                      </a:r>
                    </a:p>
                  </a:txBody>
                  <a:tcPr marL="49572" marR="49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endParaRPr lang="en-US" sz="1800" kern="100" dirty="0">
                        <a:effectLst/>
                        <a:latin typeface="+mn-ea"/>
                        <a:ea typeface="+mn-ea"/>
                        <a:cs typeface="Times New Roman" panose="02020603050405020304" pitchFamily="18" charset="0"/>
                      </a:endParaRPr>
                    </a:p>
                  </a:txBody>
                  <a:tcPr marL="49572" marR="49572"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endParaRPr lang="zh-CN" sz="1800" kern="100" dirty="0">
                        <a:effectLst/>
                        <a:latin typeface="+mn-ea"/>
                        <a:ea typeface="+mn-ea"/>
                        <a:cs typeface="Times New Roman" panose="02020603050405020304" pitchFamily="18" charset="0"/>
                      </a:endParaRPr>
                    </a:p>
                  </a:txBody>
                  <a:tcPr marL="49572" marR="49572"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1800" kern="100" dirty="0">
                          <a:effectLst/>
                          <a:latin typeface="+mn-ea"/>
                          <a:ea typeface="+mn-ea"/>
                          <a:cs typeface="Times New Roman" panose="02020603050405020304" pitchFamily="18" charset="0"/>
                        </a:rPr>
                        <a:t>离散点空间单元</a:t>
                      </a:r>
                    </a:p>
                  </a:txBody>
                  <a:tcPr marL="49572" marR="49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2600682"/>
                  </a:ext>
                </a:extLst>
              </a:tr>
              <a:tr h="927215">
                <a:tc vMerge="1">
                  <a:txBody>
                    <a:bodyPr/>
                    <a:lstStyle/>
                    <a:p>
                      <a:endParaRPr lang="zh-CN" altLang="en-US"/>
                    </a:p>
                  </a:txBody>
                  <a:tcPr/>
                </a:tc>
                <a:tc>
                  <a:txBody>
                    <a:bodyPr/>
                    <a:lstStyle/>
                    <a:p>
                      <a:pPr indent="266700" algn="ctr">
                        <a:spcAft>
                          <a:spcPts val="0"/>
                        </a:spcAft>
                      </a:pPr>
                      <a:r>
                        <a:rPr lang="zh-CN" sz="1800" kern="100" dirty="0">
                          <a:effectLst/>
                          <a:latin typeface="+mn-ea"/>
                          <a:ea typeface="+mn-ea"/>
                          <a:cs typeface="Times New Roman" panose="02020603050405020304" pitchFamily="18" charset="0"/>
                        </a:rPr>
                        <a:t>阈值权重矩阵</a:t>
                      </a:r>
                    </a:p>
                  </a:txBody>
                  <a:tcPr marL="49572" marR="49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endParaRPr lang="en-US" sz="1800" kern="100" dirty="0">
                        <a:effectLst/>
                        <a:latin typeface="+mn-ea"/>
                        <a:ea typeface="+mn-ea"/>
                        <a:cs typeface="Times New Roman" panose="02020603050405020304" pitchFamily="18" charset="0"/>
                      </a:endParaRPr>
                    </a:p>
                  </a:txBody>
                  <a:tcPr marL="49572" marR="49572"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endParaRPr lang="zh-CN" sz="1800" kern="100" dirty="0">
                        <a:effectLst/>
                        <a:latin typeface="+mn-ea"/>
                        <a:ea typeface="+mn-ea"/>
                        <a:cs typeface="Times New Roman" panose="02020603050405020304" pitchFamily="18" charset="0"/>
                      </a:endParaRPr>
                    </a:p>
                  </a:txBody>
                  <a:tcPr marL="49572" marR="49572"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1800" kern="100" dirty="0">
                          <a:effectLst/>
                          <a:latin typeface="+mn-ea"/>
                          <a:ea typeface="+mn-ea"/>
                          <a:cs typeface="Times New Roman" panose="02020603050405020304" pitchFamily="18" charset="0"/>
                        </a:rPr>
                        <a:t>离散点空间单元</a:t>
                      </a:r>
                    </a:p>
                  </a:txBody>
                  <a:tcPr marL="49572" marR="49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8420438"/>
                  </a:ext>
                </a:extLst>
              </a:tr>
              <a:tr h="927215">
                <a:tc vMerge="1">
                  <a:txBody>
                    <a:bodyPr/>
                    <a:lstStyle/>
                    <a:p>
                      <a:endParaRPr lang="zh-CN" altLang="en-US"/>
                    </a:p>
                  </a:txBody>
                  <a:tcPr/>
                </a:tc>
                <a:tc>
                  <a:txBody>
                    <a:bodyPr/>
                    <a:lstStyle/>
                    <a:p>
                      <a:pPr indent="266700" algn="ctr">
                        <a:spcAft>
                          <a:spcPts val="0"/>
                        </a:spcAft>
                      </a:pPr>
                      <a:r>
                        <a:rPr lang="en-US" sz="1800" kern="100" dirty="0">
                          <a:effectLst/>
                          <a:latin typeface="+mn-ea"/>
                          <a:ea typeface="+mn-ea"/>
                          <a:cs typeface="Times New Roman" panose="02020603050405020304" pitchFamily="18" charset="0"/>
                        </a:rPr>
                        <a:t>Cliff-Ord</a:t>
                      </a:r>
                      <a:r>
                        <a:rPr lang="zh-CN" sz="1800" kern="100" dirty="0">
                          <a:effectLst/>
                          <a:latin typeface="+mn-ea"/>
                          <a:ea typeface="+mn-ea"/>
                          <a:cs typeface="Times New Roman" panose="02020603050405020304" pitchFamily="18" charset="0"/>
                        </a:rPr>
                        <a:t>矩阵</a:t>
                      </a:r>
                    </a:p>
                  </a:txBody>
                  <a:tcPr marL="49572" marR="49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endParaRPr lang="en-US" sz="1800" kern="100" dirty="0">
                        <a:effectLst/>
                        <a:latin typeface="+mn-ea"/>
                        <a:ea typeface="+mn-ea"/>
                        <a:cs typeface="Times New Roman" panose="02020603050405020304" pitchFamily="18" charset="0"/>
                      </a:endParaRPr>
                    </a:p>
                  </a:txBody>
                  <a:tcPr marL="49572" marR="49572"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endParaRPr lang="zh-CN" sz="1800" kern="100" dirty="0">
                        <a:effectLst/>
                        <a:latin typeface="+mn-ea"/>
                        <a:ea typeface="+mn-ea"/>
                        <a:cs typeface="Times New Roman" panose="02020603050405020304" pitchFamily="18" charset="0"/>
                      </a:endParaRPr>
                    </a:p>
                  </a:txBody>
                  <a:tcPr marL="49572" marR="49572"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1800" kern="100">
                          <a:effectLst/>
                          <a:latin typeface="+mn-ea"/>
                          <a:ea typeface="+mn-ea"/>
                          <a:cs typeface="Times New Roman" panose="02020603050405020304" pitchFamily="18" charset="0"/>
                        </a:rPr>
                        <a:t>多边形空间单元</a:t>
                      </a:r>
                    </a:p>
                  </a:txBody>
                  <a:tcPr marL="49572" marR="49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5246094"/>
                  </a:ext>
                </a:extLst>
              </a:tr>
              <a:tr h="927215">
                <a:tc vMerge="1">
                  <a:txBody>
                    <a:bodyPr/>
                    <a:lstStyle/>
                    <a:p>
                      <a:endParaRPr lang="zh-CN" altLang="en-US"/>
                    </a:p>
                  </a:txBody>
                  <a:tcPr/>
                </a:tc>
                <a:tc>
                  <a:txBody>
                    <a:bodyPr/>
                    <a:lstStyle/>
                    <a:p>
                      <a:pPr indent="266700" algn="ctr">
                        <a:spcAft>
                          <a:spcPts val="0"/>
                        </a:spcAft>
                      </a:pPr>
                      <a:r>
                        <a:rPr lang="en-US" sz="1800" kern="100" dirty="0">
                          <a:effectLst/>
                          <a:latin typeface="+mn-ea"/>
                          <a:ea typeface="+mn-ea"/>
                          <a:cs typeface="Times New Roman" panose="02020603050405020304" pitchFamily="18" charset="0"/>
                        </a:rPr>
                        <a:t>Decay</a:t>
                      </a:r>
                      <a:endParaRPr lang="zh-CN" sz="1800" kern="100" dirty="0">
                        <a:effectLst/>
                        <a:latin typeface="+mn-ea"/>
                        <a:ea typeface="+mn-ea"/>
                        <a:cs typeface="Times New Roman" panose="02020603050405020304" pitchFamily="18" charset="0"/>
                      </a:endParaRPr>
                    </a:p>
                    <a:p>
                      <a:pPr indent="266700" algn="ctr">
                        <a:spcAft>
                          <a:spcPts val="0"/>
                        </a:spcAft>
                      </a:pPr>
                      <a:r>
                        <a:rPr lang="zh-CN" sz="1800" kern="100" dirty="0">
                          <a:effectLst/>
                          <a:latin typeface="+mn-ea"/>
                          <a:ea typeface="+mn-ea"/>
                          <a:cs typeface="Times New Roman" panose="02020603050405020304" pitchFamily="18" charset="0"/>
                        </a:rPr>
                        <a:t>权重矩阵</a:t>
                      </a:r>
                    </a:p>
                  </a:txBody>
                  <a:tcPr marL="49572" marR="49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endParaRPr lang="en-US" sz="1800" kern="100">
                        <a:effectLst/>
                        <a:latin typeface="+mn-ea"/>
                        <a:ea typeface="+mn-ea"/>
                        <a:cs typeface="Times New Roman" panose="02020603050405020304" pitchFamily="18" charset="0"/>
                      </a:endParaRPr>
                    </a:p>
                  </a:txBody>
                  <a:tcPr marL="49572" marR="49572"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endParaRPr lang="zh-CN" sz="1800" kern="100" dirty="0">
                        <a:effectLst/>
                        <a:latin typeface="+mn-ea"/>
                        <a:ea typeface="+mn-ea"/>
                        <a:cs typeface="Times New Roman" panose="02020603050405020304" pitchFamily="18" charset="0"/>
                      </a:endParaRPr>
                    </a:p>
                  </a:txBody>
                  <a:tcPr marL="49572" marR="49572"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1800" kern="100" dirty="0">
                          <a:effectLst/>
                          <a:latin typeface="+mn-ea"/>
                          <a:ea typeface="+mn-ea"/>
                          <a:cs typeface="Times New Roman" panose="02020603050405020304" pitchFamily="18" charset="0"/>
                        </a:rPr>
                        <a:t>多边形空间单元</a:t>
                      </a:r>
                    </a:p>
                  </a:txBody>
                  <a:tcPr marL="49572" marR="49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8514876"/>
                  </a:ext>
                </a:extLst>
              </a:tr>
              <a:tr h="927215">
                <a:tc vMerge="1">
                  <a:txBody>
                    <a:bodyPr/>
                    <a:lstStyle/>
                    <a:p>
                      <a:endParaRPr lang="zh-CN" altLang="en-US"/>
                    </a:p>
                  </a:txBody>
                  <a:tcPr/>
                </a:tc>
                <a:tc>
                  <a:txBody>
                    <a:bodyPr/>
                    <a:lstStyle/>
                    <a:p>
                      <a:pPr indent="266700" algn="ctr">
                        <a:spcAft>
                          <a:spcPts val="0"/>
                        </a:spcAft>
                      </a:pPr>
                      <a:r>
                        <a:rPr lang="en-US" sz="1800" kern="100" dirty="0">
                          <a:effectLst/>
                          <a:latin typeface="+mn-ea"/>
                          <a:ea typeface="+mn-ea"/>
                          <a:cs typeface="Times New Roman" panose="02020603050405020304" pitchFamily="18" charset="0"/>
                        </a:rPr>
                        <a:t>K</a:t>
                      </a:r>
                      <a:r>
                        <a:rPr lang="zh-CN" sz="1800" kern="100" dirty="0">
                          <a:effectLst/>
                          <a:latin typeface="+mn-ea"/>
                          <a:ea typeface="+mn-ea"/>
                          <a:cs typeface="Times New Roman" panose="02020603050405020304" pitchFamily="18" charset="0"/>
                        </a:rPr>
                        <a:t>近邻矩阵</a:t>
                      </a:r>
                    </a:p>
                  </a:txBody>
                  <a:tcPr marL="49572" marR="49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endParaRPr lang="en-US" sz="1800" kern="100">
                        <a:effectLst/>
                        <a:latin typeface="+mn-ea"/>
                        <a:ea typeface="+mn-ea"/>
                        <a:cs typeface="Times New Roman" panose="02020603050405020304" pitchFamily="18" charset="0"/>
                      </a:endParaRPr>
                    </a:p>
                  </a:txBody>
                  <a:tcPr marL="49572" marR="49572"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endParaRPr lang="zh-CN" sz="1800" kern="100" dirty="0">
                        <a:effectLst/>
                        <a:latin typeface="+mn-ea"/>
                        <a:ea typeface="+mn-ea"/>
                        <a:cs typeface="Times New Roman" panose="02020603050405020304" pitchFamily="18" charset="0"/>
                      </a:endParaRPr>
                    </a:p>
                  </a:txBody>
                  <a:tcPr marL="49572" marR="49572"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1800" kern="100" dirty="0">
                          <a:effectLst/>
                          <a:latin typeface="+mn-ea"/>
                          <a:ea typeface="+mn-ea"/>
                          <a:cs typeface="Times New Roman" panose="02020603050405020304" pitchFamily="18" charset="0"/>
                        </a:rPr>
                        <a:t>离散点空间单元</a:t>
                      </a:r>
                    </a:p>
                  </a:txBody>
                  <a:tcPr marL="49572" marR="49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7820149"/>
                  </a:ext>
                </a:extLst>
              </a:tr>
            </a:tbl>
          </a:graphicData>
        </a:graphic>
      </p:graphicFrame>
      <p:graphicFrame>
        <p:nvGraphicFramePr>
          <p:cNvPr id="10" name="对象 9">
            <a:extLst>
              <a:ext uri="{FF2B5EF4-FFF2-40B4-BE49-F238E27FC236}">
                <a16:creationId xmlns:a16="http://schemas.microsoft.com/office/drawing/2014/main" id="{CD9A7A97-F7A8-4DE4-AA82-CEC243384678}"/>
              </a:ext>
            </a:extLst>
          </p:cNvPr>
          <p:cNvGraphicFramePr>
            <a:graphicFrameLocks noChangeAspect="1"/>
          </p:cNvGraphicFramePr>
          <p:nvPr>
            <p:extLst>
              <p:ext uri="{D42A27DB-BD31-4B8C-83A1-F6EECF244321}">
                <p14:modId xmlns:p14="http://schemas.microsoft.com/office/powerpoint/2010/main" val="894378815"/>
              </p:ext>
            </p:extLst>
          </p:nvPr>
        </p:nvGraphicFramePr>
        <p:xfrm>
          <a:off x="5065613" y="1660341"/>
          <a:ext cx="1707738" cy="773315"/>
        </p:xfrm>
        <a:graphic>
          <a:graphicData uri="http://schemas.openxmlformats.org/presentationml/2006/ole">
            <mc:AlternateContent xmlns:mc="http://schemas.openxmlformats.org/markup-compatibility/2006">
              <mc:Choice xmlns:v="urn:schemas-microsoft-com:vml" Requires="v">
                <p:oleObj spid="_x0000_s10624" name="Equation" r:id="rId3" imgW="990600" imgH="419100" progId="Equation.DSMT4">
                  <p:embed/>
                </p:oleObj>
              </mc:Choice>
              <mc:Fallback>
                <p:oleObj name="Equation" r:id="rId3" imgW="990600" imgH="4191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5613" y="1660341"/>
                        <a:ext cx="1707738" cy="773315"/>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0E22FEC6-C18D-4972-A56E-CA632DCE38EF}"/>
              </a:ext>
            </a:extLst>
          </p:cNvPr>
          <p:cNvGraphicFramePr>
            <a:graphicFrameLocks noChangeAspect="1"/>
          </p:cNvGraphicFramePr>
          <p:nvPr>
            <p:extLst>
              <p:ext uri="{D42A27DB-BD31-4B8C-83A1-F6EECF244321}">
                <p14:modId xmlns:p14="http://schemas.microsoft.com/office/powerpoint/2010/main" val="2290053321"/>
              </p:ext>
            </p:extLst>
          </p:nvPr>
        </p:nvGraphicFramePr>
        <p:xfrm>
          <a:off x="5157730" y="2645887"/>
          <a:ext cx="1363151" cy="990214"/>
        </p:xfrm>
        <a:graphic>
          <a:graphicData uri="http://schemas.openxmlformats.org/presentationml/2006/ole">
            <mc:AlternateContent xmlns:mc="http://schemas.openxmlformats.org/markup-compatibility/2006">
              <mc:Choice xmlns:v="urn:schemas-microsoft-com:vml" Requires="v">
                <p:oleObj spid="_x0000_s10625" name="Equation" r:id="rId5" imgW="1002865" imgH="672808" progId="Equation.DSMT4">
                  <p:embed/>
                </p:oleObj>
              </mc:Choice>
              <mc:Fallback>
                <p:oleObj name="Equation" r:id="rId5" imgW="1002865" imgH="672808"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7730" y="2645887"/>
                        <a:ext cx="1363151" cy="990214"/>
                      </a:xfrm>
                      <a:prstGeom prst="rect">
                        <a:avLst/>
                      </a:prstGeom>
                      <a:noFill/>
                    </p:spPr>
                  </p:pic>
                </p:oleObj>
              </mc:Fallback>
            </mc:AlternateContent>
          </a:graphicData>
        </a:graphic>
      </p:graphicFrame>
      <p:graphicFrame>
        <p:nvGraphicFramePr>
          <p:cNvPr id="15" name="对象 14">
            <a:extLst>
              <a:ext uri="{FF2B5EF4-FFF2-40B4-BE49-F238E27FC236}">
                <a16:creationId xmlns:a16="http://schemas.microsoft.com/office/drawing/2014/main" id="{296ADCAD-A581-4E16-9DFA-61EF80C4DD95}"/>
              </a:ext>
            </a:extLst>
          </p:cNvPr>
          <p:cNvGraphicFramePr>
            <a:graphicFrameLocks noChangeAspect="1"/>
          </p:cNvGraphicFramePr>
          <p:nvPr>
            <p:extLst>
              <p:ext uri="{D42A27DB-BD31-4B8C-83A1-F6EECF244321}">
                <p14:modId xmlns:p14="http://schemas.microsoft.com/office/powerpoint/2010/main" val="2873334085"/>
              </p:ext>
            </p:extLst>
          </p:nvPr>
        </p:nvGraphicFramePr>
        <p:xfrm>
          <a:off x="5065612" y="3737759"/>
          <a:ext cx="1707738" cy="377291"/>
        </p:xfrm>
        <a:graphic>
          <a:graphicData uri="http://schemas.openxmlformats.org/presentationml/2006/ole">
            <mc:AlternateContent xmlns:mc="http://schemas.openxmlformats.org/markup-compatibility/2006">
              <mc:Choice xmlns:v="urn:schemas-microsoft-com:vml" Requires="v">
                <p:oleObj spid="_x0000_s10626" name="Equation" r:id="rId7" imgW="863225" imgH="215806" progId="Equation.DSMT4">
                  <p:embed/>
                </p:oleObj>
              </mc:Choice>
              <mc:Fallback>
                <p:oleObj name="Equation" r:id="rId7" imgW="863225" imgH="215806"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5612" y="3737759"/>
                        <a:ext cx="1707738" cy="377291"/>
                      </a:xfrm>
                      <a:prstGeom prst="rect">
                        <a:avLst/>
                      </a:prstGeom>
                      <a:noFill/>
                    </p:spPr>
                  </p:pic>
                </p:oleObj>
              </mc:Fallback>
            </mc:AlternateContent>
          </a:graphicData>
        </a:graphic>
      </p:graphicFrame>
      <p:graphicFrame>
        <p:nvGraphicFramePr>
          <p:cNvPr id="16" name="对象 15">
            <a:extLst>
              <a:ext uri="{FF2B5EF4-FFF2-40B4-BE49-F238E27FC236}">
                <a16:creationId xmlns:a16="http://schemas.microsoft.com/office/drawing/2014/main" id="{B16995CE-F083-49DF-B384-DB1BE249DEFF}"/>
              </a:ext>
            </a:extLst>
          </p:cNvPr>
          <p:cNvGraphicFramePr>
            <a:graphicFrameLocks noChangeAspect="1"/>
          </p:cNvGraphicFramePr>
          <p:nvPr>
            <p:extLst>
              <p:ext uri="{D42A27DB-BD31-4B8C-83A1-F6EECF244321}">
                <p14:modId xmlns:p14="http://schemas.microsoft.com/office/powerpoint/2010/main" val="933708624"/>
              </p:ext>
            </p:extLst>
          </p:nvPr>
        </p:nvGraphicFramePr>
        <p:xfrm>
          <a:off x="5069246" y="4626029"/>
          <a:ext cx="1707738" cy="377291"/>
        </p:xfrm>
        <a:graphic>
          <a:graphicData uri="http://schemas.openxmlformats.org/presentationml/2006/ole">
            <mc:AlternateContent xmlns:mc="http://schemas.openxmlformats.org/markup-compatibility/2006">
              <mc:Choice xmlns:v="urn:schemas-microsoft-com:vml" Requires="v">
                <p:oleObj spid="_x0000_s10627" name="Equation" r:id="rId9" imgW="812447" imgH="203112" progId="Equation.DSMT4">
                  <p:embed/>
                </p:oleObj>
              </mc:Choice>
              <mc:Fallback>
                <p:oleObj name="Equation" r:id="rId9" imgW="812447" imgH="203112" progId="Equation.DSMT4">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69246" y="4626029"/>
                        <a:ext cx="1707738" cy="377291"/>
                      </a:xfrm>
                      <a:prstGeom prst="rect">
                        <a:avLst/>
                      </a:prstGeom>
                      <a:noFill/>
                    </p:spPr>
                  </p:pic>
                </p:oleObj>
              </mc:Fallback>
            </mc:AlternateContent>
          </a:graphicData>
        </a:graphic>
      </p:graphicFrame>
      <p:graphicFrame>
        <p:nvGraphicFramePr>
          <p:cNvPr id="19" name="对象 18">
            <a:extLst>
              <a:ext uri="{FF2B5EF4-FFF2-40B4-BE49-F238E27FC236}">
                <a16:creationId xmlns:a16="http://schemas.microsoft.com/office/drawing/2014/main" id="{D9E1BA32-C320-4354-84A3-D96F84B5B741}"/>
              </a:ext>
            </a:extLst>
          </p:cNvPr>
          <p:cNvGraphicFramePr>
            <a:graphicFrameLocks noChangeAspect="1"/>
          </p:cNvGraphicFramePr>
          <p:nvPr>
            <p:extLst>
              <p:ext uri="{D42A27DB-BD31-4B8C-83A1-F6EECF244321}">
                <p14:modId xmlns:p14="http://schemas.microsoft.com/office/powerpoint/2010/main" val="1595520131"/>
              </p:ext>
            </p:extLst>
          </p:nvPr>
        </p:nvGraphicFramePr>
        <p:xfrm>
          <a:off x="5065612" y="5419153"/>
          <a:ext cx="2424818" cy="714057"/>
        </p:xfrm>
        <a:graphic>
          <a:graphicData uri="http://schemas.openxmlformats.org/presentationml/2006/ole">
            <mc:AlternateContent xmlns:mc="http://schemas.openxmlformats.org/markup-compatibility/2006">
              <mc:Choice xmlns:v="urn:schemas-microsoft-com:vml" Requires="v">
                <p:oleObj spid="_x0000_s10628" name="Equation" r:id="rId11" imgW="1612900" imgH="469900" progId="Equation.DSMT4">
                  <p:embed/>
                </p:oleObj>
              </mc:Choice>
              <mc:Fallback>
                <p:oleObj name="Equation" r:id="rId11" imgW="1612900" imgH="469900" progId="Equation.DSMT4">
                  <p:embed/>
                  <p:pic>
                    <p:nvPicPr>
                      <p:cNvPr id="0" name="Object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65612" y="5419153"/>
                        <a:ext cx="2424818" cy="714057"/>
                      </a:xfrm>
                      <a:prstGeom prst="rect">
                        <a:avLst/>
                      </a:prstGeom>
                      <a:noFill/>
                    </p:spPr>
                  </p:pic>
                </p:oleObj>
              </mc:Fallback>
            </mc:AlternateContent>
          </a:graphicData>
        </a:graphic>
      </p:graphicFrame>
      <p:sp>
        <p:nvSpPr>
          <p:cNvPr id="23" name="矩形 22">
            <a:extLst>
              <a:ext uri="{FF2B5EF4-FFF2-40B4-BE49-F238E27FC236}">
                <a16:creationId xmlns:a16="http://schemas.microsoft.com/office/drawing/2014/main" id="{834D77BC-C503-469F-8F86-15B4C767AAC1}"/>
              </a:ext>
            </a:extLst>
          </p:cNvPr>
          <p:cNvSpPr/>
          <p:nvPr/>
        </p:nvSpPr>
        <p:spPr>
          <a:xfrm>
            <a:off x="10033552" y="1074153"/>
            <a:ext cx="2052670" cy="1200329"/>
          </a:xfrm>
          <a:prstGeom prst="rect">
            <a:avLst/>
          </a:prstGeom>
        </p:spPr>
        <p:txBody>
          <a:bodyPr wrap="square">
            <a:spAutoFit/>
          </a:bodyPr>
          <a:lstStyle/>
          <a:p>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一定程度上克服二元邻接矩阵不能描述离散点间空间关系的缺陷。</a:t>
            </a:r>
          </a:p>
        </p:txBody>
      </p:sp>
      <p:sp>
        <p:nvSpPr>
          <p:cNvPr id="24" name="ïṧ1iďe">
            <a:extLst>
              <a:ext uri="{FF2B5EF4-FFF2-40B4-BE49-F238E27FC236}">
                <a16:creationId xmlns:a16="http://schemas.microsoft.com/office/drawing/2014/main" id="{84F16DDB-B676-482E-876E-160DA438ADFF}"/>
              </a:ext>
            </a:extLst>
          </p:cNvPr>
          <p:cNvSpPr/>
          <p:nvPr/>
        </p:nvSpPr>
        <p:spPr bwMode="auto">
          <a:xfrm>
            <a:off x="9492546" y="1075408"/>
            <a:ext cx="504056" cy="504056"/>
          </a:xfrm>
          <a:prstGeom prst="roundRect">
            <a:avLst>
              <a:gd name="adj" fmla="val 11236"/>
            </a:avLst>
          </a:prstGeom>
          <a:solidFill>
            <a:srgbClr val="3A4557"/>
          </a:solidFill>
          <a:ln w="19050">
            <a:noFill/>
          </a:ln>
          <a:extLst/>
        </p:spPr>
        <p:txBody>
          <a:bodyPr wrap="non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Arial"/>
              </a:rPr>
              <a:t>01</a:t>
            </a:r>
            <a:endParaRPr kumimoji="0" sz="1800" b="1" i="0" u="none" strike="noStrike" kern="0" cap="none" spc="0" normalizeH="0" baseline="0" noProof="0" dirty="0">
              <a:ln>
                <a:noFill/>
              </a:ln>
              <a:solidFill>
                <a:prstClr val="white"/>
              </a:solidFill>
              <a:effectLst/>
              <a:uLnTx/>
              <a:uFillTx/>
              <a:latin typeface="Arial"/>
            </a:endParaRPr>
          </a:p>
        </p:txBody>
      </p:sp>
      <p:sp>
        <p:nvSpPr>
          <p:cNvPr id="25" name="矩形 24">
            <a:extLst>
              <a:ext uri="{FF2B5EF4-FFF2-40B4-BE49-F238E27FC236}">
                <a16:creationId xmlns:a16="http://schemas.microsoft.com/office/drawing/2014/main" id="{D65BF227-AD17-4356-A2DC-CF1F7BC2F078}"/>
              </a:ext>
            </a:extLst>
          </p:cNvPr>
          <p:cNvSpPr/>
          <p:nvPr/>
        </p:nvSpPr>
        <p:spPr>
          <a:xfrm>
            <a:off x="9996602" y="2519644"/>
            <a:ext cx="2052670" cy="1200329"/>
          </a:xfrm>
          <a:prstGeom prst="rect">
            <a:avLst/>
          </a:prstGeom>
        </p:spPr>
        <p:txBody>
          <a:bodyPr wrap="squar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多边形地理单元之间的距离</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根据各区域质心之间的欧式距离来确定。</a:t>
            </a:r>
          </a:p>
        </p:txBody>
      </p:sp>
      <p:sp>
        <p:nvSpPr>
          <p:cNvPr id="26" name="ïṧ1iďe">
            <a:extLst>
              <a:ext uri="{FF2B5EF4-FFF2-40B4-BE49-F238E27FC236}">
                <a16:creationId xmlns:a16="http://schemas.microsoft.com/office/drawing/2014/main" id="{DA58F882-1606-4AB5-BB2E-CD772879501D}"/>
              </a:ext>
            </a:extLst>
          </p:cNvPr>
          <p:cNvSpPr/>
          <p:nvPr/>
        </p:nvSpPr>
        <p:spPr bwMode="auto">
          <a:xfrm>
            <a:off x="9524411" y="2603977"/>
            <a:ext cx="504056" cy="504056"/>
          </a:xfrm>
          <a:prstGeom prst="roundRect">
            <a:avLst>
              <a:gd name="adj" fmla="val 11236"/>
            </a:avLst>
          </a:prstGeom>
          <a:solidFill>
            <a:srgbClr val="3A4557"/>
          </a:solidFill>
          <a:ln w="19050">
            <a:noFill/>
          </a:ln>
          <a:extLst/>
        </p:spPr>
        <p:txBody>
          <a:bodyPr wrap="non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Arial"/>
              </a:rPr>
              <a:t>02</a:t>
            </a:r>
            <a:endParaRPr kumimoji="0" sz="1800" b="1" i="0" u="none" strike="noStrike" kern="0" cap="none" spc="0" normalizeH="0" baseline="0" noProof="0" dirty="0">
              <a:ln>
                <a:noFill/>
              </a:ln>
              <a:solidFill>
                <a:prstClr val="white"/>
              </a:solidFill>
              <a:effectLst/>
              <a:uLnTx/>
              <a:uFillTx/>
              <a:latin typeface="Arial"/>
            </a:endParaRPr>
          </a:p>
        </p:txBody>
      </p:sp>
    </p:spTree>
    <p:extLst>
      <p:ext uri="{BB962C8B-B14F-4D97-AF65-F5344CB8AC3E}">
        <p14:creationId xmlns:p14="http://schemas.microsoft.com/office/powerpoint/2010/main" val="775399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22" name="矩形 21">
            <a:extLst>
              <a:ext uri="{FF2B5EF4-FFF2-40B4-BE49-F238E27FC236}">
                <a16:creationId xmlns:a16="http://schemas.microsoft.com/office/drawing/2014/main" id="{BDD7EE7C-1AE5-4D73-AC32-9448940BDFDB}"/>
              </a:ext>
            </a:extLst>
          </p:cNvPr>
          <p:cNvSpPr/>
          <p:nvPr/>
        </p:nvSpPr>
        <p:spPr>
          <a:xfrm>
            <a:off x="0" y="0"/>
            <a:ext cx="1831145" cy="6835440"/>
          </a:xfrm>
          <a:prstGeom prst="rect">
            <a:avLst/>
          </a:prstGeom>
          <a:solidFill>
            <a:srgbClr val="BDC6C9"/>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基于其他距离关系构建</a:t>
            </a:r>
          </a:p>
        </p:txBody>
      </p:sp>
      <p:sp>
        <p:nvSpPr>
          <p:cNvPr id="8" name="Rectangle 2"/>
          <p:cNvSpPr>
            <a:spLocks noChangeArrowheads="1"/>
          </p:cNvSpPr>
          <p:nvPr/>
        </p:nvSpPr>
        <p:spPr bwMode="auto">
          <a:xfrm>
            <a:off x="-3200031" y="876798"/>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1902173" cy="634428"/>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a:cs typeface="+mj-cs"/>
              </a:rPr>
              <a:t>空间权重矩阵</a:t>
            </a:r>
          </a:p>
        </p:txBody>
      </p:sp>
      <p:graphicFrame>
        <p:nvGraphicFramePr>
          <p:cNvPr id="3" name="表格 2">
            <a:extLst>
              <a:ext uri="{FF2B5EF4-FFF2-40B4-BE49-F238E27FC236}">
                <a16:creationId xmlns:a16="http://schemas.microsoft.com/office/drawing/2014/main" id="{C6420833-2B6C-486B-B1A0-DE349839C519}"/>
              </a:ext>
            </a:extLst>
          </p:cNvPr>
          <p:cNvGraphicFramePr>
            <a:graphicFrameLocks noGrp="1"/>
          </p:cNvGraphicFramePr>
          <p:nvPr>
            <p:extLst>
              <p:ext uri="{D42A27DB-BD31-4B8C-83A1-F6EECF244321}">
                <p14:modId xmlns:p14="http://schemas.microsoft.com/office/powerpoint/2010/main" val="2660200916"/>
              </p:ext>
            </p:extLst>
          </p:nvPr>
        </p:nvGraphicFramePr>
        <p:xfrm>
          <a:off x="2316009" y="2213004"/>
          <a:ext cx="7062797" cy="604581"/>
        </p:xfrm>
        <a:graphic>
          <a:graphicData uri="http://schemas.openxmlformats.org/drawingml/2006/table">
            <a:tbl>
              <a:tblPr firstRow="1" firstCol="1" bandRow="1"/>
              <a:tblGrid>
                <a:gridCol w="3262169">
                  <a:extLst>
                    <a:ext uri="{9D8B030D-6E8A-4147-A177-3AD203B41FA5}">
                      <a16:colId xmlns:a16="http://schemas.microsoft.com/office/drawing/2014/main" val="2406173836"/>
                    </a:ext>
                  </a:extLst>
                </a:gridCol>
                <a:gridCol w="2467985">
                  <a:extLst>
                    <a:ext uri="{9D8B030D-6E8A-4147-A177-3AD203B41FA5}">
                      <a16:colId xmlns:a16="http://schemas.microsoft.com/office/drawing/2014/main" val="2609729642"/>
                    </a:ext>
                  </a:extLst>
                </a:gridCol>
                <a:gridCol w="1332643">
                  <a:extLst>
                    <a:ext uri="{9D8B030D-6E8A-4147-A177-3AD203B41FA5}">
                      <a16:colId xmlns:a16="http://schemas.microsoft.com/office/drawing/2014/main" val="1156907836"/>
                    </a:ext>
                  </a:extLst>
                </a:gridCol>
              </a:tblGrid>
              <a:tr h="604581">
                <a:tc>
                  <a:txBody>
                    <a:bodyPr/>
                    <a:lstStyle/>
                    <a:p>
                      <a:pPr indent="266700" algn="ctr">
                        <a:spcAft>
                          <a:spcPts val="0"/>
                        </a:spcAft>
                      </a:pPr>
                      <a:r>
                        <a:rPr lang="zh-CN" sz="1800" kern="100" dirty="0">
                          <a:effectLst/>
                          <a:latin typeface="+mn-ea"/>
                          <a:ea typeface="+mn-ea"/>
                          <a:cs typeface="Times New Roman" panose="02020603050405020304" pitchFamily="18" charset="0"/>
                        </a:rPr>
                        <a:t>空间权重矩阵</a:t>
                      </a:r>
                    </a:p>
                  </a:txBody>
                  <a:tcPr marL="49572" marR="49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1800" kern="100" dirty="0">
                          <a:effectLst/>
                          <a:latin typeface="+mn-ea"/>
                          <a:ea typeface="+mn-ea"/>
                          <a:cs typeface="Times New Roman" panose="02020603050405020304" pitchFamily="18" charset="0"/>
                        </a:rPr>
                        <a:t>公式</a:t>
                      </a:r>
                    </a:p>
                  </a:txBody>
                  <a:tcPr marL="49572" marR="49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1800" kern="100" dirty="0">
                          <a:effectLst/>
                          <a:latin typeface="+mn-ea"/>
                          <a:ea typeface="+mn-ea"/>
                          <a:cs typeface="Times New Roman" panose="02020603050405020304" pitchFamily="18" charset="0"/>
                        </a:rPr>
                        <a:t>适用范围</a:t>
                      </a:r>
                    </a:p>
                  </a:txBody>
                  <a:tcPr marL="49572" marR="495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2564364"/>
                  </a:ext>
                </a:extLst>
              </a:tr>
            </a:tbl>
          </a:graphicData>
        </a:graphic>
      </p:graphicFrame>
      <p:graphicFrame>
        <p:nvGraphicFramePr>
          <p:cNvPr id="4" name="表格 3">
            <a:extLst>
              <a:ext uri="{FF2B5EF4-FFF2-40B4-BE49-F238E27FC236}">
                <a16:creationId xmlns:a16="http://schemas.microsoft.com/office/drawing/2014/main" id="{B848B017-500D-40C4-BB6A-E293BE171EF5}"/>
              </a:ext>
            </a:extLst>
          </p:cNvPr>
          <p:cNvGraphicFramePr>
            <a:graphicFrameLocks noGrp="1"/>
          </p:cNvGraphicFramePr>
          <p:nvPr>
            <p:extLst>
              <p:ext uri="{D42A27DB-BD31-4B8C-83A1-F6EECF244321}">
                <p14:modId xmlns:p14="http://schemas.microsoft.com/office/powerpoint/2010/main" val="3798846992"/>
              </p:ext>
            </p:extLst>
          </p:nvPr>
        </p:nvGraphicFramePr>
        <p:xfrm>
          <a:off x="2315998" y="2817584"/>
          <a:ext cx="7063392" cy="1158949"/>
        </p:xfrm>
        <a:graphic>
          <a:graphicData uri="http://schemas.openxmlformats.org/drawingml/2006/table">
            <a:tbl>
              <a:tblPr firstRow="1" firstCol="1" bandRow="1"/>
              <a:tblGrid>
                <a:gridCol w="1235580">
                  <a:extLst>
                    <a:ext uri="{9D8B030D-6E8A-4147-A177-3AD203B41FA5}">
                      <a16:colId xmlns:a16="http://schemas.microsoft.com/office/drawing/2014/main" val="3683749437"/>
                    </a:ext>
                  </a:extLst>
                </a:gridCol>
                <a:gridCol w="2026589">
                  <a:extLst>
                    <a:ext uri="{9D8B030D-6E8A-4147-A177-3AD203B41FA5}">
                      <a16:colId xmlns:a16="http://schemas.microsoft.com/office/drawing/2014/main" val="3117411406"/>
                    </a:ext>
                  </a:extLst>
                </a:gridCol>
                <a:gridCol w="656792">
                  <a:extLst>
                    <a:ext uri="{9D8B030D-6E8A-4147-A177-3AD203B41FA5}">
                      <a16:colId xmlns:a16="http://schemas.microsoft.com/office/drawing/2014/main" val="3359322293"/>
                    </a:ext>
                  </a:extLst>
                </a:gridCol>
                <a:gridCol w="1807978">
                  <a:extLst>
                    <a:ext uri="{9D8B030D-6E8A-4147-A177-3AD203B41FA5}">
                      <a16:colId xmlns:a16="http://schemas.microsoft.com/office/drawing/2014/main" val="3603302058"/>
                    </a:ext>
                  </a:extLst>
                </a:gridCol>
                <a:gridCol w="1336453">
                  <a:extLst>
                    <a:ext uri="{9D8B030D-6E8A-4147-A177-3AD203B41FA5}">
                      <a16:colId xmlns:a16="http://schemas.microsoft.com/office/drawing/2014/main" val="2483601142"/>
                    </a:ext>
                  </a:extLst>
                </a:gridCol>
              </a:tblGrid>
              <a:tr h="1158949">
                <a:tc>
                  <a:txBody>
                    <a:bodyPr/>
                    <a:lstStyle/>
                    <a:p>
                      <a:pPr algn="just">
                        <a:spcAft>
                          <a:spcPts val="0"/>
                        </a:spcAft>
                      </a:pPr>
                      <a:r>
                        <a:rPr lang="zh-CN" sz="1800" kern="100" dirty="0">
                          <a:effectLst/>
                          <a:latin typeface="+mn-ea"/>
                          <a:ea typeface="+mn-ea"/>
                          <a:cs typeface="Times New Roman" panose="02020603050405020304" pitchFamily="18" charset="0"/>
                        </a:rPr>
                        <a:t>其他距离矩阵</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effectLst/>
                          <a:latin typeface="+mn-ea"/>
                          <a:ea typeface="+mn-ea"/>
                          <a:cs typeface="Times New Roman" panose="02020603050405020304" pitchFamily="18" charset="0"/>
                        </a:rPr>
                        <a:t>基于引力模型的空间邻接矩阵</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en-US" sz="1800" kern="100" dirty="0">
                        <a:effectLst/>
                        <a:latin typeface="+mn-ea"/>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zh-CN" sz="1800" kern="100" dirty="0">
                        <a:effectLst/>
                        <a:latin typeface="+mn-ea"/>
                        <a:ea typeface="+mn-ea"/>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effectLst/>
                          <a:latin typeface="+mn-ea"/>
                          <a:ea typeface="+mn-ea"/>
                          <a:cs typeface="Times New Roman" panose="02020603050405020304" pitchFamily="18" charset="0"/>
                        </a:rPr>
                        <a:t>经济贸易等往来频繁的空间单元</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6357888"/>
                  </a:ext>
                </a:extLst>
              </a:tr>
            </a:tbl>
          </a:graphicData>
        </a:graphic>
      </p:graphicFrame>
      <p:graphicFrame>
        <p:nvGraphicFramePr>
          <p:cNvPr id="9" name="对象 8">
            <a:extLst>
              <a:ext uri="{FF2B5EF4-FFF2-40B4-BE49-F238E27FC236}">
                <a16:creationId xmlns:a16="http://schemas.microsoft.com/office/drawing/2014/main" id="{577BDC96-BE57-4C9B-A81B-F416AC98DF0B}"/>
              </a:ext>
            </a:extLst>
          </p:cNvPr>
          <p:cNvGraphicFramePr>
            <a:graphicFrameLocks noChangeAspect="1"/>
          </p:cNvGraphicFramePr>
          <p:nvPr>
            <p:extLst>
              <p:ext uri="{D42A27DB-BD31-4B8C-83A1-F6EECF244321}">
                <p14:modId xmlns:p14="http://schemas.microsoft.com/office/powerpoint/2010/main" val="1669214287"/>
              </p:ext>
            </p:extLst>
          </p:nvPr>
        </p:nvGraphicFramePr>
        <p:xfrm>
          <a:off x="5974528" y="2920016"/>
          <a:ext cx="1508477" cy="878852"/>
        </p:xfrm>
        <a:graphic>
          <a:graphicData uri="http://schemas.openxmlformats.org/presentationml/2006/ole">
            <mc:AlternateContent xmlns:mc="http://schemas.openxmlformats.org/markup-compatibility/2006">
              <mc:Choice xmlns:v="urn:schemas-microsoft-com:vml" Requires="v">
                <p:oleObj spid="_x0000_s11337" name="Equation" r:id="rId3" imgW="1104900" imgH="622300" progId="Equation.DSMT4">
                  <p:embed/>
                </p:oleObj>
              </mc:Choice>
              <mc:Fallback>
                <p:oleObj name="Equation" r:id="rId3" imgW="1104900" imgH="6223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4528" y="2920016"/>
                        <a:ext cx="1508477" cy="878852"/>
                      </a:xfrm>
                      <a:prstGeom prst="rect">
                        <a:avLst/>
                      </a:prstGeom>
                      <a:noFill/>
                    </p:spPr>
                  </p:pic>
                </p:oleObj>
              </mc:Fallback>
            </mc:AlternateContent>
          </a:graphicData>
        </a:graphic>
      </p:graphicFrame>
      <p:sp>
        <p:nvSpPr>
          <p:cNvPr id="11" name="矩形 10">
            <a:extLst>
              <a:ext uri="{FF2B5EF4-FFF2-40B4-BE49-F238E27FC236}">
                <a16:creationId xmlns:a16="http://schemas.microsoft.com/office/drawing/2014/main" id="{61CBB3E2-4DBC-44A2-B15B-6BDB2E62D41B}"/>
              </a:ext>
            </a:extLst>
          </p:cNvPr>
          <p:cNvSpPr/>
          <p:nvPr/>
        </p:nvSpPr>
        <p:spPr>
          <a:xfrm>
            <a:off x="-283699" y="5953166"/>
            <a:ext cx="12759397" cy="1085070"/>
          </a:xfrm>
          <a:prstGeom prst="rect">
            <a:avLst/>
          </a:prstGeom>
          <a:solidFill>
            <a:srgbClr val="4F5E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99DCCA7A-DFA9-4645-88AC-2C82DA26C345}"/>
              </a:ext>
            </a:extLst>
          </p:cNvPr>
          <p:cNvSpPr/>
          <p:nvPr/>
        </p:nvSpPr>
        <p:spPr>
          <a:xfrm>
            <a:off x="-247821" y="6241022"/>
            <a:ext cx="12421772" cy="56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F26C56AC-91E8-4F0E-8E17-D792F4D9AC78}"/>
              </a:ext>
            </a:extLst>
          </p:cNvPr>
          <p:cNvSpPr/>
          <p:nvPr/>
        </p:nvSpPr>
        <p:spPr>
          <a:xfrm>
            <a:off x="-247821" y="6391762"/>
            <a:ext cx="12421772" cy="56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80613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zh-CN" altLang="en-US" sz="2400" dirty="0">
                <a:solidFill>
                  <a:prstClr val="black"/>
                </a:solidFill>
                <a:latin typeface="+mj-ea"/>
              </a:rPr>
              <a:t>空间权重矩阵的标准化</a:t>
            </a: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1902173" cy="634428"/>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a:cs typeface="+mj-cs"/>
              </a:rPr>
              <a:t>空间权重矩阵</a:t>
            </a:r>
          </a:p>
        </p:txBody>
      </p:sp>
      <p:sp>
        <p:nvSpPr>
          <p:cNvPr id="4" name="Rectangle 2">
            <a:extLst>
              <a:ext uri="{FF2B5EF4-FFF2-40B4-BE49-F238E27FC236}">
                <a16:creationId xmlns:a16="http://schemas.microsoft.com/office/drawing/2014/main" id="{C9BA7400-9B95-4F8D-9428-86D74AE9085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a:extLst>
              <a:ext uri="{FF2B5EF4-FFF2-40B4-BE49-F238E27FC236}">
                <a16:creationId xmlns:a16="http://schemas.microsoft.com/office/drawing/2014/main" id="{8C26D298-D836-40DB-A5DB-7E1CED3B8529}"/>
              </a:ext>
            </a:extLst>
          </p:cNvPr>
          <p:cNvGraphicFramePr>
            <a:graphicFrameLocks noChangeAspect="1"/>
          </p:cNvGraphicFramePr>
          <p:nvPr>
            <p:extLst>
              <p:ext uri="{D42A27DB-BD31-4B8C-83A1-F6EECF244321}">
                <p14:modId xmlns:p14="http://schemas.microsoft.com/office/powerpoint/2010/main" val="1861055062"/>
              </p:ext>
            </p:extLst>
          </p:nvPr>
        </p:nvGraphicFramePr>
        <p:xfrm>
          <a:off x="191643" y="2605980"/>
          <a:ext cx="2303832" cy="1025405"/>
        </p:xfrm>
        <a:graphic>
          <a:graphicData uri="http://schemas.openxmlformats.org/presentationml/2006/ole">
            <mc:AlternateContent xmlns:mc="http://schemas.openxmlformats.org/markup-compatibility/2006">
              <mc:Choice xmlns:v="urn:schemas-microsoft-com:vml" Requires="v">
                <p:oleObj spid="_x0000_s7385" name="Equation" r:id="rId3" imgW="1637589" imgH="774364" progId="Equation.DSMT4">
                  <p:embed/>
                </p:oleObj>
              </mc:Choice>
              <mc:Fallback>
                <p:oleObj name="Equation" r:id="rId3" imgW="1637589" imgH="774364"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643" y="2605980"/>
                        <a:ext cx="2303832" cy="1025405"/>
                      </a:xfrm>
                      <a:prstGeom prst="rect">
                        <a:avLst/>
                      </a:prstGeom>
                      <a:noFill/>
                    </p:spPr>
                  </p:pic>
                </p:oleObj>
              </mc:Fallback>
            </mc:AlternateContent>
          </a:graphicData>
        </a:graphic>
      </p:graphicFrame>
      <p:sp>
        <p:nvSpPr>
          <p:cNvPr id="13" name="Rectangle 4">
            <a:extLst>
              <a:ext uri="{FF2B5EF4-FFF2-40B4-BE49-F238E27FC236}">
                <a16:creationId xmlns:a16="http://schemas.microsoft.com/office/drawing/2014/main" id="{12BF2058-E428-4779-A7D2-10AA6D2D7FD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a:extLst>
              <a:ext uri="{FF2B5EF4-FFF2-40B4-BE49-F238E27FC236}">
                <a16:creationId xmlns:a16="http://schemas.microsoft.com/office/drawing/2014/main" id="{7F11EFFC-04B1-44C1-922E-634F3561212D}"/>
              </a:ext>
            </a:extLst>
          </p:cNvPr>
          <p:cNvGraphicFramePr>
            <a:graphicFrameLocks noChangeAspect="1"/>
          </p:cNvGraphicFramePr>
          <p:nvPr>
            <p:extLst>
              <p:ext uri="{D42A27DB-BD31-4B8C-83A1-F6EECF244321}">
                <p14:modId xmlns:p14="http://schemas.microsoft.com/office/powerpoint/2010/main" val="1456784831"/>
              </p:ext>
            </p:extLst>
          </p:nvPr>
        </p:nvGraphicFramePr>
        <p:xfrm>
          <a:off x="9215262" y="2572765"/>
          <a:ext cx="2041876" cy="1091837"/>
        </p:xfrm>
        <a:graphic>
          <a:graphicData uri="http://schemas.openxmlformats.org/presentationml/2006/ole">
            <mc:AlternateContent xmlns:mc="http://schemas.openxmlformats.org/markup-compatibility/2006">
              <mc:Choice xmlns:v="urn:schemas-microsoft-com:vml" Requires="v">
                <p:oleObj spid="_x0000_s7386" name="Equation" r:id="rId5" imgW="1358310" imgH="774364" progId="Equation.DSMT4">
                  <p:embed/>
                </p:oleObj>
              </mc:Choice>
              <mc:Fallback>
                <p:oleObj name="Equation" r:id="rId5" imgW="1358310" imgH="774364"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5262" y="2572765"/>
                        <a:ext cx="2041876" cy="1091837"/>
                      </a:xfrm>
                      <a:prstGeom prst="rect">
                        <a:avLst/>
                      </a:prstGeom>
                      <a:noFill/>
                    </p:spPr>
                  </p:pic>
                </p:oleObj>
              </mc:Fallback>
            </mc:AlternateContent>
          </a:graphicData>
        </a:graphic>
      </p:graphicFrame>
      <p:sp>
        <p:nvSpPr>
          <p:cNvPr id="15" name="Rectangle 6">
            <a:extLst>
              <a:ext uri="{FF2B5EF4-FFF2-40B4-BE49-F238E27FC236}">
                <a16:creationId xmlns:a16="http://schemas.microsoft.com/office/drawing/2014/main" id="{6D40149C-9CEB-4606-89CF-66ADE9740A0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a:extLst>
              <a:ext uri="{FF2B5EF4-FFF2-40B4-BE49-F238E27FC236}">
                <a16:creationId xmlns:a16="http://schemas.microsoft.com/office/drawing/2014/main" id="{E48111D4-28DA-4ACB-85A9-E4FEE7AF35EB}"/>
              </a:ext>
            </a:extLst>
          </p:cNvPr>
          <p:cNvGraphicFramePr>
            <a:graphicFrameLocks noChangeAspect="1"/>
          </p:cNvGraphicFramePr>
          <p:nvPr>
            <p:extLst>
              <p:ext uri="{D42A27DB-BD31-4B8C-83A1-F6EECF244321}">
                <p14:modId xmlns:p14="http://schemas.microsoft.com/office/powerpoint/2010/main" val="1105882381"/>
              </p:ext>
            </p:extLst>
          </p:nvPr>
        </p:nvGraphicFramePr>
        <p:xfrm>
          <a:off x="5022569" y="2620075"/>
          <a:ext cx="1488609" cy="1081348"/>
        </p:xfrm>
        <a:graphic>
          <a:graphicData uri="http://schemas.openxmlformats.org/presentationml/2006/ole">
            <mc:AlternateContent xmlns:mc="http://schemas.openxmlformats.org/markup-compatibility/2006">
              <mc:Choice xmlns:v="urn:schemas-microsoft-com:vml" Requires="v">
                <p:oleObj spid="_x0000_s7387" name="Equation" r:id="rId7" imgW="1028254" imgH="774364" progId="Equation.DSMT4">
                  <p:embed/>
                </p:oleObj>
              </mc:Choice>
              <mc:Fallback>
                <p:oleObj name="Equation" r:id="rId7" imgW="1028254" imgH="774364"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2569" y="2620075"/>
                        <a:ext cx="1488609" cy="1081348"/>
                      </a:xfrm>
                      <a:prstGeom prst="rect">
                        <a:avLst/>
                      </a:prstGeom>
                      <a:noFill/>
                    </p:spPr>
                  </p:pic>
                </p:oleObj>
              </mc:Fallback>
            </mc:AlternateContent>
          </a:graphicData>
        </a:graphic>
      </p:graphicFrame>
      <p:sp>
        <p:nvSpPr>
          <p:cNvPr id="18" name="矩形 17">
            <a:extLst>
              <a:ext uri="{FF2B5EF4-FFF2-40B4-BE49-F238E27FC236}">
                <a16:creationId xmlns:a16="http://schemas.microsoft.com/office/drawing/2014/main" id="{D93C25F4-2201-4D2B-A161-5EC192EB647F}"/>
              </a:ext>
            </a:extLst>
          </p:cNvPr>
          <p:cNvSpPr/>
          <p:nvPr/>
        </p:nvSpPr>
        <p:spPr>
          <a:xfrm>
            <a:off x="69624" y="4657414"/>
            <a:ext cx="3923168" cy="923330"/>
          </a:xfrm>
          <a:prstGeom prst="rect">
            <a:avLst/>
          </a:prstGeom>
        </p:spPr>
        <p:txBody>
          <a:bodyPr wrap="squar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行标准化保证了矩阵行元素之和为</a:t>
            </a:r>
            <a:r>
              <a:rPr lang="en-US" altLang="zh-CN" dirty="0">
                <a:latin typeface="Times New Roman" panose="02020603050405020304" pitchFamily="18" charset="0"/>
                <a:ea typeface="宋体" panose="02010600030101010101" pitchFamily="2" charset="-122"/>
              </a:rPr>
              <a:t>1</a:t>
            </a:r>
            <a:r>
              <a:rPr lang="zh-CN" altLang="zh-CN" dirty="0">
                <a:latin typeface="Times New Roman" panose="02020603050405020304" pitchFamily="18" charset="0"/>
                <a:ea typeface="宋体" panose="02010600030101010101" pitchFamily="2" charset="-122"/>
                <a:cs typeface="Times New Roman" panose="02020603050405020304" pitchFamily="18" charset="0"/>
              </a:rPr>
              <a:t>，但其列和不一定为</a:t>
            </a:r>
            <a:r>
              <a:rPr lang="en-US" altLang="zh-CN" dirty="0">
                <a:latin typeface="Times New Roman" panose="02020603050405020304" pitchFamily="18" charset="0"/>
                <a:ea typeface="宋体" panose="02010600030101010101" pitchFamily="2" charset="-122"/>
              </a:rPr>
              <a:t>1</a:t>
            </a:r>
            <a:r>
              <a:rPr lang="zh-CN" altLang="zh-CN" dirty="0">
                <a:latin typeface="Times New Roman" panose="02020603050405020304" pitchFamily="18" charset="0"/>
                <a:ea typeface="宋体" panose="02010600030101010101" pitchFamily="2" charset="-122"/>
                <a:cs typeface="Times New Roman" panose="02020603050405020304" pitchFamily="18" charset="0"/>
              </a:rPr>
              <a:t>，因此标准化后的空间权重矩阵不一定是对称阵。</a:t>
            </a:r>
            <a:endParaRPr lang="zh-CN" altLang="en-US" dirty="0"/>
          </a:p>
        </p:txBody>
      </p:sp>
      <p:sp>
        <p:nvSpPr>
          <p:cNvPr id="19" name="矩形 18">
            <a:extLst>
              <a:ext uri="{FF2B5EF4-FFF2-40B4-BE49-F238E27FC236}">
                <a16:creationId xmlns:a16="http://schemas.microsoft.com/office/drawing/2014/main" id="{5A34FDDD-B734-461D-BF50-F56057F3DAD9}"/>
              </a:ext>
            </a:extLst>
          </p:cNvPr>
          <p:cNvSpPr/>
          <p:nvPr/>
        </p:nvSpPr>
        <p:spPr>
          <a:xfrm>
            <a:off x="8522916" y="4667213"/>
            <a:ext cx="3599460" cy="923330"/>
          </a:xfrm>
          <a:prstGeom prst="rect">
            <a:avLst/>
          </a:prstGeom>
        </p:spPr>
        <p:txBody>
          <a:bodyPr wrap="square">
            <a:spAutoFit/>
          </a:bodyPr>
          <a:lstStyle/>
          <a:p>
            <a:pPr indent="266700" algn="just">
              <a:spcAft>
                <a:spcPts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双重标准化保证矩阵行列元素之和为</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，标准化后的空间权重矩阵是对称阵。</a:t>
            </a:r>
          </a:p>
        </p:txBody>
      </p:sp>
      <p:sp>
        <p:nvSpPr>
          <p:cNvPr id="20" name="išḷiḍe">
            <a:extLst>
              <a:ext uri="{FF2B5EF4-FFF2-40B4-BE49-F238E27FC236}">
                <a16:creationId xmlns:a16="http://schemas.microsoft.com/office/drawing/2014/main" id="{F391748D-DC66-487D-8246-BF3D0D082F4E}"/>
              </a:ext>
            </a:extLst>
          </p:cNvPr>
          <p:cNvSpPr/>
          <p:nvPr/>
        </p:nvSpPr>
        <p:spPr>
          <a:xfrm flipH="1">
            <a:off x="2733520" y="2309044"/>
            <a:ext cx="2197597" cy="1619283"/>
          </a:xfrm>
          <a:prstGeom prst="homePlate">
            <a:avLst/>
          </a:prstGeom>
          <a:solidFill>
            <a:srgbClr val="4F5E60"/>
          </a:solidFill>
          <a:ln w="12700" cap="flat" cmpd="sng" algn="ctr">
            <a:noFill/>
            <a:prstDash val="solid"/>
            <a:miter lim="800000"/>
          </a:ln>
          <a:effectLst/>
        </p:spPr>
        <p:txBody>
          <a:bodyPr rtlCol="0" anchor="ctr"/>
          <a:lstStyle/>
          <a:p>
            <a:pPr algn="ctr"/>
            <a:r>
              <a:rPr lang="zh-CN" altLang="en-US" sz="2000" b="1" dirty="0">
                <a:solidFill>
                  <a:schemeClr val="lt1"/>
                </a:solidFill>
              </a:rPr>
              <a:t>行标准化</a:t>
            </a:r>
          </a:p>
        </p:txBody>
      </p:sp>
      <p:sp>
        <p:nvSpPr>
          <p:cNvPr id="21" name="ïṥļiḑê">
            <a:extLst>
              <a:ext uri="{FF2B5EF4-FFF2-40B4-BE49-F238E27FC236}">
                <a16:creationId xmlns:a16="http://schemas.microsoft.com/office/drawing/2014/main" id="{B90DF92A-26BF-4DF3-B810-1D4C6EBFD114}"/>
              </a:ext>
            </a:extLst>
          </p:cNvPr>
          <p:cNvSpPr/>
          <p:nvPr/>
        </p:nvSpPr>
        <p:spPr>
          <a:xfrm>
            <a:off x="6779620" y="2309043"/>
            <a:ext cx="2197597" cy="1619283"/>
          </a:xfrm>
          <a:prstGeom prst="homePlate">
            <a:avLst/>
          </a:prstGeom>
          <a:solidFill>
            <a:srgbClr val="97A4A5"/>
          </a:solidFill>
          <a:ln w="12700" cap="flat" cmpd="sng" algn="ctr">
            <a:noFill/>
            <a:prstDash val="solid"/>
            <a:miter lim="800000"/>
          </a:ln>
          <a:effectLst/>
        </p:spPr>
        <p:txBody>
          <a:bodyPr rtlCol="0" anchor="ctr"/>
          <a:lstStyle/>
          <a:p>
            <a:pPr algn="ctr"/>
            <a:r>
              <a:rPr lang="zh-CN" altLang="en-US" sz="2000" b="1" dirty="0">
                <a:solidFill>
                  <a:schemeClr val="lt1"/>
                </a:solidFill>
              </a:rPr>
              <a:t>双重标准化</a:t>
            </a:r>
          </a:p>
        </p:txBody>
      </p:sp>
      <p:pic>
        <p:nvPicPr>
          <p:cNvPr id="22" name="图片 21">
            <a:extLst>
              <a:ext uri="{FF2B5EF4-FFF2-40B4-BE49-F238E27FC236}">
                <a16:creationId xmlns:a16="http://schemas.microsoft.com/office/drawing/2014/main" id="{40779595-F397-4AF4-86B5-388293EF7156}"/>
              </a:ext>
            </a:extLst>
          </p:cNvPr>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529581" y="3928326"/>
            <a:ext cx="1965894" cy="665684"/>
          </a:xfrm>
          <a:prstGeom prst="rect">
            <a:avLst/>
          </a:prstGeom>
          <a:noFill/>
          <a:ln>
            <a:noFill/>
          </a:ln>
        </p:spPr>
      </p:pic>
      <p:pic>
        <p:nvPicPr>
          <p:cNvPr id="24" name="图片 23">
            <a:extLst>
              <a:ext uri="{FF2B5EF4-FFF2-40B4-BE49-F238E27FC236}">
                <a16:creationId xmlns:a16="http://schemas.microsoft.com/office/drawing/2014/main" id="{DBB062EA-ECB5-488B-81E6-6B72504F793B}"/>
              </a:ext>
            </a:extLst>
          </p:cNvPr>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9474200" y="3922294"/>
            <a:ext cx="1524000" cy="409205"/>
          </a:xfrm>
          <a:prstGeom prst="rect">
            <a:avLst/>
          </a:prstGeom>
          <a:noFill/>
          <a:ln>
            <a:noFill/>
          </a:ln>
        </p:spPr>
      </p:pic>
      <p:sp>
        <p:nvSpPr>
          <p:cNvPr id="23" name="矩形 22">
            <a:extLst>
              <a:ext uri="{FF2B5EF4-FFF2-40B4-BE49-F238E27FC236}">
                <a16:creationId xmlns:a16="http://schemas.microsoft.com/office/drawing/2014/main" id="{A0CEF888-71EF-4204-8C68-6A9DF10E99A8}"/>
              </a:ext>
            </a:extLst>
          </p:cNvPr>
          <p:cNvSpPr/>
          <p:nvPr/>
        </p:nvSpPr>
        <p:spPr>
          <a:xfrm>
            <a:off x="-283699" y="5953166"/>
            <a:ext cx="12759397" cy="1085070"/>
          </a:xfrm>
          <a:prstGeom prst="rect">
            <a:avLst/>
          </a:prstGeom>
          <a:solidFill>
            <a:srgbClr val="4F5E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3F69768C-38C5-4872-BF81-0173D809F213}"/>
              </a:ext>
            </a:extLst>
          </p:cNvPr>
          <p:cNvSpPr/>
          <p:nvPr/>
        </p:nvSpPr>
        <p:spPr>
          <a:xfrm>
            <a:off x="-247821" y="6241022"/>
            <a:ext cx="12421772" cy="56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47EFF62D-BD0B-46AE-8FEB-2473EB199F97}"/>
              </a:ext>
            </a:extLst>
          </p:cNvPr>
          <p:cNvSpPr/>
          <p:nvPr/>
        </p:nvSpPr>
        <p:spPr>
          <a:xfrm>
            <a:off x="-247821" y="6391762"/>
            <a:ext cx="12421772" cy="56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84529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1E9B44D-77C0-4450-8CF6-FEE0C0864295}"/>
              </a:ext>
            </a:extLst>
          </p:cNvPr>
          <p:cNvGrpSpPr/>
          <p:nvPr/>
        </p:nvGrpSpPr>
        <p:grpSpPr>
          <a:xfrm>
            <a:off x="0" y="1145414"/>
            <a:ext cx="12513972" cy="5539343"/>
            <a:chOff x="0" y="1133085"/>
            <a:chExt cx="12513972" cy="5500467"/>
          </a:xfrm>
        </p:grpSpPr>
        <p:sp>
          <p:nvSpPr>
            <p:cNvPr id="9" name="矩形 8">
              <a:extLst>
                <a:ext uri="{FF2B5EF4-FFF2-40B4-BE49-F238E27FC236}">
                  <a16:creationId xmlns:a16="http://schemas.microsoft.com/office/drawing/2014/main" id="{F53A80BA-2D80-42C5-8882-0BBD12915593}"/>
                </a:ext>
              </a:extLst>
            </p:cNvPr>
            <p:cNvSpPr/>
            <p:nvPr/>
          </p:nvSpPr>
          <p:spPr>
            <a:xfrm>
              <a:off x="7341750" y="1133085"/>
              <a:ext cx="5172222" cy="5500466"/>
            </a:xfrm>
            <a:prstGeom prst="rect">
              <a:avLst/>
            </a:prstGeom>
            <a:solidFill>
              <a:srgbClr val="97A4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BFCA0D9D-897D-416D-9762-6D1F0F08C818}"/>
                </a:ext>
              </a:extLst>
            </p:cNvPr>
            <p:cNvSpPr/>
            <p:nvPr/>
          </p:nvSpPr>
          <p:spPr>
            <a:xfrm>
              <a:off x="0" y="1133085"/>
              <a:ext cx="7341750" cy="5500467"/>
            </a:xfrm>
            <a:prstGeom prst="rect">
              <a:avLst/>
            </a:prstGeom>
            <a:solidFill>
              <a:srgbClr val="F4F4F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grpSp>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Light" panose="020B0502040204020203" pitchFamily="34" charset="-122"/>
            </a:endParaRPr>
          </a:p>
        </p:txBody>
      </p:sp>
      <p:sp>
        <p:nvSpPr>
          <p:cNvPr id="5" name="标题 1"/>
          <p:cNvSpPr txBox="1">
            <a:spLocks/>
          </p:cNvSpPr>
          <p:nvPr/>
        </p:nvSpPr>
        <p:spPr>
          <a:xfrm>
            <a:off x="4625315" y="21739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ea typeface="微软雅黑" panose="020B0503020204020204" pitchFamily="34" charset="-122"/>
              </a:rPr>
              <a:t>空间滞后</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1902173" cy="634428"/>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a:cs typeface="+mj-cs"/>
              </a:rPr>
              <a:t>空间权重矩阵</a:t>
            </a:r>
          </a:p>
        </p:txBody>
      </p:sp>
      <p:sp>
        <p:nvSpPr>
          <p:cNvPr id="11" name="矩形 10">
            <a:extLst>
              <a:ext uri="{FF2B5EF4-FFF2-40B4-BE49-F238E27FC236}">
                <a16:creationId xmlns:a16="http://schemas.microsoft.com/office/drawing/2014/main" id="{C2B0BAA8-4D83-4124-916B-2508B1E66058}"/>
              </a:ext>
            </a:extLst>
          </p:cNvPr>
          <p:cNvSpPr/>
          <p:nvPr/>
        </p:nvSpPr>
        <p:spPr>
          <a:xfrm>
            <a:off x="159656" y="1407726"/>
            <a:ext cx="7182093" cy="923330"/>
          </a:xfrm>
          <a:prstGeom prst="rect">
            <a:avLst/>
          </a:prstGeom>
        </p:spPr>
        <p:txBody>
          <a:bodyPr wrap="square">
            <a:spAutoFit/>
          </a:bodyPr>
          <a:lstStyle/>
          <a:p>
            <a:pPr lvl="0" indent="266700" algn="just"/>
            <a:r>
              <a:rPr lang="zh-CN" altLang="zh-CN" dirty="0"/>
              <a:t>空间单元间存在一定的相互关系，而且距离越近产生这种关系的可能性就越强。空间依赖产生于直接邻接的空间实体间，也随着时间的推移扩散到邻近的区域，继而扩散至更多的空间单元。</a:t>
            </a:r>
            <a:endPar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矩形 16">
            <a:extLst>
              <a:ext uri="{FF2B5EF4-FFF2-40B4-BE49-F238E27FC236}">
                <a16:creationId xmlns:a16="http://schemas.microsoft.com/office/drawing/2014/main" id="{8E95B603-4145-4A3A-BD8E-CC0675D60C1F}"/>
              </a:ext>
            </a:extLst>
          </p:cNvPr>
          <p:cNvSpPr/>
          <p:nvPr/>
        </p:nvSpPr>
        <p:spPr>
          <a:xfrm>
            <a:off x="252105" y="2331056"/>
            <a:ext cx="2492990" cy="369332"/>
          </a:xfrm>
          <a:prstGeom prst="rect">
            <a:avLst/>
          </a:prstGeom>
        </p:spPr>
        <p:txBody>
          <a:bodyPr wrap="none">
            <a:spAutoFit/>
          </a:bodyPr>
          <a:lstStyle/>
          <a:p>
            <a:r>
              <a:rPr lang="zh-CN" altLang="zh-CN" dirty="0"/>
              <a:t>空间滞后的数学表达</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20" name="Rectangle 10">
            <a:extLst>
              <a:ext uri="{FF2B5EF4-FFF2-40B4-BE49-F238E27FC236}">
                <a16:creationId xmlns:a16="http://schemas.microsoft.com/office/drawing/2014/main" id="{171AAF7E-45C0-426C-B64C-AFF8852085AD}"/>
              </a:ext>
            </a:extLst>
          </p:cNvPr>
          <p:cNvSpPr>
            <a:spLocks noChangeArrowheads="1"/>
          </p:cNvSpPr>
          <p:nvPr/>
        </p:nvSpPr>
        <p:spPr bwMode="auto">
          <a:xfrm>
            <a:off x="0" y="512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1" name="对象 20">
            <a:extLst>
              <a:ext uri="{FF2B5EF4-FFF2-40B4-BE49-F238E27FC236}">
                <a16:creationId xmlns:a16="http://schemas.microsoft.com/office/drawing/2014/main" id="{7FCF22DC-79B4-4890-80B3-8629E699C0C5}"/>
              </a:ext>
            </a:extLst>
          </p:cNvPr>
          <p:cNvGraphicFramePr>
            <a:graphicFrameLocks noChangeAspect="1"/>
          </p:cNvGraphicFramePr>
          <p:nvPr>
            <p:extLst>
              <p:ext uri="{D42A27DB-BD31-4B8C-83A1-F6EECF244321}">
                <p14:modId xmlns:p14="http://schemas.microsoft.com/office/powerpoint/2010/main" val="3872819712"/>
              </p:ext>
            </p:extLst>
          </p:nvPr>
        </p:nvGraphicFramePr>
        <p:xfrm>
          <a:off x="2018072" y="2831726"/>
          <a:ext cx="1454046" cy="575560"/>
        </p:xfrm>
        <a:graphic>
          <a:graphicData uri="http://schemas.openxmlformats.org/presentationml/2006/ole">
            <mc:AlternateContent xmlns:mc="http://schemas.openxmlformats.org/markup-compatibility/2006">
              <mc:Choice xmlns:v="urn:schemas-microsoft-com:vml" Requires="v">
                <p:oleObj spid="_x0000_s13386" name="Equation" r:id="rId3" imgW="457002" imgH="203112" progId="Equation.DSMT4">
                  <p:embed/>
                </p:oleObj>
              </mc:Choice>
              <mc:Fallback>
                <p:oleObj name="Equation" r:id="rId3" imgW="457002" imgH="203112"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8072" y="2831726"/>
                        <a:ext cx="1454046" cy="575560"/>
                      </a:xfrm>
                      <a:prstGeom prst="rect">
                        <a:avLst/>
                      </a:prstGeom>
                      <a:noFill/>
                    </p:spPr>
                  </p:pic>
                </p:oleObj>
              </mc:Fallback>
            </mc:AlternateContent>
          </a:graphicData>
        </a:graphic>
      </p:graphicFrame>
      <p:sp>
        <p:nvSpPr>
          <p:cNvPr id="22" name="矩形 21">
            <a:extLst>
              <a:ext uri="{FF2B5EF4-FFF2-40B4-BE49-F238E27FC236}">
                <a16:creationId xmlns:a16="http://schemas.microsoft.com/office/drawing/2014/main" id="{3F2FB4F6-EFB4-4C6A-B43C-F4284BD3E41F}"/>
              </a:ext>
            </a:extLst>
          </p:cNvPr>
          <p:cNvSpPr/>
          <p:nvPr/>
        </p:nvSpPr>
        <p:spPr>
          <a:xfrm>
            <a:off x="520700" y="3623718"/>
            <a:ext cx="6096000" cy="646331"/>
          </a:xfrm>
          <a:prstGeom prst="rect">
            <a:avLst/>
          </a:prstGeom>
        </p:spPr>
        <p:txBody>
          <a:bodyPr>
            <a:spAutoFit/>
          </a:bodyPr>
          <a:lstStyle/>
          <a:p>
            <a:r>
              <a:rPr lang="zh-CN" altLang="zh-CN" dirty="0">
                <a:latin typeface="+mn-ea"/>
                <a:cs typeface="Times New Roman" panose="02020603050405020304" pitchFamily="18" charset="0"/>
              </a:rPr>
              <a:t>其中，空间权重矩阵（这里也称空间滞后算子）</a:t>
            </a:r>
            <a:r>
              <a:rPr lang="en-US" altLang="zh-CN" i="1" dirty="0">
                <a:latin typeface="+mn-ea"/>
              </a:rPr>
              <a:t>W</a:t>
            </a:r>
            <a:r>
              <a:rPr lang="zh-CN" altLang="zh-CN" dirty="0">
                <a:latin typeface="+mn-ea"/>
                <a:cs typeface="Times New Roman" panose="02020603050405020304" pitchFamily="18" charset="0"/>
              </a:rPr>
              <a:t>类似于时间序列分析的滞后算子</a:t>
            </a:r>
            <a:r>
              <a:rPr lang="zh-CN" altLang="zh-CN" dirty="0">
                <a:latin typeface="+mn-ea"/>
              </a:rPr>
              <a:t>值</a:t>
            </a:r>
            <a:r>
              <a:rPr lang="zh-CN" altLang="zh-CN" dirty="0">
                <a:latin typeface="+mn-ea"/>
                <a:cs typeface="Times New Roman" panose="02020603050405020304" pitchFamily="18" charset="0"/>
              </a:rPr>
              <a:t>。</a:t>
            </a:r>
            <a:endParaRPr lang="zh-CN" altLang="en-US" dirty="0">
              <a:latin typeface="+mn-ea"/>
            </a:endParaRPr>
          </a:p>
        </p:txBody>
      </p:sp>
      <p:sp>
        <p:nvSpPr>
          <p:cNvPr id="23" name="矩形 22">
            <a:extLst>
              <a:ext uri="{FF2B5EF4-FFF2-40B4-BE49-F238E27FC236}">
                <a16:creationId xmlns:a16="http://schemas.microsoft.com/office/drawing/2014/main" id="{BA22D818-020C-4E21-AB6C-BB8A02E83436}"/>
              </a:ext>
            </a:extLst>
          </p:cNvPr>
          <p:cNvSpPr/>
          <p:nvPr/>
        </p:nvSpPr>
        <p:spPr>
          <a:xfrm>
            <a:off x="8318827" y="1588286"/>
            <a:ext cx="3716986" cy="1200329"/>
          </a:xfrm>
          <a:prstGeom prst="rect">
            <a:avLst/>
          </a:prstGeom>
        </p:spPr>
        <p:txBody>
          <a:bodyPr wrap="square">
            <a:spAutoFit/>
          </a:bodyPr>
          <a:lstStyle/>
          <a:p>
            <a:r>
              <a:rPr lang="zh-CN" altLang="zh-CN" dirty="0">
                <a:latin typeface="+mn-ea"/>
                <a:cs typeface="Times New Roman" panose="02020603050405020304" pitchFamily="18" charset="0"/>
              </a:rPr>
              <a:t>与时间滞后不同的是，空间滞后算子意味着空间上的推移，通过空间滞后算子可以得出实际上相邻的空间单元观测值依距离加权的</a:t>
            </a:r>
            <a:r>
              <a:rPr lang="zh-CN" altLang="zh-CN" dirty="0">
                <a:latin typeface="+mn-ea"/>
              </a:rPr>
              <a:t>平均值</a:t>
            </a:r>
            <a:r>
              <a:rPr lang="zh-CN" altLang="zh-CN" dirty="0">
                <a:latin typeface="+mn-ea"/>
                <a:cs typeface="Times New Roman" panose="02020603050405020304" pitchFamily="18" charset="0"/>
              </a:rPr>
              <a:t>。</a:t>
            </a:r>
            <a:endParaRPr lang="zh-CN" altLang="en-US" dirty="0">
              <a:latin typeface="+mn-ea"/>
            </a:endParaRPr>
          </a:p>
        </p:txBody>
      </p:sp>
      <p:sp>
        <p:nvSpPr>
          <p:cNvPr id="24" name="ïṧ1iďe">
            <a:extLst>
              <a:ext uri="{FF2B5EF4-FFF2-40B4-BE49-F238E27FC236}">
                <a16:creationId xmlns:a16="http://schemas.microsoft.com/office/drawing/2014/main" id="{55FD72AA-ADB5-4734-AD40-3B2C8FE83D7F}"/>
              </a:ext>
            </a:extLst>
          </p:cNvPr>
          <p:cNvSpPr/>
          <p:nvPr/>
        </p:nvSpPr>
        <p:spPr bwMode="auto">
          <a:xfrm>
            <a:off x="7562743" y="1588286"/>
            <a:ext cx="504056" cy="504056"/>
          </a:xfrm>
          <a:prstGeom prst="roundRect">
            <a:avLst>
              <a:gd name="adj" fmla="val 11236"/>
            </a:avLst>
          </a:prstGeom>
          <a:solidFill>
            <a:srgbClr val="3A4557"/>
          </a:solidFill>
          <a:ln w="19050">
            <a:noFill/>
          </a:ln>
          <a:extLst/>
        </p:spPr>
        <p:txBody>
          <a:bodyPr wrap="non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Arial"/>
              </a:rPr>
              <a:t>01</a:t>
            </a:r>
            <a:endParaRPr kumimoji="0" sz="1800" b="1" i="0" u="none" strike="noStrike" kern="0" cap="none" spc="0" normalizeH="0" baseline="0" noProof="0" dirty="0">
              <a:ln>
                <a:noFill/>
              </a:ln>
              <a:solidFill>
                <a:prstClr val="white"/>
              </a:solidFill>
              <a:effectLst/>
              <a:uLnTx/>
              <a:uFillTx/>
              <a:latin typeface="Arial"/>
            </a:endParaRPr>
          </a:p>
        </p:txBody>
      </p:sp>
      <p:sp>
        <p:nvSpPr>
          <p:cNvPr id="25" name="ïṧ1iďe">
            <a:extLst>
              <a:ext uri="{FF2B5EF4-FFF2-40B4-BE49-F238E27FC236}">
                <a16:creationId xmlns:a16="http://schemas.microsoft.com/office/drawing/2014/main" id="{71BEB5B9-BE4D-4415-9D45-C02D21C6F04E}"/>
              </a:ext>
            </a:extLst>
          </p:cNvPr>
          <p:cNvSpPr/>
          <p:nvPr/>
        </p:nvSpPr>
        <p:spPr bwMode="auto">
          <a:xfrm>
            <a:off x="7593433" y="3176972"/>
            <a:ext cx="504056" cy="504056"/>
          </a:xfrm>
          <a:prstGeom prst="roundRect">
            <a:avLst>
              <a:gd name="adj" fmla="val 11236"/>
            </a:avLst>
          </a:prstGeom>
          <a:solidFill>
            <a:srgbClr val="3A4557"/>
          </a:solidFill>
          <a:ln w="19050">
            <a:noFill/>
          </a:ln>
          <a:extLst/>
        </p:spPr>
        <p:txBody>
          <a:bodyPr wrap="non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Arial"/>
              </a:rPr>
              <a:t>02</a:t>
            </a:r>
            <a:endParaRPr kumimoji="0" sz="1800" b="1" i="0" u="none" strike="noStrike" kern="0" cap="none" spc="0" normalizeH="0" baseline="0" noProof="0" dirty="0">
              <a:ln>
                <a:noFill/>
              </a:ln>
              <a:solidFill>
                <a:prstClr val="white"/>
              </a:solidFill>
              <a:effectLst/>
              <a:uLnTx/>
              <a:uFillTx/>
              <a:latin typeface="Arial"/>
            </a:endParaRPr>
          </a:p>
        </p:txBody>
      </p:sp>
      <p:sp>
        <p:nvSpPr>
          <p:cNvPr id="26" name="矩形 25">
            <a:extLst>
              <a:ext uri="{FF2B5EF4-FFF2-40B4-BE49-F238E27FC236}">
                <a16:creationId xmlns:a16="http://schemas.microsoft.com/office/drawing/2014/main" id="{D15D8E2E-9213-440C-B5FD-2AC2E5252E3F}"/>
              </a:ext>
            </a:extLst>
          </p:cNvPr>
          <p:cNvSpPr/>
          <p:nvPr/>
        </p:nvSpPr>
        <p:spPr>
          <a:xfrm>
            <a:off x="8250135" y="3176972"/>
            <a:ext cx="3716986" cy="923330"/>
          </a:xfrm>
          <a:prstGeom prst="rect">
            <a:avLst/>
          </a:prstGeom>
        </p:spPr>
        <p:txBody>
          <a:bodyPr wrap="square">
            <a:spAutoFit/>
          </a:bodyPr>
          <a:lstStyle/>
          <a:p>
            <a:r>
              <a:rPr lang="zh-CN" altLang="zh-CN" dirty="0">
                <a:latin typeface="+mn-ea"/>
                <a:cs typeface="Times New Roman" panose="02020603050405020304" pitchFamily="18" charset="0"/>
              </a:rPr>
              <a:t>创建空间滞后算子的一个合适方法就是直接使用高阶邻接关系所创建的空间权重矩阵</a:t>
            </a:r>
            <a:r>
              <a:rPr lang="zh-CN" altLang="en-US" dirty="0">
                <a:latin typeface="+mn-ea"/>
                <a:cs typeface="Times New Roman" panose="02020603050405020304" pitchFamily="18" charset="0"/>
              </a:rPr>
              <a:t>。</a:t>
            </a:r>
          </a:p>
        </p:txBody>
      </p:sp>
    </p:spTree>
    <p:extLst>
      <p:ext uri="{BB962C8B-B14F-4D97-AF65-F5344CB8AC3E}">
        <p14:creationId xmlns:p14="http://schemas.microsoft.com/office/powerpoint/2010/main" val="935809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grpSp>
        <p:nvGrpSpPr>
          <p:cNvPr id="3" name="组合 2">
            <a:extLst>
              <a:ext uri="{FF2B5EF4-FFF2-40B4-BE49-F238E27FC236}">
                <a16:creationId xmlns:a16="http://schemas.microsoft.com/office/drawing/2014/main" id="{91E9B44D-77C0-4450-8CF6-FEE0C0864295}"/>
              </a:ext>
            </a:extLst>
          </p:cNvPr>
          <p:cNvGrpSpPr/>
          <p:nvPr/>
        </p:nvGrpSpPr>
        <p:grpSpPr>
          <a:xfrm>
            <a:off x="0" y="1217125"/>
            <a:ext cx="12513972" cy="5416427"/>
            <a:chOff x="0" y="1133085"/>
            <a:chExt cx="12513972" cy="5500467"/>
          </a:xfrm>
        </p:grpSpPr>
        <p:sp>
          <p:nvSpPr>
            <p:cNvPr id="9" name="矩形 8">
              <a:extLst>
                <a:ext uri="{FF2B5EF4-FFF2-40B4-BE49-F238E27FC236}">
                  <a16:creationId xmlns:a16="http://schemas.microsoft.com/office/drawing/2014/main" id="{F53A80BA-2D80-42C5-8882-0BBD12915593}"/>
                </a:ext>
              </a:extLst>
            </p:cNvPr>
            <p:cNvSpPr/>
            <p:nvPr/>
          </p:nvSpPr>
          <p:spPr>
            <a:xfrm>
              <a:off x="7341750" y="1133085"/>
              <a:ext cx="5172222" cy="5500466"/>
            </a:xfrm>
            <a:prstGeom prst="rect">
              <a:avLst/>
            </a:prstGeom>
            <a:solidFill>
              <a:srgbClr val="97A4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BFCA0D9D-897D-416D-9762-6D1F0F08C818}"/>
                </a:ext>
              </a:extLst>
            </p:cNvPr>
            <p:cNvSpPr/>
            <p:nvPr/>
          </p:nvSpPr>
          <p:spPr>
            <a:xfrm>
              <a:off x="0" y="1133085"/>
              <a:ext cx="7341750" cy="5500467"/>
            </a:xfrm>
            <a:prstGeom prst="rect">
              <a:avLst/>
            </a:prstGeom>
            <a:solidFill>
              <a:srgbClr val="F4F4F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grpSp>
      <p:sp>
        <p:nvSpPr>
          <p:cNvPr id="5" name="标题 1"/>
          <p:cNvSpPr txBox="1">
            <a:spLocks/>
          </p:cNvSpPr>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ea typeface="微软雅黑" panose="020B0503020204020204" pitchFamily="34" charset="-122"/>
              </a:rPr>
              <a:t>空间自相关统计量</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2463800" cy="634428"/>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空间自相关统计量</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a:cs typeface="+mj-cs"/>
            </a:endParaRPr>
          </a:p>
        </p:txBody>
      </p:sp>
      <p:sp>
        <p:nvSpPr>
          <p:cNvPr id="11" name="矩形 10">
            <a:extLst>
              <a:ext uri="{FF2B5EF4-FFF2-40B4-BE49-F238E27FC236}">
                <a16:creationId xmlns:a16="http://schemas.microsoft.com/office/drawing/2014/main" id="{C2B0BAA8-4D83-4124-916B-2508B1E66058}"/>
              </a:ext>
            </a:extLst>
          </p:cNvPr>
          <p:cNvSpPr/>
          <p:nvPr/>
        </p:nvSpPr>
        <p:spPr>
          <a:xfrm>
            <a:off x="96288" y="2688101"/>
            <a:ext cx="7182093" cy="646331"/>
          </a:xfrm>
          <a:prstGeom prst="rect">
            <a:avLst/>
          </a:prstGeom>
        </p:spPr>
        <p:txBody>
          <a:bodyPr wrap="square">
            <a:spAutoFit/>
          </a:bodyPr>
          <a:lstStyle/>
          <a:p>
            <a:pPr lvl="0" indent="266700" algn="just"/>
            <a:r>
              <a:rPr lang="zh-CN" altLang="zh-CN" dirty="0"/>
              <a:t>空间自相关是指同一个变量在不同空间位置上的相关性，是空间依赖的一种度量。</a:t>
            </a:r>
            <a:r>
              <a:rPr lang="zh-CN" altLang="en-US" dirty="0"/>
              <a:t>空间自相关性使用全局和局部两种指标。</a:t>
            </a:r>
            <a:endPar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矩形 24">
            <a:extLst>
              <a:ext uri="{FF2B5EF4-FFF2-40B4-BE49-F238E27FC236}">
                <a16:creationId xmlns:a16="http://schemas.microsoft.com/office/drawing/2014/main" id="{320EEB6A-88A1-41AF-A5D0-E609A1A5E028}"/>
              </a:ext>
            </a:extLst>
          </p:cNvPr>
          <p:cNvSpPr/>
          <p:nvPr/>
        </p:nvSpPr>
        <p:spPr>
          <a:xfrm>
            <a:off x="8709849" y="1709259"/>
            <a:ext cx="1947566" cy="369332"/>
          </a:xfrm>
          <a:prstGeom prst="rect">
            <a:avLst/>
          </a:prstGeom>
        </p:spPr>
        <p:txBody>
          <a:bodyPr wrap="square">
            <a:spAutoFit/>
          </a:bodyPr>
          <a:lstStyle/>
          <a:p>
            <a:r>
              <a:rPr lang="zh-CN" altLang="en-US" b="1" kern="100" dirty="0">
                <a:latin typeface="+mj-ea"/>
                <a:ea typeface="+mj-ea"/>
                <a:cs typeface="Times New Roman" panose="02020603050405020304" pitchFamily="18" charset="0"/>
              </a:rPr>
              <a:t>全局指标</a:t>
            </a:r>
            <a:endParaRPr lang="en-US" altLang="zh-CN" b="1" kern="100" dirty="0">
              <a:latin typeface="+mj-ea"/>
              <a:ea typeface="+mj-ea"/>
              <a:cs typeface="Times New Roman" panose="02020603050405020304" pitchFamily="18" charset="0"/>
            </a:endParaRPr>
          </a:p>
        </p:txBody>
      </p:sp>
      <p:sp>
        <p:nvSpPr>
          <p:cNvPr id="26" name="ïṧ1iďe">
            <a:extLst>
              <a:ext uri="{FF2B5EF4-FFF2-40B4-BE49-F238E27FC236}">
                <a16:creationId xmlns:a16="http://schemas.microsoft.com/office/drawing/2014/main" id="{16FF4645-5EC5-4B58-BF66-0EAF4E9077B1}"/>
              </a:ext>
            </a:extLst>
          </p:cNvPr>
          <p:cNvSpPr/>
          <p:nvPr/>
        </p:nvSpPr>
        <p:spPr bwMode="auto">
          <a:xfrm>
            <a:off x="8108903" y="1696843"/>
            <a:ext cx="504056" cy="504056"/>
          </a:xfrm>
          <a:prstGeom prst="roundRect">
            <a:avLst>
              <a:gd name="adj" fmla="val 11236"/>
            </a:avLst>
          </a:prstGeom>
          <a:solidFill>
            <a:srgbClr val="3A4557"/>
          </a:solidFill>
          <a:ln w="19050">
            <a:noFill/>
          </a:ln>
          <a:extLst/>
        </p:spPr>
        <p:txBody>
          <a:bodyPr wrap="non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Arial"/>
              </a:rPr>
              <a:t>01</a:t>
            </a:r>
            <a:endParaRPr kumimoji="0" sz="1800" b="1" i="0" u="none" strike="noStrike" kern="0" cap="none" spc="0" normalizeH="0" baseline="0" noProof="0" dirty="0">
              <a:ln>
                <a:noFill/>
              </a:ln>
              <a:solidFill>
                <a:prstClr val="white"/>
              </a:solidFill>
              <a:effectLst/>
              <a:uLnTx/>
              <a:uFillTx/>
              <a:latin typeface="Arial"/>
            </a:endParaRPr>
          </a:p>
        </p:txBody>
      </p:sp>
      <p:sp>
        <p:nvSpPr>
          <p:cNvPr id="27" name="矩形 26">
            <a:extLst>
              <a:ext uri="{FF2B5EF4-FFF2-40B4-BE49-F238E27FC236}">
                <a16:creationId xmlns:a16="http://schemas.microsoft.com/office/drawing/2014/main" id="{05016DC7-E028-49EF-B660-BE5B96B50E64}"/>
              </a:ext>
            </a:extLst>
          </p:cNvPr>
          <p:cNvSpPr/>
          <p:nvPr/>
        </p:nvSpPr>
        <p:spPr>
          <a:xfrm>
            <a:off x="8709849" y="3308528"/>
            <a:ext cx="1947566" cy="369332"/>
          </a:xfrm>
          <a:prstGeom prst="rect">
            <a:avLst/>
          </a:prstGeom>
        </p:spPr>
        <p:txBody>
          <a:bodyPr wrap="square">
            <a:spAutoFit/>
          </a:bodyPr>
          <a:lstStyle/>
          <a:p>
            <a:r>
              <a:rPr lang="zh-CN" altLang="en-US" b="1" kern="100" dirty="0">
                <a:latin typeface="+mj-ea"/>
                <a:ea typeface="+mj-ea"/>
                <a:cs typeface="Times New Roman" panose="02020603050405020304" pitchFamily="18" charset="0"/>
              </a:rPr>
              <a:t>局部指标</a:t>
            </a:r>
          </a:p>
        </p:txBody>
      </p:sp>
      <p:sp>
        <p:nvSpPr>
          <p:cNvPr id="28" name="ïṧ1iďe">
            <a:extLst>
              <a:ext uri="{FF2B5EF4-FFF2-40B4-BE49-F238E27FC236}">
                <a16:creationId xmlns:a16="http://schemas.microsoft.com/office/drawing/2014/main" id="{DA695EB0-CF90-4EEC-939F-D51EC26B0452}"/>
              </a:ext>
            </a:extLst>
          </p:cNvPr>
          <p:cNvSpPr/>
          <p:nvPr/>
        </p:nvSpPr>
        <p:spPr bwMode="auto">
          <a:xfrm>
            <a:off x="8108903" y="3308528"/>
            <a:ext cx="504056" cy="504056"/>
          </a:xfrm>
          <a:prstGeom prst="roundRect">
            <a:avLst>
              <a:gd name="adj" fmla="val 11236"/>
            </a:avLst>
          </a:prstGeom>
          <a:solidFill>
            <a:srgbClr val="3A4557"/>
          </a:solidFill>
          <a:ln w="19050">
            <a:noFill/>
          </a:ln>
          <a:extLst/>
        </p:spPr>
        <p:txBody>
          <a:bodyPr wrap="non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Arial"/>
              </a:rPr>
              <a:t>02</a:t>
            </a:r>
            <a:endParaRPr kumimoji="0" sz="1800" b="1" i="0" u="none" strike="noStrike" kern="0" cap="none" spc="0" normalizeH="0" baseline="0" noProof="0" dirty="0">
              <a:ln>
                <a:noFill/>
              </a:ln>
              <a:solidFill>
                <a:prstClr val="white"/>
              </a:solidFill>
              <a:effectLst/>
              <a:uLnTx/>
              <a:uFillTx/>
              <a:latin typeface="Arial"/>
            </a:endParaRPr>
          </a:p>
        </p:txBody>
      </p:sp>
      <p:sp>
        <p:nvSpPr>
          <p:cNvPr id="29" name="文本框 28">
            <a:extLst>
              <a:ext uri="{FF2B5EF4-FFF2-40B4-BE49-F238E27FC236}">
                <a16:creationId xmlns:a16="http://schemas.microsoft.com/office/drawing/2014/main" id="{E2E4F7A5-F1EA-4B7E-B5B8-18A6457F6D26}"/>
              </a:ext>
            </a:extLst>
          </p:cNvPr>
          <p:cNvSpPr txBox="1"/>
          <p:nvPr/>
        </p:nvSpPr>
        <p:spPr>
          <a:xfrm>
            <a:off x="8709849" y="2117193"/>
            <a:ext cx="2778088" cy="1200329"/>
          </a:xfrm>
          <a:prstGeom prst="rect">
            <a:avLst/>
          </a:prstGeom>
          <a:noFill/>
        </p:spPr>
        <p:txBody>
          <a:bodyPr wrap="square" rtlCol="0">
            <a:spAutoFit/>
          </a:bodyPr>
          <a:lstStyle/>
          <a:p>
            <a:pPr lvl="0"/>
            <a:r>
              <a:rPr lang="zh-CN" altLang="en-US" kern="100" dirty="0">
                <a:solidFill>
                  <a:prstClr val="black"/>
                </a:solidFill>
                <a:latin typeface="+mj-ea"/>
                <a:ea typeface="+mj-ea"/>
                <a:cs typeface="Times New Roman" panose="02020603050405020304" pitchFamily="18" charset="0"/>
              </a:rPr>
              <a:t>全局指标用于探测整个研究区域的空间模式，使用单一的值来反映该区域的自相关程度。</a:t>
            </a:r>
          </a:p>
        </p:txBody>
      </p:sp>
      <p:sp>
        <p:nvSpPr>
          <p:cNvPr id="30" name="矩形 29">
            <a:extLst>
              <a:ext uri="{FF2B5EF4-FFF2-40B4-BE49-F238E27FC236}">
                <a16:creationId xmlns:a16="http://schemas.microsoft.com/office/drawing/2014/main" id="{CD51E480-9B68-46B1-9CEB-5377A15B914D}"/>
              </a:ext>
            </a:extLst>
          </p:cNvPr>
          <p:cNvSpPr/>
          <p:nvPr/>
        </p:nvSpPr>
        <p:spPr>
          <a:xfrm>
            <a:off x="8712322" y="3685600"/>
            <a:ext cx="2907417" cy="923330"/>
          </a:xfrm>
          <a:prstGeom prst="rect">
            <a:avLst/>
          </a:prstGeom>
        </p:spPr>
        <p:txBody>
          <a:bodyPr wrap="square">
            <a:spAutoFit/>
          </a:bodyPr>
          <a:lstStyle/>
          <a:p>
            <a:r>
              <a:rPr lang="zh-CN" altLang="en-US" kern="100" dirty="0">
                <a:solidFill>
                  <a:prstClr val="black"/>
                </a:solidFill>
                <a:latin typeface="+mj-ea"/>
                <a:ea typeface="+mj-ea"/>
                <a:cs typeface="Times New Roman" panose="02020603050405020304" pitchFamily="18" charset="0"/>
              </a:rPr>
              <a:t>局部指标计算每一个空间单元与邻近单元就某一属性的相关程度。</a:t>
            </a:r>
            <a:endParaRPr lang="zh-CN" altLang="en-US" b="1" kern="100" dirty="0">
              <a:latin typeface="+mj-ea"/>
              <a:ea typeface="+mj-ea"/>
              <a:cs typeface="Times New Roman" panose="02020603050405020304" pitchFamily="18" charset="0"/>
            </a:endParaRPr>
          </a:p>
        </p:txBody>
      </p:sp>
      <p:sp>
        <p:nvSpPr>
          <p:cNvPr id="4" name="矩形 3">
            <a:extLst>
              <a:ext uri="{FF2B5EF4-FFF2-40B4-BE49-F238E27FC236}">
                <a16:creationId xmlns:a16="http://schemas.microsoft.com/office/drawing/2014/main" id="{0312B5C6-3736-4C20-AF8F-8986EC9A625F}"/>
              </a:ext>
            </a:extLst>
          </p:cNvPr>
          <p:cNvSpPr/>
          <p:nvPr/>
        </p:nvSpPr>
        <p:spPr>
          <a:xfrm>
            <a:off x="634338" y="1855438"/>
            <a:ext cx="1800493" cy="369332"/>
          </a:xfrm>
          <a:prstGeom prst="rect">
            <a:avLst/>
          </a:prstGeom>
        </p:spPr>
        <p:txBody>
          <a:bodyPr wrap="none">
            <a:spAutoFit/>
          </a:bodyPr>
          <a:lstStyle/>
          <a:p>
            <a:r>
              <a:rPr lang="zh-CN" altLang="zh-CN" b="1" dirty="0"/>
              <a:t>空间自相关</a:t>
            </a:r>
            <a:r>
              <a:rPr lang="zh-CN" altLang="en-US" b="1" dirty="0"/>
              <a:t>定义</a:t>
            </a:r>
          </a:p>
        </p:txBody>
      </p:sp>
    </p:spTree>
    <p:extLst>
      <p:ext uri="{BB962C8B-B14F-4D97-AF65-F5344CB8AC3E}">
        <p14:creationId xmlns:p14="http://schemas.microsoft.com/office/powerpoint/2010/main" val="543562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F53A80BA-2D80-42C5-8882-0BBD12915593}"/>
              </a:ext>
            </a:extLst>
          </p:cNvPr>
          <p:cNvSpPr/>
          <p:nvPr/>
        </p:nvSpPr>
        <p:spPr>
          <a:xfrm>
            <a:off x="6150570" y="508001"/>
            <a:ext cx="6041430" cy="6350000"/>
          </a:xfrm>
          <a:prstGeom prst="rect">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ea typeface="微软雅黑" panose="020B0503020204020204" pitchFamily="34" charset="-122"/>
              </a:rPr>
              <a:t>全局空间自相关</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2451100" cy="634428"/>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空间自相关统计量</a:t>
            </a:r>
          </a:p>
        </p:txBody>
      </p:sp>
      <p:sp>
        <p:nvSpPr>
          <p:cNvPr id="17" name="íṣlïḓé">
            <a:extLst>
              <a:ext uri="{FF2B5EF4-FFF2-40B4-BE49-F238E27FC236}">
                <a16:creationId xmlns:a16="http://schemas.microsoft.com/office/drawing/2014/main" id="{99FE5B81-A7A2-4250-9F22-909F9EF99E1D}"/>
              </a:ext>
            </a:extLst>
          </p:cNvPr>
          <p:cNvSpPr txBox="1"/>
          <p:nvPr/>
        </p:nvSpPr>
        <p:spPr bwMode="auto">
          <a:xfrm>
            <a:off x="480524" y="1254046"/>
            <a:ext cx="3612636" cy="634765"/>
          </a:xfrm>
          <a:prstGeom prst="roundRect">
            <a:avLst/>
          </a:prstGeom>
          <a:solidFill>
            <a:srgbClr val="4F5E60"/>
          </a:solid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b="1" u="sng" dirty="0">
                <a:solidFill>
                  <a:schemeClr val="bg1"/>
                </a:solidFill>
              </a:rPr>
              <a:t>01.</a:t>
            </a:r>
            <a:r>
              <a:rPr lang="zh-CN" altLang="en-US" b="1" u="sng" dirty="0">
                <a:solidFill>
                  <a:schemeClr val="bg1"/>
                </a:solidFill>
              </a:rPr>
              <a:t> 全局</a:t>
            </a:r>
            <a:r>
              <a:rPr lang="en-US" altLang="zh-CN" b="1" u="sng" dirty="0">
                <a:solidFill>
                  <a:schemeClr val="bg1"/>
                </a:solidFill>
              </a:rPr>
              <a:t>Moran’s I</a:t>
            </a:r>
          </a:p>
        </p:txBody>
      </p:sp>
      <p:sp>
        <p:nvSpPr>
          <p:cNvPr id="21" name="îṧľîḋé">
            <a:extLst>
              <a:ext uri="{FF2B5EF4-FFF2-40B4-BE49-F238E27FC236}">
                <a16:creationId xmlns:a16="http://schemas.microsoft.com/office/drawing/2014/main" id="{5A7A13F2-9759-478D-96B1-92991A5A032D}"/>
              </a:ext>
            </a:extLst>
          </p:cNvPr>
          <p:cNvSpPr txBox="1"/>
          <p:nvPr/>
        </p:nvSpPr>
        <p:spPr bwMode="auto">
          <a:xfrm>
            <a:off x="7690959" y="1256660"/>
            <a:ext cx="3612636" cy="634765"/>
          </a:xfrm>
          <a:prstGeom prst="roundRect">
            <a:avLst/>
          </a:prstGeom>
          <a:solidFill>
            <a:srgbClr val="4F5E60"/>
          </a:solidFill>
          <a:ln>
            <a:noFill/>
          </a:ln>
          <a:extLst/>
        </p:spPr>
        <p:txBody>
          <a:bodyPr wrap="square" lIns="91440" tIns="45720" rIns="91440" bIns="45720" anchor="ctr">
            <a:normAutofit/>
          </a:bodyPr>
          <a:lstStyle>
            <a:defPPr>
              <a:defRPr lang="zh-CN"/>
            </a:defPPr>
            <a:lvl1pPr>
              <a:spcBef>
                <a:spcPct val="0"/>
              </a:spcBef>
              <a:defRPr b="1" u="sng">
                <a:solidFill>
                  <a:schemeClr val="bg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a:t>02. Geary’s C</a:t>
            </a:r>
            <a:r>
              <a:rPr lang="zh-CN" altLang="en-US"/>
              <a:t>系数</a:t>
            </a:r>
            <a:endParaRPr lang="en-US" altLang="zh-CN" dirty="0"/>
          </a:p>
        </p:txBody>
      </p:sp>
      <p:sp>
        <p:nvSpPr>
          <p:cNvPr id="4" name="Rectangle 2">
            <a:extLst>
              <a:ext uri="{FF2B5EF4-FFF2-40B4-BE49-F238E27FC236}">
                <a16:creationId xmlns:a16="http://schemas.microsoft.com/office/drawing/2014/main" id="{7A164D9E-715D-4778-AD8F-64E015B3CC2F}"/>
              </a:ext>
            </a:extLst>
          </p:cNvPr>
          <p:cNvSpPr>
            <a:spLocks noChangeArrowheads="1"/>
          </p:cNvSpPr>
          <p:nvPr/>
        </p:nvSpPr>
        <p:spPr bwMode="auto">
          <a:xfrm>
            <a:off x="1754234" y="273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8" name="对象 37">
            <a:extLst>
              <a:ext uri="{FF2B5EF4-FFF2-40B4-BE49-F238E27FC236}">
                <a16:creationId xmlns:a16="http://schemas.microsoft.com/office/drawing/2014/main" id="{8C80787F-20D1-41B8-9EA4-76672EEE21DB}"/>
              </a:ext>
            </a:extLst>
          </p:cNvPr>
          <p:cNvGraphicFramePr>
            <a:graphicFrameLocks noChangeAspect="1"/>
          </p:cNvGraphicFramePr>
          <p:nvPr>
            <p:extLst>
              <p:ext uri="{D42A27DB-BD31-4B8C-83A1-F6EECF244321}">
                <p14:modId xmlns:p14="http://schemas.microsoft.com/office/powerpoint/2010/main" val="3178986961"/>
              </p:ext>
            </p:extLst>
          </p:nvPr>
        </p:nvGraphicFramePr>
        <p:xfrm>
          <a:off x="673100" y="2325144"/>
          <a:ext cx="3227484" cy="1230279"/>
        </p:xfrm>
        <a:graphic>
          <a:graphicData uri="http://schemas.openxmlformats.org/presentationml/2006/ole">
            <mc:AlternateContent xmlns:mc="http://schemas.openxmlformats.org/markup-compatibility/2006">
              <mc:Choice xmlns:v="urn:schemas-microsoft-com:vml" Requires="v">
                <p:oleObj spid="_x0000_s14598" name="Equation" r:id="rId3" imgW="1943100" imgH="749300" progId="Equation.DSMT4">
                  <p:embed/>
                </p:oleObj>
              </mc:Choice>
              <mc:Fallback>
                <p:oleObj name="Equation" r:id="rId3" imgW="1943100" imgH="7493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00" y="2325144"/>
                        <a:ext cx="3227484" cy="1230279"/>
                      </a:xfrm>
                      <a:prstGeom prst="rect">
                        <a:avLst/>
                      </a:prstGeom>
                      <a:noFill/>
                    </p:spPr>
                  </p:pic>
                </p:oleObj>
              </mc:Fallback>
            </mc:AlternateContent>
          </a:graphicData>
        </a:graphic>
      </p:graphicFrame>
      <p:sp>
        <p:nvSpPr>
          <p:cNvPr id="39" name="Rectangle 5">
            <a:extLst>
              <a:ext uri="{FF2B5EF4-FFF2-40B4-BE49-F238E27FC236}">
                <a16:creationId xmlns:a16="http://schemas.microsoft.com/office/drawing/2014/main" id="{973D8067-03B0-4E8A-8B6B-514E40C75005}"/>
              </a:ext>
            </a:extLst>
          </p:cNvPr>
          <p:cNvSpPr>
            <a:spLocks noChangeArrowheads="1"/>
          </p:cNvSpPr>
          <p:nvPr/>
        </p:nvSpPr>
        <p:spPr bwMode="auto">
          <a:xfrm>
            <a:off x="8864599" y="3380961"/>
            <a:ext cx="179514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0" name="对象 39">
            <a:extLst>
              <a:ext uri="{FF2B5EF4-FFF2-40B4-BE49-F238E27FC236}">
                <a16:creationId xmlns:a16="http://schemas.microsoft.com/office/drawing/2014/main" id="{FB12CABB-A64B-4A9B-93FF-30C81CD0607A}"/>
              </a:ext>
            </a:extLst>
          </p:cNvPr>
          <p:cNvGraphicFramePr>
            <a:graphicFrameLocks noChangeAspect="1"/>
          </p:cNvGraphicFramePr>
          <p:nvPr>
            <p:extLst>
              <p:ext uri="{D42A27DB-BD31-4B8C-83A1-F6EECF244321}">
                <p14:modId xmlns:p14="http://schemas.microsoft.com/office/powerpoint/2010/main" val="2928924093"/>
              </p:ext>
            </p:extLst>
          </p:nvPr>
        </p:nvGraphicFramePr>
        <p:xfrm>
          <a:off x="8125876" y="2389981"/>
          <a:ext cx="2286000" cy="1079890"/>
        </p:xfrm>
        <a:graphic>
          <a:graphicData uri="http://schemas.openxmlformats.org/presentationml/2006/ole">
            <mc:AlternateContent xmlns:mc="http://schemas.openxmlformats.org/markup-compatibility/2006">
              <mc:Choice xmlns:v="urn:schemas-microsoft-com:vml" Requires="v">
                <p:oleObj spid="_x0000_s14599" name="Equation" r:id="rId5" imgW="1511300" imgH="749300" progId="Equation.DSMT4">
                  <p:embed/>
                </p:oleObj>
              </mc:Choice>
              <mc:Fallback>
                <p:oleObj name="Equation" r:id="rId5" imgW="1511300" imgH="7493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5876" y="2389981"/>
                        <a:ext cx="2286000" cy="1079890"/>
                      </a:xfrm>
                      <a:prstGeom prst="rect">
                        <a:avLst/>
                      </a:prstGeom>
                      <a:noFill/>
                    </p:spPr>
                  </p:pic>
                </p:oleObj>
              </mc:Fallback>
            </mc:AlternateContent>
          </a:graphicData>
        </a:graphic>
      </p:graphicFrame>
      <p:sp>
        <p:nvSpPr>
          <p:cNvPr id="42" name="Rectangle 7">
            <a:extLst>
              <a:ext uri="{FF2B5EF4-FFF2-40B4-BE49-F238E27FC236}">
                <a16:creationId xmlns:a16="http://schemas.microsoft.com/office/drawing/2014/main" id="{5065F229-9D5B-419E-89DD-63144A1C0D1F}"/>
              </a:ext>
            </a:extLst>
          </p:cNvPr>
          <p:cNvSpPr>
            <a:spLocks noChangeArrowheads="1"/>
          </p:cNvSpPr>
          <p:nvPr/>
        </p:nvSpPr>
        <p:spPr bwMode="auto">
          <a:xfrm>
            <a:off x="673100" y="3832311"/>
            <a:ext cx="2259438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3" name="对象 42">
            <a:extLst>
              <a:ext uri="{FF2B5EF4-FFF2-40B4-BE49-F238E27FC236}">
                <a16:creationId xmlns:a16="http://schemas.microsoft.com/office/drawing/2014/main" id="{AA0C18FB-5269-43AA-BAF9-7FF698710784}"/>
              </a:ext>
            </a:extLst>
          </p:cNvPr>
          <p:cNvGraphicFramePr>
            <a:graphicFrameLocks noChangeAspect="1"/>
          </p:cNvGraphicFramePr>
          <p:nvPr>
            <p:extLst>
              <p:ext uri="{D42A27DB-BD31-4B8C-83A1-F6EECF244321}">
                <p14:modId xmlns:p14="http://schemas.microsoft.com/office/powerpoint/2010/main" val="1805205619"/>
              </p:ext>
            </p:extLst>
          </p:nvPr>
        </p:nvGraphicFramePr>
        <p:xfrm>
          <a:off x="1754234" y="3730808"/>
          <a:ext cx="1333500" cy="744280"/>
        </p:xfrm>
        <a:graphic>
          <a:graphicData uri="http://schemas.openxmlformats.org/presentationml/2006/ole">
            <mc:AlternateContent xmlns:mc="http://schemas.openxmlformats.org/markup-compatibility/2006">
              <mc:Choice xmlns:v="urn:schemas-microsoft-com:vml" Requires="v">
                <p:oleObj spid="_x0000_s14600" name="Equation" r:id="rId7" imgW="812447" imgH="393529" progId="Equation.DSMT4">
                  <p:embed/>
                </p:oleObj>
              </mc:Choice>
              <mc:Fallback>
                <p:oleObj name="Equation" r:id="rId7" imgW="812447" imgH="393529"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4234" y="3730808"/>
                        <a:ext cx="1333500" cy="744280"/>
                      </a:xfrm>
                      <a:prstGeom prst="rect">
                        <a:avLst/>
                      </a:prstGeom>
                      <a:noFill/>
                    </p:spPr>
                  </p:pic>
                </p:oleObj>
              </mc:Fallback>
            </mc:AlternateContent>
          </a:graphicData>
        </a:graphic>
      </p:graphicFrame>
      <p:sp>
        <p:nvSpPr>
          <p:cNvPr id="44" name="Rectangle 9">
            <a:extLst>
              <a:ext uri="{FF2B5EF4-FFF2-40B4-BE49-F238E27FC236}">
                <a16:creationId xmlns:a16="http://schemas.microsoft.com/office/drawing/2014/main" id="{4D733F68-5408-434A-9709-2B8517DF8ABD}"/>
              </a:ext>
            </a:extLst>
          </p:cNvPr>
          <p:cNvSpPr>
            <a:spLocks noChangeArrowheads="1"/>
          </p:cNvSpPr>
          <p:nvPr/>
        </p:nvSpPr>
        <p:spPr bwMode="auto">
          <a:xfrm>
            <a:off x="8125876" y="39708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5" name="对象 44">
            <a:extLst>
              <a:ext uri="{FF2B5EF4-FFF2-40B4-BE49-F238E27FC236}">
                <a16:creationId xmlns:a16="http://schemas.microsoft.com/office/drawing/2014/main" id="{2AFEE67A-F3AB-45E6-A91F-479BC2D8FBA5}"/>
              </a:ext>
            </a:extLst>
          </p:cNvPr>
          <p:cNvGraphicFramePr>
            <a:graphicFrameLocks noChangeAspect="1"/>
          </p:cNvGraphicFramePr>
          <p:nvPr>
            <p:extLst>
              <p:ext uri="{D42A27DB-BD31-4B8C-83A1-F6EECF244321}">
                <p14:modId xmlns:p14="http://schemas.microsoft.com/office/powerpoint/2010/main" val="1934674311"/>
              </p:ext>
            </p:extLst>
          </p:nvPr>
        </p:nvGraphicFramePr>
        <p:xfrm>
          <a:off x="8945144" y="3870866"/>
          <a:ext cx="1615024" cy="731332"/>
        </p:xfrm>
        <a:graphic>
          <a:graphicData uri="http://schemas.openxmlformats.org/presentationml/2006/ole">
            <mc:AlternateContent xmlns:mc="http://schemas.openxmlformats.org/markup-compatibility/2006">
              <mc:Choice xmlns:v="urn:schemas-microsoft-com:vml" Requires="v">
                <p:oleObj spid="_x0000_s14601" name="Equation" r:id="rId9" imgW="1016000" imgH="393700" progId="Equation.DSMT4">
                  <p:embed/>
                </p:oleObj>
              </mc:Choice>
              <mc:Fallback>
                <p:oleObj name="Equation" r:id="rId9" imgW="1016000" imgH="39370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45144" y="3870866"/>
                        <a:ext cx="1615024" cy="731332"/>
                      </a:xfrm>
                      <a:prstGeom prst="rect">
                        <a:avLst/>
                      </a:prstGeom>
                      <a:noFill/>
                    </p:spPr>
                  </p:pic>
                </p:oleObj>
              </mc:Fallback>
            </mc:AlternateContent>
          </a:graphicData>
        </a:graphic>
      </p:graphicFrame>
      <p:sp>
        <p:nvSpPr>
          <p:cNvPr id="46" name="矩形 45">
            <a:extLst>
              <a:ext uri="{FF2B5EF4-FFF2-40B4-BE49-F238E27FC236}">
                <a16:creationId xmlns:a16="http://schemas.microsoft.com/office/drawing/2014/main" id="{53230DA4-211D-49E3-82D8-BB06F7E9AA62}"/>
              </a:ext>
            </a:extLst>
          </p:cNvPr>
          <p:cNvSpPr/>
          <p:nvPr/>
        </p:nvSpPr>
        <p:spPr>
          <a:xfrm>
            <a:off x="673100" y="4889904"/>
            <a:ext cx="3797300" cy="923330"/>
          </a:xfrm>
          <a:prstGeom prst="rect">
            <a:avLst/>
          </a:prstGeom>
        </p:spPr>
        <p:txBody>
          <a:bodyPr wrap="square">
            <a:spAutoFit/>
          </a:bodyPr>
          <a:lstStyle/>
          <a:p>
            <a:r>
              <a:rPr lang="en-US" altLang="zh-CN" dirty="0">
                <a:latin typeface="Times New Roman" panose="02020603050405020304" pitchFamily="18" charset="0"/>
                <a:ea typeface="宋体" panose="02010600030101010101" pitchFamily="2" charset="-122"/>
              </a:rPr>
              <a:t>Moran’s I</a:t>
            </a:r>
            <a:r>
              <a:rPr lang="zh-CN" altLang="zh-CN" dirty="0">
                <a:latin typeface="Times New Roman" panose="02020603050405020304" pitchFamily="18" charset="0"/>
                <a:ea typeface="宋体" panose="02010600030101010101" pitchFamily="2" charset="-122"/>
                <a:cs typeface="Times New Roman" panose="02020603050405020304" pitchFamily="18" charset="0"/>
              </a:rPr>
              <a:t>统计量的取值一般在</a:t>
            </a:r>
            <a:r>
              <a:rPr lang="en-US" altLang="zh-CN" dirty="0">
                <a:latin typeface="Times New Roman" panose="02020603050405020304" pitchFamily="18" charset="0"/>
                <a:ea typeface="宋体" panose="02010600030101010101" pitchFamily="2" charset="-122"/>
              </a:rPr>
              <a:t>-1</a:t>
            </a:r>
            <a:r>
              <a:rPr lang="zh-CN" altLang="zh-CN" dirty="0">
                <a:latin typeface="Times New Roman" panose="02020603050405020304" pitchFamily="18" charset="0"/>
                <a:ea typeface="宋体" panose="02010600030101010101" pitchFamily="2" charset="-122"/>
                <a:cs typeface="Times New Roman" panose="02020603050405020304" pitchFamily="18" charset="0"/>
              </a:rPr>
              <a:t>到</a:t>
            </a:r>
            <a:r>
              <a:rPr lang="en-US" altLang="zh-CN" dirty="0">
                <a:latin typeface="Times New Roman" panose="02020603050405020304" pitchFamily="18" charset="0"/>
                <a:ea typeface="宋体" panose="02010600030101010101" pitchFamily="2" charset="-122"/>
              </a:rPr>
              <a:t>1</a:t>
            </a:r>
            <a:r>
              <a:rPr lang="zh-CN" altLang="zh-CN" dirty="0">
                <a:latin typeface="Times New Roman" panose="02020603050405020304" pitchFamily="18" charset="0"/>
                <a:ea typeface="宋体" panose="02010600030101010101" pitchFamily="2" charset="-122"/>
                <a:cs typeface="Times New Roman" panose="02020603050405020304" pitchFamily="18" charset="0"/>
              </a:rPr>
              <a:t>之间，小于</a:t>
            </a:r>
            <a:r>
              <a:rPr lang="en-US" altLang="zh-CN" dirty="0">
                <a:latin typeface="Times New Roman" panose="02020603050405020304" pitchFamily="18" charset="0"/>
                <a:ea typeface="宋体" panose="02010600030101010101" pitchFamily="2" charset="-122"/>
              </a:rPr>
              <a:t>0</a:t>
            </a:r>
            <a:r>
              <a:rPr lang="zh-CN" altLang="zh-CN" dirty="0">
                <a:latin typeface="Times New Roman" panose="02020603050405020304" pitchFamily="18" charset="0"/>
                <a:ea typeface="宋体" panose="02010600030101010101" pitchFamily="2" charset="-122"/>
                <a:cs typeface="Times New Roman" panose="02020603050405020304" pitchFamily="18" charset="0"/>
              </a:rPr>
              <a:t>表示负相关，等于</a:t>
            </a:r>
            <a:r>
              <a:rPr lang="en-US" altLang="zh-CN" dirty="0">
                <a:latin typeface="Times New Roman" panose="02020603050405020304" pitchFamily="18" charset="0"/>
                <a:ea typeface="宋体" panose="02010600030101010101" pitchFamily="2" charset="-122"/>
              </a:rPr>
              <a:t>0</a:t>
            </a:r>
            <a:r>
              <a:rPr lang="zh-CN" altLang="zh-CN" dirty="0">
                <a:latin typeface="Times New Roman" panose="02020603050405020304" pitchFamily="18" charset="0"/>
                <a:ea typeface="宋体" panose="02010600030101010101" pitchFamily="2" charset="-122"/>
                <a:cs typeface="Times New Roman" panose="02020603050405020304" pitchFamily="18" charset="0"/>
              </a:rPr>
              <a:t>表示不相关，大于</a:t>
            </a:r>
            <a:r>
              <a:rPr lang="en-US" altLang="zh-CN" dirty="0">
                <a:latin typeface="Times New Roman" panose="02020603050405020304" pitchFamily="18" charset="0"/>
                <a:ea typeface="宋体" panose="02010600030101010101" pitchFamily="2" charset="-122"/>
              </a:rPr>
              <a:t>0</a:t>
            </a:r>
            <a:r>
              <a:rPr lang="zh-CN" altLang="zh-CN" dirty="0">
                <a:latin typeface="Times New Roman" panose="02020603050405020304" pitchFamily="18" charset="0"/>
                <a:ea typeface="宋体" panose="02010600030101010101" pitchFamily="2" charset="-122"/>
                <a:cs typeface="Times New Roman" panose="02020603050405020304" pitchFamily="18" charset="0"/>
              </a:rPr>
              <a:t>表示正相关。</a:t>
            </a:r>
            <a:endParaRPr lang="zh-CN" altLang="en-US" dirty="0"/>
          </a:p>
        </p:txBody>
      </p:sp>
      <p:sp>
        <p:nvSpPr>
          <p:cNvPr id="47" name="矩形 46">
            <a:extLst>
              <a:ext uri="{FF2B5EF4-FFF2-40B4-BE49-F238E27FC236}">
                <a16:creationId xmlns:a16="http://schemas.microsoft.com/office/drawing/2014/main" id="{D605A4A4-F380-49A4-98EB-9A6A1E183D1A}"/>
              </a:ext>
            </a:extLst>
          </p:cNvPr>
          <p:cNvSpPr/>
          <p:nvPr/>
        </p:nvSpPr>
        <p:spPr>
          <a:xfrm>
            <a:off x="7363408" y="4879695"/>
            <a:ext cx="4267738" cy="923330"/>
          </a:xfrm>
          <a:prstGeom prst="rect">
            <a:avLst/>
          </a:prstGeom>
        </p:spPr>
        <p:txBody>
          <a:bodyPr wrap="square">
            <a:spAutoFit/>
          </a:bodyPr>
          <a:lstStyle/>
          <a:p>
            <a:r>
              <a:rPr lang="en-US" altLang="zh-CN" dirty="0">
                <a:latin typeface="Times New Roman" panose="02020603050405020304" pitchFamily="18" charset="0"/>
                <a:ea typeface="宋体" panose="02010600030101010101" pitchFamily="2" charset="-122"/>
              </a:rPr>
              <a:t>Geary</a:t>
            </a:r>
            <a:r>
              <a:rPr lang="zh-CN" altLang="zh-CN" dirty="0">
                <a:latin typeface="Times New Roman" panose="02020603050405020304" pitchFamily="18" charset="0"/>
                <a:ea typeface="宋体" panose="02010600030101010101" pitchFamily="2" charset="-122"/>
                <a:cs typeface="Times New Roman" panose="02020603050405020304" pitchFamily="18" charset="0"/>
              </a:rPr>
              <a:t>统计量</a:t>
            </a:r>
            <a:r>
              <a:rPr lang="en-US" altLang="zh-CN" dirty="0">
                <a:latin typeface="Times New Roman" panose="02020603050405020304" pitchFamily="18" charset="0"/>
                <a:ea typeface="宋体" panose="02010600030101010101" pitchFamily="2" charset="-122"/>
              </a:rPr>
              <a:t>C</a:t>
            </a:r>
            <a:r>
              <a:rPr lang="zh-CN" altLang="zh-CN" dirty="0">
                <a:latin typeface="Times New Roman" panose="02020603050405020304" pitchFamily="18" charset="0"/>
                <a:ea typeface="宋体" panose="02010600030101010101" pitchFamily="2" charset="-122"/>
                <a:cs typeface="Times New Roman" panose="02020603050405020304" pitchFamily="18" charset="0"/>
              </a:rPr>
              <a:t>的取值一般在</a:t>
            </a:r>
            <a:r>
              <a:rPr lang="en-US" altLang="zh-CN" dirty="0">
                <a:latin typeface="Times New Roman" panose="02020603050405020304" pitchFamily="18" charset="0"/>
                <a:ea typeface="宋体" panose="02010600030101010101" pitchFamily="2" charset="-122"/>
              </a:rPr>
              <a:t>[0</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rPr>
              <a:t>2] </a:t>
            </a:r>
            <a:r>
              <a:rPr lang="zh-CN" altLang="zh-CN" dirty="0">
                <a:latin typeface="Times New Roman" panose="02020603050405020304" pitchFamily="18" charset="0"/>
                <a:ea typeface="宋体" panose="02010600030101010101" pitchFamily="2" charset="-122"/>
                <a:cs typeface="Times New Roman" panose="02020603050405020304" pitchFamily="18" charset="0"/>
              </a:rPr>
              <a:t>之间，大于</a:t>
            </a:r>
            <a:r>
              <a:rPr lang="en-US" altLang="zh-CN" dirty="0">
                <a:latin typeface="Times New Roman" panose="02020603050405020304" pitchFamily="18" charset="0"/>
                <a:ea typeface="宋体" panose="02010600030101010101" pitchFamily="2" charset="-122"/>
              </a:rPr>
              <a:t>1</a:t>
            </a:r>
            <a:r>
              <a:rPr lang="zh-CN" altLang="zh-CN" dirty="0">
                <a:latin typeface="Times New Roman" panose="02020603050405020304" pitchFamily="18" charset="0"/>
                <a:ea typeface="宋体" panose="02010600030101010101" pitchFamily="2" charset="-122"/>
                <a:cs typeface="Times New Roman" panose="02020603050405020304" pitchFamily="18" charset="0"/>
              </a:rPr>
              <a:t>表示负相关，等于</a:t>
            </a:r>
            <a:r>
              <a:rPr lang="en-US" altLang="zh-CN" dirty="0">
                <a:latin typeface="Times New Roman" panose="02020603050405020304" pitchFamily="18" charset="0"/>
                <a:ea typeface="宋体" panose="02010600030101010101" pitchFamily="2" charset="-122"/>
              </a:rPr>
              <a:t>1</a:t>
            </a:r>
            <a:r>
              <a:rPr lang="zh-CN" altLang="zh-CN" dirty="0">
                <a:latin typeface="Times New Roman" panose="02020603050405020304" pitchFamily="18" charset="0"/>
                <a:ea typeface="宋体" panose="02010600030101010101" pitchFamily="2" charset="-122"/>
                <a:cs typeface="Times New Roman" panose="02020603050405020304" pitchFamily="18" charset="0"/>
              </a:rPr>
              <a:t>表示不相关，小于</a:t>
            </a:r>
            <a:r>
              <a:rPr lang="en-US" altLang="zh-CN" dirty="0">
                <a:latin typeface="Times New Roman" panose="02020603050405020304" pitchFamily="18" charset="0"/>
                <a:ea typeface="宋体" panose="02010600030101010101" pitchFamily="2" charset="-122"/>
              </a:rPr>
              <a:t>1</a:t>
            </a:r>
            <a:r>
              <a:rPr lang="zh-CN" altLang="zh-CN" dirty="0">
                <a:latin typeface="Times New Roman" panose="02020603050405020304" pitchFamily="18" charset="0"/>
                <a:ea typeface="宋体" panose="02010600030101010101" pitchFamily="2" charset="-122"/>
                <a:cs typeface="Times New Roman" panose="02020603050405020304" pitchFamily="18" charset="0"/>
              </a:rPr>
              <a:t>表示正相关。</a:t>
            </a:r>
            <a:endParaRPr lang="zh-CN" altLang="en-US" dirty="0"/>
          </a:p>
        </p:txBody>
      </p:sp>
      <p:sp>
        <p:nvSpPr>
          <p:cNvPr id="48" name="矩形 47">
            <a:extLst>
              <a:ext uri="{FF2B5EF4-FFF2-40B4-BE49-F238E27FC236}">
                <a16:creationId xmlns:a16="http://schemas.microsoft.com/office/drawing/2014/main" id="{AF3AFBF4-056C-4F84-A294-8A038938AB9D}"/>
              </a:ext>
            </a:extLst>
          </p:cNvPr>
          <p:cNvSpPr/>
          <p:nvPr/>
        </p:nvSpPr>
        <p:spPr>
          <a:xfrm>
            <a:off x="360712" y="3923514"/>
            <a:ext cx="1569660" cy="369332"/>
          </a:xfrm>
          <a:prstGeom prst="rect">
            <a:avLst/>
          </a:prstGeom>
        </p:spPr>
        <p:txBody>
          <a:bodyPr wrap="non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标准化指数</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9" name="矩形 48">
            <a:extLst>
              <a:ext uri="{FF2B5EF4-FFF2-40B4-BE49-F238E27FC236}">
                <a16:creationId xmlns:a16="http://schemas.microsoft.com/office/drawing/2014/main" id="{44ED1497-F1EC-4CE3-8048-B8CC906349A2}"/>
              </a:ext>
            </a:extLst>
          </p:cNvPr>
          <p:cNvSpPr/>
          <p:nvPr/>
        </p:nvSpPr>
        <p:spPr>
          <a:xfrm>
            <a:off x="7508390" y="4024229"/>
            <a:ext cx="1569660" cy="369332"/>
          </a:xfrm>
          <a:prstGeom prst="rect">
            <a:avLst/>
          </a:prstGeom>
        </p:spPr>
        <p:txBody>
          <a:bodyPr wrap="non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标准化指数</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1756704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139" name="矩形 138">
            <a:extLst>
              <a:ext uri="{FF2B5EF4-FFF2-40B4-BE49-F238E27FC236}">
                <a16:creationId xmlns:a16="http://schemas.microsoft.com/office/drawing/2014/main" id="{422FE53F-86A2-4E82-A84C-6CB3B76C151E}"/>
              </a:ext>
            </a:extLst>
          </p:cNvPr>
          <p:cNvSpPr/>
          <p:nvPr/>
        </p:nvSpPr>
        <p:spPr>
          <a:xfrm>
            <a:off x="0" y="1213977"/>
            <a:ext cx="12192000" cy="1337397"/>
          </a:xfrm>
          <a:prstGeom prst="rect">
            <a:avLst/>
          </a:prstGeom>
          <a:solidFill>
            <a:srgbClr val="97A4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ea typeface="微软雅黑" panose="020B0503020204020204" pitchFamily="34" charset="-122"/>
              </a:rPr>
              <a:t>局部空间自相关指标</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8" name="Rectangle 2"/>
          <p:cNvSpPr>
            <a:spLocks noChangeArrowheads="1"/>
          </p:cNvSpPr>
          <p:nvPr/>
        </p:nvSpPr>
        <p:spPr bwMode="auto">
          <a:xfrm>
            <a:off x="-3540930" y="1017420"/>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2451100" cy="634428"/>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空间自相关统计量</a:t>
            </a:r>
          </a:p>
        </p:txBody>
      </p:sp>
      <p:sp>
        <p:nvSpPr>
          <p:cNvPr id="4" name="Rectangle 2">
            <a:extLst>
              <a:ext uri="{FF2B5EF4-FFF2-40B4-BE49-F238E27FC236}">
                <a16:creationId xmlns:a16="http://schemas.microsoft.com/office/drawing/2014/main" id="{7A164D9E-715D-4778-AD8F-64E015B3CC2F}"/>
              </a:ext>
            </a:extLst>
          </p:cNvPr>
          <p:cNvSpPr>
            <a:spLocks noChangeArrowheads="1"/>
          </p:cNvSpPr>
          <p:nvPr/>
        </p:nvSpPr>
        <p:spPr bwMode="auto">
          <a:xfrm>
            <a:off x="1754234" y="273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9" name="Rectangle 5">
            <a:extLst>
              <a:ext uri="{FF2B5EF4-FFF2-40B4-BE49-F238E27FC236}">
                <a16:creationId xmlns:a16="http://schemas.microsoft.com/office/drawing/2014/main" id="{973D8067-03B0-4E8A-8B6B-514E40C75005}"/>
              </a:ext>
            </a:extLst>
          </p:cNvPr>
          <p:cNvSpPr>
            <a:spLocks noChangeArrowheads="1"/>
          </p:cNvSpPr>
          <p:nvPr/>
        </p:nvSpPr>
        <p:spPr bwMode="auto">
          <a:xfrm>
            <a:off x="8864599" y="3380961"/>
            <a:ext cx="179514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2" name="Rectangle 7">
            <a:extLst>
              <a:ext uri="{FF2B5EF4-FFF2-40B4-BE49-F238E27FC236}">
                <a16:creationId xmlns:a16="http://schemas.microsoft.com/office/drawing/2014/main" id="{5065F229-9D5B-419E-89DD-63144A1C0D1F}"/>
              </a:ext>
            </a:extLst>
          </p:cNvPr>
          <p:cNvSpPr>
            <a:spLocks noChangeArrowheads="1"/>
          </p:cNvSpPr>
          <p:nvPr/>
        </p:nvSpPr>
        <p:spPr bwMode="auto">
          <a:xfrm>
            <a:off x="673100" y="3832311"/>
            <a:ext cx="2259438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4" name="Rectangle 9">
            <a:extLst>
              <a:ext uri="{FF2B5EF4-FFF2-40B4-BE49-F238E27FC236}">
                <a16:creationId xmlns:a16="http://schemas.microsoft.com/office/drawing/2014/main" id="{4D733F68-5408-434A-9709-2B8517DF8ABD}"/>
              </a:ext>
            </a:extLst>
          </p:cNvPr>
          <p:cNvSpPr>
            <a:spLocks noChangeArrowheads="1"/>
          </p:cNvSpPr>
          <p:nvPr/>
        </p:nvSpPr>
        <p:spPr bwMode="auto">
          <a:xfrm>
            <a:off x="8125876" y="39708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8" name="îṩļíḍé">
            <a:extLst>
              <a:ext uri="{FF2B5EF4-FFF2-40B4-BE49-F238E27FC236}">
                <a16:creationId xmlns:a16="http://schemas.microsoft.com/office/drawing/2014/main" id="{DA195BB8-E277-490B-9B15-6825FF47612A}"/>
              </a:ext>
            </a:extLst>
          </p:cNvPr>
          <p:cNvSpPr txBox="1"/>
          <p:nvPr/>
        </p:nvSpPr>
        <p:spPr>
          <a:xfrm>
            <a:off x="572570" y="3309842"/>
            <a:ext cx="3303925" cy="481130"/>
          </a:xfrm>
          <a:prstGeom prst="rect">
            <a:avLst/>
          </a:prstGeom>
          <a:noFill/>
        </p:spPr>
        <p:txBody>
          <a:bodyPr wrap="none" rtlCol="0" anchor="ctr">
            <a:normAutofit/>
          </a:bodyPr>
          <a:lstStyle/>
          <a:p>
            <a:pPr algn="ctr"/>
            <a:r>
              <a:rPr lang="en-US" altLang="zh-CN" b="1" dirty="0"/>
              <a:t> </a:t>
            </a:r>
            <a:r>
              <a:rPr lang="zh-CN" altLang="en-US" b="1" dirty="0"/>
              <a:t>局部</a:t>
            </a:r>
            <a:r>
              <a:rPr lang="en-US" altLang="zh-CN" b="1" dirty="0"/>
              <a:t>Moran</a:t>
            </a:r>
            <a:r>
              <a:rPr lang="zh-CN" altLang="en-US" b="1" dirty="0"/>
              <a:t>指数</a:t>
            </a:r>
          </a:p>
        </p:txBody>
      </p:sp>
      <p:sp>
        <p:nvSpPr>
          <p:cNvPr id="51" name="iṣliḓé">
            <a:extLst>
              <a:ext uri="{FF2B5EF4-FFF2-40B4-BE49-F238E27FC236}">
                <a16:creationId xmlns:a16="http://schemas.microsoft.com/office/drawing/2014/main" id="{9E926A66-A609-41B7-BECE-E92D1D58645D}"/>
              </a:ext>
            </a:extLst>
          </p:cNvPr>
          <p:cNvSpPr txBox="1"/>
          <p:nvPr/>
        </p:nvSpPr>
        <p:spPr>
          <a:xfrm>
            <a:off x="4404328" y="3349939"/>
            <a:ext cx="3303925" cy="481130"/>
          </a:xfrm>
          <a:prstGeom prst="rect">
            <a:avLst/>
          </a:prstGeom>
          <a:noFill/>
        </p:spPr>
        <p:txBody>
          <a:bodyPr wrap="none" rtlCol="0" anchor="ctr">
            <a:normAutofit/>
          </a:bodyPr>
          <a:lstStyle/>
          <a:p>
            <a:pPr algn="ctr"/>
            <a:r>
              <a:rPr lang="en-US" altLang="zh-CN" b="1" dirty="0" err="1"/>
              <a:t>Getis</a:t>
            </a:r>
            <a:r>
              <a:rPr lang="en-US" altLang="zh-CN" b="1" dirty="0"/>
              <a:t>-Ord</a:t>
            </a:r>
            <a:r>
              <a:rPr lang="zh-CN" altLang="en-US" b="1" dirty="0"/>
              <a:t>指数</a:t>
            </a:r>
            <a:r>
              <a:rPr lang="en-US" altLang="zh-CN" b="1" dirty="0"/>
              <a:t>Gi</a:t>
            </a:r>
            <a:endParaRPr lang="zh-CN" altLang="en-US" b="1" dirty="0"/>
          </a:p>
        </p:txBody>
      </p:sp>
      <p:cxnSp>
        <p:nvCxnSpPr>
          <p:cNvPr id="52" name="直接连接符 51">
            <a:extLst>
              <a:ext uri="{FF2B5EF4-FFF2-40B4-BE49-F238E27FC236}">
                <a16:creationId xmlns:a16="http://schemas.microsoft.com/office/drawing/2014/main" id="{8EDEABD6-37B3-45CA-9229-740023DFEABE}"/>
              </a:ext>
            </a:extLst>
          </p:cNvPr>
          <p:cNvCxnSpPr>
            <a:cxnSpLocks/>
          </p:cNvCxnSpPr>
          <p:nvPr/>
        </p:nvCxnSpPr>
        <p:spPr>
          <a:xfrm>
            <a:off x="4018927" y="3274200"/>
            <a:ext cx="0" cy="1788503"/>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AED2EAAF-6428-4791-ACD5-EA4ADF937085}"/>
              </a:ext>
            </a:extLst>
          </p:cNvPr>
          <p:cNvGrpSpPr/>
          <p:nvPr/>
        </p:nvGrpSpPr>
        <p:grpSpPr>
          <a:xfrm>
            <a:off x="563667" y="2743183"/>
            <a:ext cx="11064665" cy="688324"/>
            <a:chOff x="456483" y="3466609"/>
            <a:chExt cx="11064665" cy="688324"/>
          </a:xfrm>
        </p:grpSpPr>
        <p:cxnSp>
          <p:nvCxnSpPr>
            <p:cNvPr id="41" name="直接连接符 40">
              <a:extLst>
                <a:ext uri="{FF2B5EF4-FFF2-40B4-BE49-F238E27FC236}">
                  <a16:creationId xmlns:a16="http://schemas.microsoft.com/office/drawing/2014/main" id="{A9E8D2FA-0A98-4025-A162-512FD7D927B1}"/>
                </a:ext>
              </a:extLst>
            </p:cNvPr>
            <p:cNvCxnSpPr>
              <a:cxnSpLocks/>
            </p:cNvCxnSpPr>
            <p:nvPr/>
          </p:nvCxnSpPr>
          <p:spPr>
            <a:xfrm>
              <a:off x="456483" y="3834315"/>
              <a:ext cx="11064665" cy="0"/>
            </a:xfrm>
            <a:prstGeom prst="line">
              <a:avLst/>
            </a:prstGeom>
            <a:ln w="9525" cap="rnd">
              <a:solidFill>
                <a:schemeClr val="tx1">
                  <a:lumMod val="50000"/>
                  <a:lumOff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46" name="íśḷíḍé">
              <a:extLst>
                <a:ext uri="{FF2B5EF4-FFF2-40B4-BE49-F238E27FC236}">
                  <a16:creationId xmlns:a16="http://schemas.microsoft.com/office/drawing/2014/main" id="{5F675856-3811-4133-A880-C0CC0C77397B}"/>
                </a:ext>
              </a:extLst>
            </p:cNvPr>
            <p:cNvGrpSpPr/>
            <p:nvPr/>
          </p:nvGrpSpPr>
          <p:grpSpPr>
            <a:xfrm>
              <a:off x="1773190" y="3466609"/>
              <a:ext cx="688319" cy="688324"/>
              <a:chOff x="7209746" y="4153276"/>
              <a:chExt cx="675000" cy="675005"/>
            </a:xfrm>
          </p:grpSpPr>
          <p:sp>
            <p:nvSpPr>
              <p:cNvPr id="136" name="íš1iḋe">
                <a:extLst>
                  <a:ext uri="{FF2B5EF4-FFF2-40B4-BE49-F238E27FC236}">
                    <a16:creationId xmlns:a16="http://schemas.microsoft.com/office/drawing/2014/main" id="{CADFDFFC-0FE5-40E9-B6B9-67C8FA441835}"/>
                  </a:ext>
                </a:extLst>
              </p:cNvPr>
              <p:cNvSpPr/>
              <p:nvPr/>
            </p:nvSpPr>
            <p:spPr>
              <a:xfrm>
                <a:off x="7209746" y="4153276"/>
                <a:ext cx="675000" cy="675005"/>
              </a:xfrm>
              <a:prstGeom prst="ellipse">
                <a:avLst/>
              </a:prstGeom>
              <a:solidFill>
                <a:srgbClr val="97A4A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solidFill>
                    <a:schemeClr val="accent1"/>
                  </a:solidFill>
                </a:endParaRPr>
              </a:p>
            </p:txBody>
          </p:sp>
          <p:sp>
            <p:nvSpPr>
              <p:cNvPr id="137" name="iṡľîḑê">
                <a:extLst>
                  <a:ext uri="{FF2B5EF4-FFF2-40B4-BE49-F238E27FC236}">
                    <a16:creationId xmlns:a16="http://schemas.microsoft.com/office/drawing/2014/main" id="{445AAD85-5F3A-4712-95C6-AAD0ED526D18}"/>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49" name="íślíḍê">
              <a:extLst>
                <a:ext uri="{FF2B5EF4-FFF2-40B4-BE49-F238E27FC236}">
                  <a16:creationId xmlns:a16="http://schemas.microsoft.com/office/drawing/2014/main" id="{D7963F9A-F9C6-43A5-BBF0-743703633173}"/>
                </a:ext>
              </a:extLst>
            </p:cNvPr>
            <p:cNvGrpSpPr/>
            <p:nvPr/>
          </p:nvGrpSpPr>
          <p:grpSpPr>
            <a:xfrm>
              <a:off x="5652545" y="3466609"/>
              <a:ext cx="688319" cy="688324"/>
              <a:chOff x="7209746" y="4153276"/>
              <a:chExt cx="675000" cy="675005"/>
            </a:xfrm>
          </p:grpSpPr>
          <p:sp>
            <p:nvSpPr>
              <p:cNvPr id="134" name="ïṧlîḍe">
                <a:extLst>
                  <a:ext uri="{FF2B5EF4-FFF2-40B4-BE49-F238E27FC236}">
                    <a16:creationId xmlns:a16="http://schemas.microsoft.com/office/drawing/2014/main" id="{A2FFAC9D-3B02-4A74-A0B7-81A43BFE7271}"/>
                  </a:ext>
                </a:extLst>
              </p:cNvPr>
              <p:cNvSpPr/>
              <p:nvPr/>
            </p:nvSpPr>
            <p:spPr>
              <a:xfrm>
                <a:off x="7209746" y="4153276"/>
                <a:ext cx="675000" cy="675005"/>
              </a:xfrm>
              <a:prstGeom prst="ellipse">
                <a:avLst/>
              </a:prstGeom>
              <a:solidFill>
                <a:srgbClr val="BDC6C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solidFill>
                    <a:schemeClr val="accent3"/>
                  </a:solidFill>
                </a:endParaRPr>
              </a:p>
            </p:txBody>
          </p:sp>
          <p:sp>
            <p:nvSpPr>
              <p:cNvPr id="135" name="iṩľídè">
                <a:extLst>
                  <a:ext uri="{FF2B5EF4-FFF2-40B4-BE49-F238E27FC236}">
                    <a16:creationId xmlns:a16="http://schemas.microsoft.com/office/drawing/2014/main" id="{ED3DA5E7-6EEA-4F9F-A935-9BDCBD213F60}"/>
                  </a:ext>
                </a:extLst>
              </p:cNvPr>
              <p:cNvSpPr/>
              <p:nvPr/>
            </p:nvSpPr>
            <p:spPr bwMode="auto">
              <a:xfrm>
                <a:off x="7375153" y="4373344"/>
                <a:ext cx="344185" cy="234865"/>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82270 w 607639"/>
                  <a:gd name="connsiteY14" fmla="*/ 262926 h 414642"/>
                  <a:gd name="connsiteX15" fmla="*/ 192432 w 607639"/>
                  <a:gd name="connsiteY15" fmla="*/ 262926 h 414642"/>
                  <a:gd name="connsiteX16" fmla="*/ 202593 w 607639"/>
                  <a:gd name="connsiteY16" fmla="*/ 273052 h 414642"/>
                  <a:gd name="connsiteX17" fmla="*/ 192432 w 607639"/>
                  <a:gd name="connsiteY17" fmla="*/ 283178 h 414642"/>
                  <a:gd name="connsiteX18" fmla="*/ 182270 w 607639"/>
                  <a:gd name="connsiteY18" fmla="*/ 283178 h 414642"/>
                  <a:gd name="connsiteX19" fmla="*/ 172109 w 607639"/>
                  <a:gd name="connsiteY19" fmla="*/ 273052 h 414642"/>
                  <a:gd name="connsiteX20" fmla="*/ 182270 w 607639"/>
                  <a:gd name="connsiteY20" fmla="*/ 262926 h 414642"/>
                  <a:gd name="connsiteX21" fmla="*/ 91153 w 607639"/>
                  <a:gd name="connsiteY21" fmla="*/ 262926 h 414642"/>
                  <a:gd name="connsiteX22" fmla="*/ 141783 w 607639"/>
                  <a:gd name="connsiteY22" fmla="*/ 262926 h 414642"/>
                  <a:gd name="connsiteX23" fmla="*/ 151927 w 607639"/>
                  <a:gd name="connsiteY23" fmla="*/ 273052 h 414642"/>
                  <a:gd name="connsiteX24" fmla="*/ 141783 w 607639"/>
                  <a:gd name="connsiteY24" fmla="*/ 283178 h 414642"/>
                  <a:gd name="connsiteX25" fmla="*/ 91153 w 607639"/>
                  <a:gd name="connsiteY25" fmla="*/ 283178 h 414642"/>
                  <a:gd name="connsiteX26" fmla="*/ 81009 w 607639"/>
                  <a:gd name="connsiteY26" fmla="*/ 273052 h 414642"/>
                  <a:gd name="connsiteX27" fmla="*/ 91153 w 607639"/>
                  <a:gd name="connsiteY27" fmla="*/ 262926 h 414642"/>
                  <a:gd name="connsiteX28" fmla="*/ 161988 w 607639"/>
                  <a:gd name="connsiteY28" fmla="*/ 222493 h 414642"/>
                  <a:gd name="connsiteX29" fmla="*/ 232948 w 607639"/>
                  <a:gd name="connsiteY29" fmla="*/ 222493 h 414642"/>
                  <a:gd name="connsiteX30" fmla="*/ 243098 w 607639"/>
                  <a:gd name="connsiteY30" fmla="*/ 232619 h 414642"/>
                  <a:gd name="connsiteX31" fmla="*/ 232948 w 607639"/>
                  <a:gd name="connsiteY31" fmla="*/ 242745 h 414642"/>
                  <a:gd name="connsiteX32" fmla="*/ 161988 w 607639"/>
                  <a:gd name="connsiteY32" fmla="*/ 242745 h 414642"/>
                  <a:gd name="connsiteX33" fmla="*/ 151927 w 607639"/>
                  <a:gd name="connsiteY33" fmla="*/ 232619 h 414642"/>
                  <a:gd name="connsiteX34" fmla="*/ 161988 w 607639"/>
                  <a:gd name="connsiteY34" fmla="*/ 222493 h 414642"/>
                  <a:gd name="connsiteX35" fmla="*/ 91146 w 607639"/>
                  <a:gd name="connsiteY35" fmla="*/ 222493 h 414642"/>
                  <a:gd name="connsiteX36" fmla="*/ 121467 w 607639"/>
                  <a:gd name="connsiteY36" fmla="*/ 222493 h 414642"/>
                  <a:gd name="connsiteX37" fmla="*/ 131604 w 607639"/>
                  <a:gd name="connsiteY37" fmla="*/ 232619 h 414642"/>
                  <a:gd name="connsiteX38" fmla="*/ 121467 w 607639"/>
                  <a:gd name="connsiteY38" fmla="*/ 242745 h 414642"/>
                  <a:gd name="connsiteX39" fmla="*/ 91146 w 607639"/>
                  <a:gd name="connsiteY39" fmla="*/ 242745 h 414642"/>
                  <a:gd name="connsiteX40" fmla="*/ 81009 w 607639"/>
                  <a:gd name="connsiteY40" fmla="*/ 232619 h 414642"/>
                  <a:gd name="connsiteX41" fmla="*/ 91146 w 607639"/>
                  <a:gd name="connsiteY41" fmla="*/ 222493 h 414642"/>
                  <a:gd name="connsiteX42" fmla="*/ 182270 w 607639"/>
                  <a:gd name="connsiteY42" fmla="*/ 182059 h 414642"/>
                  <a:gd name="connsiteX43" fmla="*/ 192432 w 607639"/>
                  <a:gd name="connsiteY43" fmla="*/ 182059 h 414642"/>
                  <a:gd name="connsiteX44" fmla="*/ 202593 w 607639"/>
                  <a:gd name="connsiteY44" fmla="*/ 192195 h 414642"/>
                  <a:gd name="connsiteX45" fmla="*/ 192432 w 607639"/>
                  <a:gd name="connsiteY45" fmla="*/ 202241 h 414642"/>
                  <a:gd name="connsiteX46" fmla="*/ 182270 w 607639"/>
                  <a:gd name="connsiteY46" fmla="*/ 202241 h 414642"/>
                  <a:gd name="connsiteX47" fmla="*/ 172109 w 607639"/>
                  <a:gd name="connsiteY47" fmla="*/ 192195 h 414642"/>
                  <a:gd name="connsiteX48" fmla="*/ 182270 w 607639"/>
                  <a:gd name="connsiteY48" fmla="*/ 182059 h 414642"/>
                  <a:gd name="connsiteX49" fmla="*/ 91153 w 607639"/>
                  <a:gd name="connsiteY49" fmla="*/ 182059 h 414642"/>
                  <a:gd name="connsiteX50" fmla="*/ 141783 w 607639"/>
                  <a:gd name="connsiteY50" fmla="*/ 182059 h 414642"/>
                  <a:gd name="connsiteX51" fmla="*/ 151927 w 607639"/>
                  <a:gd name="connsiteY51" fmla="*/ 192195 h 414642"/>
                  <a:gd name="connsiteX52" fmla="*/ 141783 w 607639"/>
                  <a:gd name="connsiteY52" fmla="*/ 202241 h 414642"/>
                  <a:gd name="connsiteX53" fmla="*/ 91153 w 607639"/>
                  <a:gd name="connsiteY53" fmla="*/ 202241 h 414642"/>
                  <a:gd name="connsiteX54" fmla="*/ 81009 w 607639"/>
                  <a:gd name="connsiteY54" fmla="*/ 192195 h 414642"/>
                  <a:gd name="connsiteX55" fmla="*/ 91153 w 607639"/>
                  <a:gd name="connsiteY55" fmla="*/ 182059 h 414642"/>
                  <a:gd name="connsiteX56" fmla="*/ 161988 w 607639"/>
                  <a:gd name="connsiteY56" fmla="*/ 141625 h 414642"/>
                  <a:gd name="connsiteX57" fmla="*/ 232948 w 607639"/>
                  <a:gd name="connsiteY57" fmla="*/ 141625 h 414642"/>
                  <a:gd name="connsiteX58" fmla="*/ 243098 w 607639"/>
                  <a:gd name="connsiteY58" fmla="*/ 151761 h 414642"/>
                  <a:gd name="connsiteX59" fmla="*/ 232948 w 607639"/>
                  <a:gd name="connsiteY59" fmla="*/ 161807 h 414642"/>
                  <a:gd name="connsiteX60" fmla="*/ 161988 w 607639"/>
                  <a:gd name="connsiteY60" fmla="*/ 161807 h 414642"/>
                  <a:gd name="connsiteX61" fmla="*/ 151927 w 607639"/>
                  <a:gd name="connsiteY61" fmla="*/ 151761 h 414642"/>
                  <a:gd name="connsiteX62" fmla="*/ 161988 w 607639"/>
                  <a:gd name="connsiteY62" fmla="*/ 141625 h 414642"/>
                  <a:gd name="connsiteX63" fmla="*/ 91146 w 607639"/>
                  <a:gd name="connsiteY63" fmla="*/ 141625 h 414642"/>
                  <a:gd name="connsiteX64" fmla="*/ 121467 w 607639"/>
                  <a:gd name="connsiteY64" fmla="*/ 141625 h 414642"/>
                  <a:gd name="connsiteX65" fmla="*/ 131604 w 607639"/>
                  <a:gd name="connsiteY65" fmla="*/ 151761 h 414642"/>
                  <a:gd name="connsiteX66" fmla="*/ 121467 w 607639"/>
                  <a:gd name="connsiteY66" fmla="*/ 161807 h 414642"/>
                  <a:gd name="connsiteX67" fmla="*/ 91146 w 607639"/>
                  <a:gd name="connsiteY67" fmla="*/ 161807 h 414642"/>
                  <a:gd name="connsiteX68" fmla="*/ 81009 w 607639"/>
                  <a:gd name="connsiteY68" fmla="*/ 151761 h 414642"/>
                  <a:gd name="connsiteX69" fmla="*/ 91146 w 607639"/>
                  <a:gd name="connsiteY69" fmla="*/ 141625 h 414642"/>
                  <a:gd name="connsiteX70" fmla="*/ 364566 w 607639"/>
                  <a:gd name="connsiteY70" fmla="*/ 102176 h 414642"/>
                  <a:gd name="connsiteX71" fmla="*/ 283573 w 607639"/>
                  <a:gd name="connsiteY71" fmla="*/ 192194 h 414642"/>
                  <a:gd name="connsiteX72" fmla="*/ 374712 w 607639"/>
                  <a:gd name="connsiteY72" fmla="*/ 283188 h 414642"/>
                  <a:gd name="connsiteX73" fmla="*/ 464783 w 607639"/>
                  <a:gd name="connsiteY73" fmla="*/ 202235 h 414642"/>
                  <a:gd name="connsiteX74" fmla="*/ 374712 w 607639"/>
                  <a:gd name="connsiteY74" fmla="*/ 202235 h 414642"/>
                  <a:gd name="connsiteX75" fmla="*/ 364566 w 607639"/>
                  <a:gd name="connsiteY75" fmla="*/ 192194 h 414642"/>
                  <a:gd name="connsiteX76" fmla="*/ 182270 w 607639"/>
                  <a:gd name="connsiteY76" fmla="*/ 101191 h 414642"/>
                  <a:gd name="connsiteX77" fmla="*/ 192432 w 607639"/>
                  <a:gd name="connsiteY77" fmla="*/ 101191 h 414642"/>
                  <a:gd name="connsiteX78" fmla="*/ 202593 w 607639"/>
                  <a:gd name="connsiteY78" fmla="*/ 111238 h 414642"/>
                  <a:gd name="connsiteX79" fmla="*/ 192432 w 607639"/>
                  <a:gd name="connsiteY79" fmla="*/ 121373 h 414642"/>
                  <a:gd name="connsiteX80" fmla="*/ 182270 w 607639"/>
                  <a:gd name="connsiteY80" fmla="*/ 121373 h 414642"/>
                  <a:gd name="connsiteX81" fmla="*/ 172109 w 607639"/>
                  <a:gd name="connsiteY81" fmla="*/ 111238 h 414642"/>
                  <a:gd name="connsiteX82" fmla="*/ 182270 w 607639"/>
                  <a:gd name="connsiteY82" fmla="*/ 101191 h 414642"/>
                  <a:gd name="connsiteX83" fmla="*/ 91153 w 607639"/>
                  <a:gd name="connsiteY83" fmla="*/ 101191 h 414642"/>
                  <a:gd name="connsiteX84" fmla="*/ 141783 w 607639"/>
                  <a:gd name="connsiteY84" fmla="*/ 101191 h 414642"/>
                  <a:gd name="connsiteX85" fmla="*/ 151927 w 607639"/>
                  <a:gd name="connsiteY85" fmla="*/ 111238 h 414642"/>
                  <a:gd name="connsiteX86" fmla="*/ 141783 w 607639"/>
                  <a:gd name="connsiteY86" fmla="*/ 121373 h 414642"/>
                  <a:gd name="connsiteX87" fmla="*/ 91153 w 607639"/>
                  <a:gd name="connsiteY87" fmla="*/ 121373 h 414642"/>
                  <a:gd name="connsiteX88" fmla="*/ 81009 w 607639"/>
                  <a:gd name="connsiteY88" fmla="*/ 111238 h 414642"/>
                  <a:gd name="connsiteX89" fmla="*/ 91153 w 607639"/>
                  <a:gd name="connsiteY89" fmla="*/ 101191 h 414642"/>
                  <a:gd name="connsiteX90" fmla="*/ 374712 w 607639"/>
                  <a:gd name="connsiteY90" fmla="*/ 80938 h 414642"/>
                  <a:gd name="connsiteX91" fmla="*/ 384858 w 607639"/>
                  <a:gd name="connsiteY91" fmla="*/ 91068 h 414642"/>
                  <a:gd name="connsiteX92" fmla="*/ 384858 w 607639"/>
                  <a:gd name="connsiteY92" fmla="*/ 182063 h 414642"/>
                  <a:gd name="connsiteX93" fmla="*/ 475998 w 607639"/>
                  <a:gd name="connsiteY93" fmla="*/ 182063 h 414642"/>
                  <a:gd name="connsiteX94" fmla="*/ 486055 w 607639"/>
                  <a:gd name="connsiteY94" fmla="*/ 192194 h 414642"/>
                  <a:gd name="connsiteX95" fmla="*/ 374712 w 607639"/>
                  <a:gd name="connsiteY95" fmla="*/ 303360 h 414642"/>
                  <a:gd name="connsiteX96" fmla="*/ 263280 w 607639"/>
                  <a:gd name="connsiteY96" fmla="*/ 192194 h 414642"/>
                  <a:gd name="connsiteX97" fmla="*/ 374712 w 607639"/>
                  <a:gd name="connsiteY97" fmla="*/ 80938 h 414642"/>
                  <a:gd name="connsiteX98" fmla="*/ 425343 w 607639"/>
                  <a:gd name="connsiteY98" fmla="*/ 61744 h 414642"/>
                  <a:gd name="connsiteX99" fmla="*/ 425343 w 607639"/>
                  <a:gd name="connsiteY99" fmla="*/ 141635 h 414642"/>
                  <a:gd name="connsiteX100" fmla="*/ 505373 w 607639"/>
                  <a:gd name="connsiteY100" fmla="*/ 141635 h 414642"/>
                  <a:gd name="connsiteX101" fmla="*/ 425343 w 607639"/>
                  <a:gd name="connsiteY101" fmla="*/ 61744 h 414642"/>
                  <a:gd name="connsiteX102" fmla="*/ 161988 w 607639"/>
                  <a:gd name="connsiteY102" fmla="*/ 60757 h 414642"/>
                  <a:gd name="connsiteX103" fmla="*/ 232948 w 607639"/>
                  <a:gd name="connsiteY103" fmla="*/ 60757 h 414642"/>
                  <a:gd name="connsiteX104" fmla="*/ 243098 w 607639"/>
                  <a:gd name="connsiteY104" fmla="*/ 70804 h 414642"/>
                  <a:gd name="connsiteX105" fmla="*/ 232948 w 607639"/>
                  <a:gd name="connsiteY105" fmla="*/ 80939 h 414642"/>
                  <a:gd name="connsiteX106" fmla="*/ 161988 w 607639"/>
                  <a:gd name="connsiteY106" fmla="*/ 80939 h 414642"/>
                  <a:gd name="connsiteX107" fmla="*/ 151927 w 607639"/>
                  <a:gd name="connsiteY107" fmla="*/ 70804 h 414642"/>
                  <a:gd name="connsiteX108" fmla="*/ 161988 w 607639"/>
                  <a:gd name="connsiteY108" fmla="*/ 60757 h 414642"/>
                  <a:gd name="connsiteX109" fmla="*/ 91146 w 607639"/>
                  <a:gd name="connsiteY109" fmla="*/ 60757 h 414642"/>
                  <a:gd name="connsiteX110" fmla="*/ 121467 w 607639"/>
                  <a:gd name="connsiteY110" fmla="*/ 60757 h 414642"/>
                  <a:gd name="connsiteX111" fmla="*/ 131604 w 607639"/>
                  <a:gd name="connsiteY111" fmla="*/ 70804 h 414642"/>
                  <a:gd name="connsiteX112" fmla="*/ 121467 w 607639"/>
                  <a:gd name="connsiteY112" fmla="*/ 80939 h 414642"/>
                  <a:gd name="connsiteX113" fmla="*/ 91146 w 607639"/>
                  <a:gd name="connsiteY113" fmla="*/ 80939 h 414642"/>
                  <a:gd name="connsiteX114" fmla="*/ 81009 w 607639"/>
                  <a:gd name="connsiteY114" fmla="*/ 70804 h 414642"/>
                  <a:gd name="connsiteX115" fmla="*/ 91146 w 607639"/>
                  <a:gd name="connsiteY115" fmla="*/ 60757 h 414642"/>
                  <a:gd name="connsiteX116" fmla="*/ 415194 w 607639"/>
                  <a:gd name="connsiteY116" fmla="*/ 40505 h 414642"/>
                  <a:gd name="connsiteX117" fmla="*/ 526560 w 607639"/>
                  <a:gd name="connsiteY117" fmla="*/ 151765 h 414642"/>
                  <a:gd name="connsiteX118" fmla="*/ 516501 w 607639"/>
                  <a:gd name="connsiteY118" fmla="*/ 161807 h 414642"/>
                  <a:gd name="connsiteX119" fmla="*/ 415194 w 607639"/>
                  <a:gd name="connsiteY119" fmla="*/ 161807 h 414642"/>
                  <a:gd name="connsiteX120" fmla="*/ 405046 w 607639"/>
                  <a:gd name="connsiteY120" fmla="*/ 151765 h 414642"/>
                  <a:gd name="connsiteX121" fmla="*/ 405046 w 607639"/>
                  <a:gd name="connsiteY121" fmla="*/ 50636 h 414642"/>
                  <a:gd name="connsiteX122" fmla="*/ 415194 w 607639"/>
                  <a:gd name="connsiteY122" fmla="*/ 40505 h 414642"/>
                  <a:gd name="connsiteX123" fmla="*/ 70848 w 607639"/>
                  <a:gd name="connsiteY123" fmla="*/ 20177 h 414642"/>
                  <a:gd name="connsiteX124" fmla="*/ 60791 w 607639"/>
                  <a:gd name="connsiteY124" fmla="*/ 30309 h 414642"/>
                  <a:gd name="connsiteX125" fmla="*/ 60791 w 607639"/>
                  <a:gd name="connsiteY125" fmla="*/ 343802 h 414642"/>
                  <a:gd name="connsiteX126" fmla="*/ 222780 w 607639"/>
                  <a:gd name="connsiteY126" fmla="*/ 343802 h 414642"/>
                  <a:gd name="connsiteX127" fmla="*/ 232927 w 607639"/>
                  <a:gd name="connsiteY127" fmla="*/ 353935 h 414642"/>
                  <a:gd name="connsiteX128" fmla="*/ 232927 w 607639"/>
                  <a:gd name="connsiteY128" fmla="*/ 364067 h 414642"/>
                  <a:gd name="connsiteX129" fmla="*/ 374712 w 607639"/>
                  <a:gd name="connsiteY129" fmla="*/ 364067 h 414642"/>
                  <a:gd name="connsiteX130" fmla="*/ 374712 w 607639"/>
                  <a:gd name="connsiteY130" fmla="*/ 353935 h 414642"/>
                  <a:gd name="connsiteX131" fmla="*/ 384859 w 607639"/>
                  <a:gd name="connsiteY131" fmla="*/ 343802 h 414642"/>
                  <a:gd name="connsiteX132" fmla="*/ 546848 w 607639"/>
                  <a:gd name="connsiteY132" fmla="*/ 343802 h 414642"/>
                  <a:gd name="connsiteX133" fmla="*/ 546848 w 607639"/>
                  <a:gd name="connsiteY133" fmla="*/ 30309 h 414642"/>
                  <a:gd name="connsiteX134" fmla="*/ 536702 w 607639"/>
                  <a:gd name="connsiteY134" fmla="*/ 20177 h 414642"/>
                  <a:gd name="connsiteX135" fmla="*/ 70848 w 607639"/>
                  <a:gd name="connsiteY135" fmla="*/ 0 h 414642"/>
                  <a:gd name="connsiteX136" fmla="*/ 536702 w 607639"/>
                  <a:gd name="connsiteY136" fmla="*/ 0 h 414642"/>
                  <a:gd name="connsiteX137" fmla="*/ 567142 w 607639"/>
                  <a:gd name="connsiteY137" fmla="*/ 30309 h 414642"/>
                  <a:gd name="connsiteX138" fmla="*/ 567142 w 607639"/>
                  <a:gd name="connsiteY138" fmla="*/ 343802 h 414642"/>
                  <a:gd name="connsiteX139" fmla="*/ 597492 w 607639"/>
                  <a:gd name="connsiteY139" fmla="*/ 343802 h 414642"/>
                  <a:gd name="connsiteX140" fmla="*/ 607639 w 607639"/>
                  <a:gd name="connsiteY140" fmla="*/ 353935 h 414642"/>
                  <a:gd name="connsiteX141" fmla="*/ 607639 w 607639"/>
                  <a:gd name="connsiteY141" fmla="*/ 384244 h 414642"/>
                  <a:gd name="connsiteX142" fmla="*/ 577199 w 607639"/>
                  <a:gd name="connsiteY142" fmla="*/ 414642 h 414642"/>
                  <a:gd name="connsiteX143" fmla="*/ 30351 w 607639"/>
                  <a:gd name="connsiteY143" fmla="*/ 414642 h 414642"/>
                  <a:gd name="connsiteX144" fmla="*/ 0 w 607639"/>
                  <a:gd name="connsiteY144" fmla="*/ 384244 h 414642"/>
                  <a:gd name="connsiteX145" fmla="*/ 0 w 607639"/>
                  <a:gd name="connsiteY145" fmla="*/ 353935 h 414642"/>
                  <a:gd name="connsiteX146" fmla="*/ 10147 w 607639"/>
                  <a:gd name="connsiteY146" fmla="*/ 343802 h 414642"/>
                  <a:gd name="connsiteX147" fmla="*/ 40497 w 607639"/>
                  <a:gd name="connsiteY147" fmla="*/ 343802 h 414642"/>
                  <a:gd name="connsiteX148" fmla="*/ 40497 w 607639"/>
                  <a:gd name="connsiteY148" fmla="*/ 30309 h 414642"/>
                  <a:gd name="connsiteX149" fmla="*/ 70848 w 607639"/>
                  <a:gd name="connsiteY149"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607639" h="414642">
                    <a:moveTo>
                      <a:pt x="20293" y="364067"/>
                    </a:moveTo>
                    <a:lnTo>
                      <a:pt x="20293" y="384244"/>
                    </a:lnTo>
                    <a:cubicBezTo>
                      <a:pt x="20293" y="390377"/>
                      <a:pt x="24299"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82270" y="262926"/>
                    </a:moveTo>
                    <a:lnTo>
                      <a:pt x="192432" y="262926"/>
                    </a:lnTo>
                    <a:cubicBezTo>
                      <a:pt x="198493" y="262926"/>
                      <a:pt x="202593" y="267012"/>
                      <a:pt x="202593" y="273052"/>
                    </a:cubicBezTo>
                    <a:cubicBezTo>
                      <a:pt x="202593" y="279092"/>
                      <a:pt x="198493" y="283178"/>
                      <a:pt x="192432" y="283178"/>
                    </a:cubicBezTo>
                    <a:lnTo>
                      <a:pt x="182270" y="283178"/>
                    </a:lnTo>
                    <a:cubicBezTo>
                      <a:pt x="176209" y="283178"/>
                      <a:pt x="172109" y="279092"/>
                      <a:pt x="172109" y="273052"/>
                    </a:cubicBezTo>
                    <a:cubicBezTo>
                      <a:pt x="172109" y="267012"/>
                      <a:pt x="176209" y="262926"/>
                      <a:pt x="182270" y="262926"/>
                    </a:cubicBezTo>
                    <a:close/>
                    <a:moveTo>
                      <a:pt x="91153" y="262926"/>
                    </a:moveTo>
                    <a:lnTo>
                      <a:pt x="141783" y="262926"/>
                    </a:lnTo>
                    <a:cubicBezTo>
                      <a:pt x="147834" y="262926"/>
                      <a:pt x="151927" y="267012"/>
                      <a:pt x="151927" y="273052"/>
                    </a:cubicBezTo>
                    <a:cubicBezTo>
                      <a:pt x="151927" y="279092"/>
                      <a:pt x="147834" y="283178"/>
                      <a:pt x="141783" y="283178"/>
                    </a:cubicBezTo>
                    <a:lnTo>
                      <a:pt x="91153" y="283178"/>
                    </a:lnTo>
                    <a:cubicBezTo>
                      <a:pt x="85102" y="283178"/>
                      <a:pt x="81009" y="279092"/>
                      <a:pt x="81009" y="273052"/>
                    </a:cubicBezTo>
                    <a:cubicBezTo>
                      <a:pt x="81009" y="267012"/>
                      <a:pt x="85102" y="262926"/>
                      <a:pt x="91153" y="262926"/>
                    </a:cubicBezTo>
                    <a:close/>
                    <a:moveTo>
                      <a:pt x="161988" y="222493"/>
                    </a:moveTo>
                    <a:lnTo>
                      <a:pt x="232948" y="222493"/>
                    </a:lnTo>
                    <a:cubicBezTo>
                      <a:pt x="239002" y="222493"/>
                      <a:pt x="243098" y="226579"/>
                      <a:pt x="243098" y="232619"/>
                    </a:cubicBezTo>
                    <a:cubicBezTo>
                      <a:pt x="243098" y="238659"/>
                      <a:pt x="239002" y="242745"/>
                      <a:pt x="232948" y="242745"/>
                    </a:cubicBezTo>
                    <a:lnTo>
                      <a:pt x="161988" y="242745"/>
                    </a:lnTo>
                    <a:cubicBezTo>
                      <a:pt x="155934" y="242745"/>
                      <a:pt x="151927" y="238659"/>
                      <a:pt x="151927" y="232619"/>
                    </a:cubicBezTo>
                    <a:cubicBezTo>
                      <a:pt x="151927" y="226579"/>
                      <a:pt x="155934" y="222493"/>
                      <a:pt x="161988" y="222493"/>
                    </a:cubicBezTo>
                    <a:close/>
                    <a:moveTo>
                      <a:pt x="91146" y="222493"/>
                    </a:moveTo>
                    <a:lnTo>
                      <a:pt x="121467" y="222493"/>
                    </a:lnTo>
                    <a:cubicBezTo>
                      <a:pt x="127603" y="222493"/>
                      <a:pt x="131604" y="226579"/>
                      <a:pt x="131604" y="232619"/>
                    </a:cubicBezTo>
                    <a:cubicBezTo>
                      <a:pt x="131604" y="238659"/>
                      <a:pt x="127603" y="242745"/>
                      <a:pt x="121467" y="242745"/>
                    </a:cubicBezTo>
                    <a:lnTo>
                      <a:pt x="91146" y="242745"/>
                    </a:lnTo>
                    <a:cubicBezTo>
                      <a:pt x="85099" y="242745"/>
                      <a:pt x="81009" y="238659"/>
                      <a:pt x="81009" y="232619"/>
                    </a:cubicBezTo>
                    <a:cubicBezTo>
                      <a:pt x="81009" y="226579"/>
                      <a:pt x="85099" y="222493"/>
                      <a:pt x="91146" y="222493"/>
                    </a:cubicBezTo>
                    <a:close/>
                    <a:moveTo>
                      <a:pt x="182270" y="182059"/>
                    </a:moveTo>
                    <a:lnTo>
                      <a:pt x="192432" y="182059"/>
                    </a:lnTo>
                    <a:cubicBezTo>
                      <a:pt x="198493" y="182059"/>
                      <a:pt x="202593" y="186060"/>
                      <a:pt x="202593" y="192195"/>
                    </a:cubicBezTo>
                    <a:cubicBezTo>
                      <a:pt x="202593" y="198240"/>
                      <a:pt x="198493" y="202241"/>
                      <a:pt x="192432" y="202241"/>
                    </a:cubicBezTo>
                    <a:lnTo>
                      <a:pt x="182270" y="202241"/>
                    </a:lnTo>
                    <a:cubicBezTo>
                      <a:pt x="176209" y="202241"/>
                      <a:pt x="172109" y="198240"/>
                      <a:pt x="172109" y="192195"/>
                    </a:cubicBezTo>
                    <a:cubicBezTo>
                      <a:pt x="172109" y="186060"/>
                      <a:pt x="176209" y="182059"/>
                      <a:pt x="182270" y="182059"/>
                    </a:cubicBezTo>
                    <a:close/>
                    <a:moveTo>
                      <a:pt x="91153" y="182059"/>
                    </a:moveTo>
                    <a:lnTo>
                      <a:pt x="141783" y="182059"/>
                    </a:lnTo>
                    <a:cubicBezTo>
                      <a:pt x="147834" y="182059"/>
                      <a:pt x="151927" y="186060"/>
                      <a:pt x="151927" y="192195"/>
                    </a:cubicBezTo>
                    <a:cubicBezTo>
                      <a:pt x="151927" y="198240"/>
                      <a:pt x="147834" y="202241"/>
                      <a:pt x="141783" y="202241"/>
                    </a:cubicBezTo>
                    <a:lnTo>
                      <a:pt x="91153" y="202241"/>
                    </a:lnTo>
                    <a:cubicBezTo>
                      <a:pt x="85102" y="202241"/>
                      <a:pt x="81009" y="198240"/>
                      <a:pt x="81009" y="192195"/>
                    </a:cubicBezTo>
                    <a:cubicBezTo>
                      <a:pt x="81009" y="186060"/>
                      <a:pt x="85102" y="182059"/>
                      <a:pt x="91153" y="182059"/>
                    </a:cubicBezTo>
                    <a:close/>
                    <a:moveTo>
                      <a:pt x="161988" y="141625"/>
                    </a:moveTo>
                    <a:lnTo>
                      <a:pt x="232948" y="141625"/>
                    </a:lnTo>
                    <a:cubicBezTo>
                      <a:pt x="239002" y="141625"/>
                      <a:pt x="243098" y="145626"/>
                      <a:pt x="243098" y="151761"/>
                    </a:cubicBezTo>
                    <a:cubicBezTo>
                      <a:pt x="243098" y="157806"/>
                      <a:pt x="239002" y="161807"/>
                      <a:pt x="232948" y="161807"/>
                    </a:cubicBezTo>
                    <a:lnTo>
                      <a:pt x="161988" y="161807"/>
                    </a:lnTo>
                    <a:cubicBezTo>
                      <a:pt x="155934" y="161807"/>
                      <a:pt x="151927" y="157806"/>
                      <a:pt x="151927" y="151761"/>
                    </a:cubicBezTo>
                    <a:cubicBezTo>
                      <a:pt x="151927" y="145626"/>
                      <a:pt x="155934" y="141625"/>
                      <a:pt x="161988" y="141625"/>
                    </a:cubicBezTo>
                    <a:close/>
                    <a:moveTo>
                      <a:pt x="91146" y="141625"/>
                    </a:moveTo>
                    <a:lnTo>
                      <a:pt x="121467" y="141625"/>
                    </a:lnTo>
                    <a:cubicBezTo>
                      <a:pt x="127603" y="141625"/>
                      <a:pt x="131604" y="145626"/>
                      <a:pt x="131604" y="151761"/>
                    </a:cubicBezTo>
                    <a:cubicBezTo>
                      <a:pt x="131604" y="157806"/>
                      <a:pt x="127603" y="161807"/>
                      <a:pt x="121467" y="161807"/>
                    </a:cubicBezTo>
                    <a:lnTo>
                      <a:pt x="91146" y="161807"/>
                    </a:lnTo>
                    <a:cubicBezTo>
                      <a:pt x="85099" y="161807"/>
                      <a:pt x="81009" y="157806"/>
                      <a:pt x="81009" y="151761"/>
                    </a:cubicBezTo>
                    <a:cubicBezTo>
                      <a:pt x="81009" y="145626"/>
                      <a:pt x="85099" y="141625"/>
                      <a:pt x="91146" y="141625"/>
                    </a:cubicBezTo>
                    <a:close/>
                    <a:moveTo>
                      <a:pt x="364566" y="102176"/>
                    </a:moveTo>
                    <a:cubicBezTo>
                      <a:pt x="318996" y="107241"/>
                      <a:pt x="283573" y="145630"/>
                      <a:pt x="283573" y="192194"/>
                    </a:cubicBezTo>
                    <a:cubicBezTo>
                      <a:pt x="283573" y="242756"/>
                      <a:pt x="324069" y="283188"/>
                      <a:pt x="374712" y="283188"/>
                    </a:cubicBezTo>
                    <a:cubicBezTo>
                      <a:pt x="421261" y="283188"/>
                      <a:pt x="459799" y="247732"/>
                      <a:pt x="464783" y="202235"/>
                    </a:cubicBezTo>
                    <a:lnTo>
                      <a:pt x="374712" y="202235"/>
                    </a:lnTo>
                    <a:cubicBezTo>
                      <a:pt x="368660" y="202235"/>
                      <a:pt x="364566" y="198236"/>
                      <a:pt x="364566" y="192194"/>
                    </a:cubicBezTo>
                    <a:close/>
                    <a:moveTo>
                      <a:pt x="182270" y="101191"/>
                    </a:moveTo>
                    <a:lnTo>
                      <a:pt x="192432" y="101191"/>
                    </a:lnTo>
                    <a:cubicBezTo>
                      <a:pt x="198493" y="101191"/>
                      <a:pt x="202593" y="105192"/>
                      <a:pt x="202593" y="111238"/>
                    </a:cubicBezTo>
                    <a:cubicBezTo>
                      <a:pt x="202593" y="117372"/>
                      <a:pt x="198493" y="121373"/>
                      <a:pt x="192432" y="121373"/>
                    </a:cubicBezTo>
                    <a:lnTo>
                      <a:pt x="182270" y="121373"/>
                    </a:lnTo>
                    <a:cubicBezTo>
                      <a:pt x="176209" y="121373"/>
                      <a:pt x="172109" y="117372"/>
                      <a:pt x="172109" y="111238"/>
                    </a:cubicBezTo>
                    <a:cubicBezTo>
                      <a:pt x="172109" y="105192"/>
                      <a:pt x="176209" y="101191"/>
                      <a:pt x="182270" y="101191"/>
                    </a:cubicBezTo>
                    <a:close/>
                    <a:moveTo>
                      <a:pt x="91153" y="101191"/>
                    </a:moveTo>
                    <a:lnTo>
                      <a:pt x="141783" y="101191"/>
                    </a:lnTo>
                    <a:cubicBezTo>
                      <a:pt x="147834" y="101191"/>
                      <a:pt x="151927" y="105192"/>
                      <a:pt x="151927" y="111238"/>
                    </a:cubicBezTo>
                    <a:cubicBezTo>
                      <a:pt x="151927" y="117372"/>
                      <a:pt x="147834" y="121373"/>
                      <a:pt x="141783" y="121373"/>
                    </a:cubicBezTo>
                    <a:lnTo>
                      <a:pt x="91153" y="121373"/>
                    </a:lnTo>
                    <a:cubicBezTo>
                      <a:pt x="85102" y="121373"/>
                      <a:pt x="81009" y="117372"/>
                      <a:pt x="81009" y="111238"/>
                    </a:cubicBezTo>
                    <a:cubicBezTo>
                      <a:pt x="81009" y="105192"/>
                      <a:pt x="85102" y="101191"/>
                      <a:pt x="91153" y="101191"/>
                    </a:cubicBezTo>
                    <a:close/>
                    <a:moveTo>
                      <a:pt x="374712" y="80938"/>
                    </a:moveTo>
                    <a:cubicBezTo>
                      <a:pt x="380764" y="80938"/>
                      <a:pt x="384858" y="85026"/>
                      <a:pt x="384858" y="91068"/>
                    </a:cubicBezTo>
                    <a:lnTo>
                      <a:pt x="384858" y="182063"/>
                    </a:lnTo>
                    <a:lnTo>
                      <a:pt x="475998" y="182063"/>
                    </a:lnTo>
                    <a:cubicBezTo>
                      <a:pt x="482050" y="182063"/>
                      <a:pt x="486055" y="186062"/>
                      <a:pt x="486055" y="192194"/>
                    </a:cubicBezTo>
                    <a:cubicBezTo>
                      <a:pt x="486055" y="253864"/>
                      <a:pt x="436480" y="303360"/>
                      <a:pt x="374712" y="303360"/>
                    </a:cubicBezTo>
                    <a:cubicBezTo>
                      <a:pt x="312944" y="303360"/>
                      <a:pt x="263280" y="253864"/>
                      <a:pt x="263280" y="192194"/>
                    </a:cubicBezTo>
                    <a:cubicBezTo>
                      <a:pt x="263280" y="130523"/>
                      <a:pt x="312944" y="80938"/>
                      <a:pt x="374712" y="80938"/>
                    </a:cubicBezTo>
                    <a:close/>
                    <a:moveTo>
                      <a:pt x="425343" y="61744"/>
                    </a:moveTo>
                    <a:lnTo>
                      <a:pt x="425343" y="141635"/>
                    </a:lnTo>
                    <a:lnTo>
                      <a:pt x="505373" y="141635"/>
                    </a:lnTo>
                    <a:cubicBezTo>
                      <a:pt x="500299" y="99157"/>
                      <a:pt x="466827" y="65743"/>
                      <a:pt x="425343" y="61744"/>
                    </a:cubicBezTo>
                    <a:close/>
                    <a:moveTo>
                      <a:pt x="161988" y="60757"/>
                    </a:moveTo>
                    <a:lnTo>
                      <a:pt x="232948" y="60757"/>
                    </a:lnTo>
                    <a:cubicBezTo>
                      <a:pt x="239002" y="60757"/>
                      <a:pt x="243098" y="64758"/>
                      <a:pt x="243098" y="70804"/>
                    </a:cubicBezTo>
                    <a:cubicBezTo>
                      <a:pt x="243098" y="76938"/>
                      <a:pt x="239002" y="80939"/>
                      <a:pt x="232948" y="80939"/>
                    </a:cubicBezTo>
                    <a:lnTo>
                      <a:pt x="161988" y="80939"/>
                    </a:lnTo>
                    <a:cubicBezTo>
                      <a:pt x="155934" y="80939"/>
                      <a:pt x="151927" y="76938"/>
                      <a:pt x="151927" y="70804"/>
                    </a:cubicBezTo>
                    <a:cubicBezTo>
                      <a:pt x="151927" y="64758"/>
                      <a:pt x="155934" y="60757"/>
                      <a:pt x="161988" y="60757"/>
                    </a:cubicBezTo>
                    <a:close/>
                    <a:moveTo>
                      <a:pt x="91146" y="60757"/>
                    </a:moveTo>
                    <a:lnTo>
                      <a:pt x="121467" y="60757"/>
                    </a:lnTo>
                    <a:cubicBezTo>
                      <a:pt x="127603" y="60757"/>
                      <a:pt x="131604" y="64758"/>
                      <a:pt x="131604" y="70804"/>
                    </a:cubicBezTo>
                    <a:cubicBezTo>
                      <a:pt x="131604" y="76938"/>
                      <a:pt x="127603" y="80939"/>
                      <a:pt x="121467" y="80939"/>
                    </a:cubicBezTo>
                    <a:lnTo>
                      <a:pt x="91146" y="80939"/>
                    </a:lnTo>
                    <a:cubicBezTo>
                      <a:pt x="85099" y="80939"/>
                      <a:pt x="81009" y="76938"/>
                      <a:pt x="81009" y="70804"/>
                    </a:cubicBezTo>
                    <a:cubicBezTo>
                      <a:pt x="81009" y="64758"/>
                      <a:pt x="85099" y="60757"/>
                      <a:pt x="91146" y="60757"/>
                    </a:cubicBezTo>
                    <a:close/>
                    <a:moveTo>
                      <a:pt x="415194" y="40505"/>
                    </a:moveTo>
                    <a:cubicBezTo>
                      <a:pt x="476975" y="40505"/>
                      <a:pt x="526560" y="90092"/>
                      <a:pt x="526560" y="151765"/>
                    </a:cubicBezTo>
                    <a:cubicBezTo>
                      <a:pt x="526560" y="157808"/>
                      <a:pt x="522554" y="161807"/>
                      <a:pt x="516501" y="161807"/>
                    </a:cubicBezTo>
                    <a:lnTo>
                      <a:pt x="415194" y="161807"/>
                    </a:lnTo>
                    <a:cubicBezTo>
                      <a:pt x="409141" y="161807"/>
                      <a:pt x="405046" y="157808"/>
                      <a:pt x="405046" y="151765"/>
                    </a:cubicBezTo>
                    <a:lnTo>
                      <a:pt x="405046" y="50636"/>
                    </a:lnTo>
                    <a:cubicBezTo>
                      <a:pt x="405046" y="44593"/>
                      <a:pt x="409141" y="40505"/>
                      <a:pt x="415194" y="40505"/>
                    </a:cubicBezTo>
                    <a:close/>
                    <a:moveTo>
                      <a:pt x="70848" y="20177"/>
                    </a:moveTo>
                    <a:cubicBezTo>
                      <a:pt x="64796" y="20177"/>
                      <a:pt x="60791" y="24265"/>
                      <a:pt x="60791" y="30309"/>
                    </a:cubicBezTo>
                    <a:lnTo>
                      <a:pt x="60791" y="343802"/>
                    </a:lnTo>
                    <a:lnTo>
                      <a:pt x="222780" y="343802"/>
                    </a:lnTo>
                    <a:cubicBezTo>
                      <a:pt x="228833" y="343802"/>
                      <a:pt x="232927" y="347891"/>
                      <a:pt x="232927" y="353935"/>
                    </a:cubicBezTo>
                    <a:lnTo>
                      <a:pt x="232927" y="364067"/>
                    </a:lnTo>
                    <a:lnTo>
                      <a:pt x="374712" y="364067"/>
                    </a:lnTo>
                    <a:lnTo>
                      <a:pt x="374712" y="353935"/>
                    </a:lnTo>
                    <a:cubicBezTo>
                      <a:pt x="374712" y="347891"/>
                      <a:pt x="378718"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1"/>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1"/>
                      <a:pt x="4094" y="343802"/>
                      <a:pt x="10147" y="343802"/>
                    </a:cubicBezTo>
                    <a:lnTo>
                      <a:pt x="40497" y="343802"/>
                    </a:lnTo>
                    <a:lnTo>
                      <a:pt x="40497" y="30309"/>
                    </a:lnTo>
                    <a:cubicBezTo>
                      <a:pt x="40497" y="13155"/>
                      <a:pt x="53670" y="0"/>
                      <a:pt x="70848" y="0"/>
                    </a:cubicBez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53" name="îṥlïḓé">
              <a:extLst>
                <a:ext uri="{FF2B5EF4-FFF2-40B4-BE49-F238E27FC236}">
                  <a16:creationId xmlns:a16="http://schemas.microsoft.com/office/drawing/2014/main" id="{2123ACBC-73EB-4AD6-A665-F439050CFA7A}"/>
                </a:ext>
              </a:extLst>
            </p:cNvPr>
            <p:cNvGrpSpPr/>
            <p:nvPr/>
          </p:nvGrpSpPr>
          <p:grpSpPr>
            <a:xfrm>
              <a:off x="9531900" y="3466609"/>
              <a:ext cx="688319" cy="688324"/>
              <a:chOff x="7209746" y="4153276"/>
              <a:chExt cx="675000" cy="675005"/>
            </a:xfrm>
          </p:grpSpPr>
          <p:sp>
            <p:nvSpPr>
              <p:cNvPr id="132" name="îśļiḍé">
                <a:extLst>
                  <a:ext uri="{FF2B5EF4-FFF2-40B4-BE49-F238E27FC236}">
                    <a16:creationId xmlns:a16="http://schemas.microsoft.com/office/drawing/2014/main" id="{A89925C5-5B9F-4E19-940A-F862A075A1ED}"/>
                  </a:ext>
                </a:extLst>
              </p:cNvPr>
              <p:cNvSpPr/>
              <p:nvPr/>
            </p:nvSpPr>
            <p:spPr>
              <a:xfrm>
                <a:off x="7209746" y="4153276"/>
                <a:ext cx="675000" cy="675005"/>
              </a:xfrm>
              <a:prstGeom prst="ellipse">
                <a:avLst/>
              </a:prstGeom>
              <a:solidFill>
                <a:srgbClr val="4F5E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solidFill>
                    <a:schemeClr val="accent2"/>
                  </a:solidFill>
                </a:endParaRPr>
              </a:p>
            </p:txBody>
          </p:sp>
          <p:sp>
            <p:nvSpPr>
              <p:cNvPr id="133" name="îşļíḋè">
                <a:extLst>
                  <a:ext uri="{FF2B5EF4-FFF2-40B4-BE49-F238E27FC236}">
                    <a16:creationId xmlns:a16="http://schemas.microsoft.com/office/drawing/2014/main" id="{B0868596-990F-49A0-9859-941AA3BA93F3}"/>
                  </a:ext>
                </a:extLst>
              </p:cNvPr>
              <p:cNvSpPr/>
              <p:nvPr/>
            </p:nvSpPr>
            <p:spPr bwMode="auto">
              <a:xfrm>
                <a:off x="7375153" y="4318910"/>
                <a:ext cx="344185" cy="343732"/>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sp>
        <p:nvSpPr>
          <p:cNvPr id="55" name="íš1ïḍe">
            <a:extLst>
              <a:ext uri="{FF2B5EF4-FFF2-40B4-BE49-F238E27FC236}">
                <a16:creationId xmlns:a16="http://schemas.microsoft.com/office/drawing/2014/main" id="{60578504-8C21-4101-815E-6347ECA42847}"/>
              </a:ext>
            </a:extLst>
          </p:cNvPr>
          <p:cNvSpPr txBox="1"/>
          <p:nvPr/>
        </p:nvSpPr>
        <p:spPr>
          <a:xfrm>
            <a:off x="8341458" y="3328008"/>
            <a:ext cx="3303925" cy="481130"/>
          </a:xfrm>
          <a:prstGeom prst="rect">
            <a:avLst/>
          </a:prstGeom>
          <a:noFill/>
        </p:spPr>
        <p:txBody>
          <a:bodyPr wrap="none" rtlCol="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r>
              <a:rPr lang="en-US" altLang="zh-CN" b="1" dirty="0"/>
              <a:t>Moran</a:t>
            </a:r>
            <a:r>
              <a:rPr lang="zh-CN" altLang="en-US" b="1" dirty="0"/>
              <a:t>散点图</a:t>
            </a:r>
          </a:p>
        </p:txBody>
      </p:sp>
      <p:cxnSp>
        <p:nvCxnSpPr>
          <p:cNvPr id="56" name="直接连接符 55">
            <a:extLst>
              <a:ext uri="{FF2B5EF4-FFF2-40B4-BE49-F238E27FC236}">
                <a16:creationId xmlns:a16="http://schemas.microsoft.com/office/drawing/2014/main" id="{15836BF5-9916-41D8-826E-0CE5F2284BCE}"/>
              </a:ext>
            </a:extLst>
          </p:cNvPr>
          <p:cNvCxnSpPr>
            <a:cxnSpLocks/>
          </p:cNvCxnSpPr>
          <p:nvPr/>
        </p:nvCxnSpPr>
        <p:spPr>
          <a:xfrm>
            <a:off x="8073959" y="3259410"/>
            <a:ext cx="0" cy="1864595"/>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8" name="í$lïḓê">
            <a:extLst>
              <a:ext uri="{FF2B5EF4-FFF2-40B4-BE49-F238E27FC236}">
                <a16:creationId xmlns:a16="http://schemas.microsoft.com/office/drawing/2014/main" id="{38F7B9A2-D821-4002-8698-752EF94D88D6}"/>
              </a:ext>
            </a:extLst>
          </p:cNvPr>
          <p:cNvSpPr txBox="1"/>
          <p:nvPr/>
        </p:nvSpPr>
        <p:spPr>
          <a:xfrm>
            <a:off x="572570" y="1431777"/>
            <a:ext cx="11127488" cy="1237934"/>
          </a:xfrm>
          <a:prstGeom prst="rect">
            <a:avLst/>
          </a:prstGeom>
          <a:noFill/>
        </p:spPr>
        <p:txBody>
          <a:bodyPr wrap="square" lIns="90000" tIns="46800" rIns="90000" bIns="46800" rtlCol="0">
            <a:normAutofit fontScale="92500"/>
          </a:bodyPr>
          <a:lstStyle/>
          <a:p>
            <a:pPr indent="266700" algn="just">
              <a:lnSpc>
                <a:spcPct val="150000"/>
              </a:lnSpc>
            </a:pPr>
            <a:r>
              <a:rPr lang="zh-CN" altLang="en-US" dirty="0">
                <a:solidFill>
                  <a:schemeClr val="bg1"/>
                </a:solidFill>
              </a:rPr>
              <a:t>常见的局部空间自相关统计量是空间联系局部指标</a:t>
            </a:r>
            <a:r>
              <a:rPr lang="en-US" altLang="zh-CN" dirty="0">
                <a:solidFill>
                  <a:schemeClr val="bg1"/>
                </a:solidFill>
              </a:rPr>
              <a:t>LISA</a:t>
            </a:r>
            <a:r>
              <a:rPr lang="zh-CN" altLang="en-US" dirty="0">
                <a:solidFill>
                  <a:schemeClr val="bg1"/>
                </a:solidFill>
              </a:rPr>
              <a:t>（</a:t>
            </a:r>
            <a:r>
              <a:rPr lang="en-US" altLang="zh-CN" dirty="0">
                <a:solidFill>
                  <a:schemeClr val="bg1"/>
                </a:solidFill>
              </a:rPr>
              <a:t>Local Indicators of Spatial Association</a:t>
            </a:r>
            <a:r>
              <a:rPr lang="zh-CN" altLang="en-US" dirty="0">
                <a:solidFill>
                  <a:schemeClr val="bg1"/>
                </a:solidFill>
              </a:rPr>
              <a:t>）（</a:t>
            </a:r>
            <a:r>
              <a:rPr lang="en-US" altLang="zh-CN" dirty="0" err="1">
                <a:solidFill>
                  <a:schemeClr val="bg1"/>
                </a:solidFill>
              </a:rPr>
              <a:t>Anselin</a:t>
            </a:r>
            <a:r>
              <a:rPr lang="zh-CN" altLang="en-US" dirty="0">
                <a:solidFill>
                  <a:schemeClr val="bg1"/>
                </a:solidFill>
              </a:rPr>
              <a:t>，</a:t>
            </a:r>
            <a:r>
              <a:rPr lang="en-US" altLang="zh-CN" dirty="0">
                <a:solidFill>
                  <a:schemeClr val="bg1"/>
                </a:solidFill>
              </a:rPr>
              <a:t>1995</a:t>
            </a:r>
            <a:r>
              <a:rPr lang="zh-CN" altLang="en-US" dirty="0">
                <a:solidFill>
                  <a:schemeClr val="bg1"/>
                </a:solidFill>
              </a:rPr>
              <a:t>），这是一组统计量的合称，常用的包括局部</a:t>
            </a:r>
            <a:r>
              <a:rPr lang="en-US" altLang="zh-CN" dirty="0">
                <a:solidFill>
                  <a:schemeClr val="bg1"/>
                </a:solidFill>
              </a:rPr>
              <a:t>Moran</a:t>
            </a:r>
            <a:r>
              <a:rPr lang="zh-CN" altLang="en-US" dirty="0">
                <a:solidFill>
                  <a:schemeClr val="bg1"/>
                </a:solidFill>
              </a:rPr>
              <a:t>指数（</a:t>
            </a:r>
            <a:r>
              <a:rPr lang="en-US" altLang="zh-CN" dirty="0">
                <a:solidFill>
                  <a:schemeClr val="bg1"/>
                </a:solidFill>
              </a:rPr>
              <a:t>Local Moran’s I</a:t>
            </a:r>
            <a:r>
              <a:rPr lang="zh-CN" altLang="en-US" dirty="0">
                <a:solidFill>
                  <a:schemeClr val="bg1"/>
                </a:solidFill>
              </a:rPr>
              <a:t>）和局部</a:t>
            </a:r>
            <a:r>
              <a:rPr lang="en-US" altLang="zh-CN" dirty="0">
                <a:solidFill>
                  <a:schemeClr val="bg1"/>
                </a:solidFill>
              </a:rPr>
              <a:t>Geary</a:t>
            </a:r>
            <a:r>
              <a:rPr lang="zh-CN" altLang="en-US" dirty="0">
                <a:solidFill>
                  <a:schemeClr val="bg1"/>
                </a:solidFill>
              </a:rPr>
              <a:t>指数（</a:t>
            </a:r>
            <a:r>
              <a:rPr lang="en-US" altLang="zh-CN" dirty="0">
                <a:solidFill>
                  <a:schemeClr val="bg1"/>
                </a:solidFill>
              </a:rPr>
              <a:t>Local Geary’s C</a:t>
            </a:r>
            <a:r>
              <a:rPr lang="zh-CN" altLang="en-US" dirty="0">
                <a:solidFill>
                  <a:schemeClr val="bg1"/>
                </a:solidFill>
              </a:rPr>
              <a:t>）。</a:t>
            </a:r>
            <a:endParaRPr lang="en-US" dirty="0">
              <a:solidFill>
                <a:schemeClr val="bg1"/>
              </a:solidFill>
            </a:endParaRPr>
          </a:p>
        </p:txBody>
      </p:sp>
      <p:graphicFrame>
        <p:nvGraphicFramePr>
          <p:cNvPr id="9" name="对象 8">
            <a:extLst>
              <a:ext uri="{FF2B5EF4-FFF2-40B4-BE49-F238E27FC236}">
                <a16:creationId xmlns:a16="http://schemas.microsoft.com/office/drawing/2014/main" id="{5EEFB7C9-97C5-4C85-AF11-43DF834C1982}"/>
              </a:ext>
            </a:extLst>
          </p:cNvPr>
          <p:cNvGraphicFramePr>
            <a:graphicFrameLocks noChangeAspect="1"/>
          </p:cNvGraphicFramePr>
          <p:nvPr>
            <p:extLst>
              <p:ext uri="{D42A27DB-BD31-4B8C-83A1-F6EECF244321}">
                <p14:modId xmlns:p14="http://schemas.microsoft.com/office/powerpoint/2010/main" val="363325998"/>
              </p:ext>
            </p:extLst>
          </p:nvPr>
        </p:nvGraphicFramePr>
        <p:xfrm>
          <a:off x="1243799" y="4325221"/>
          <a:ext cx="1991850" cy="525627"/>
        </p:xfrm>
        <a:graphic>
          <a:graphicData uri="http://schemas.openxmlformats.org/presentationml/2006/ole">
            <mc:AlternateContent xmlns:mc="http://schemas.openxmlformats.org/markup-compatibility/2006">
              <mc:Choice xmlns:v="urn:schemas-microsoft-com:vml" Requires="v">
                <p:oleObj spid="_x0000_s17661" name="Equation" r:id="rId3" imgW="1345616" imgH="406224" progId="Equation.DSMT4">
                  <p:embed/>
                </p:oleObj>
              </mc:Choice>
              <mc:Fallback>
                <p:oleObj name="Equation" r:id="rId3" imgW="1345616" imgH="406224"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3799" y="4325221"/>
                        <a:ext cx="1991850" cy="525627"/>
                      </a:xfrm>
                      <a:prstGeom prst="rect">
                        <a:avLst/>
                      </a:prstGeom>
                      <a:noFill/>
                    </p:spPr>
                  </p:pic>
                </p:oleObj>
              </mc:Fallback>
            </mc:AlternateContent>
          </a:graphicData>
        </a:graphic>
      </p:graphicFrame>
      <p:graphicFrame>
        <p:nvGraphicFramePr>
          <p:cNvPr id="10" name="对象 9">
            <a:extLst>
              <a:ext uri="{FF2B5EF4-FFF2-40B4-BE49-F238E27FC236}">
                <a16:creationId xmlns:a16="http://schemas.microsoft.com/office/drawing/2014/main" id="{727441BB-8E0B-42DC-B4F9-864E64019189}"/>
              </a:ext>
            </a:extLst>
          </p:cNvPr>
          <p:cNvGraphicFramePr>
            <a:graphicFrameLocks noChangeAspect="1"/>
          </p:cNvGraphicFramePr>
          <p:nvPr>
            <p:extLst>
              <p:ext uri="{D42A27DB-BD31-4B8C-83A1-F6EECF244321}">
                <p14:modId xmlns:p14="http://schemas.microsoft.com/office/powerpoint/2010/main" val="1117615524"/>
              </p:ext>
            </p:extLst>
          </p:nvPr>
        </p:nvGraphicFramePr>
        <p:xfrm>
          <a:off x="1003006" y="5064132"/>
          <a:ext cx="1371600" cy="491706"/>
        </p:xfrm>
        <a:graphic>
          <a:graphicData uri="http://schemas.openxmlformats.org/presentationml/2006/ole">
            <mc:AlternateContent xmlns:mc="http://schemas.openxmlformats.org/markup-compatibility/2006">
              <mc:Choice xmlns:v="urn:schemas-microsoft-com:vml" Requires="v">
                <p:oleObj spid="_x0000_s17662" name="Equation" r:id="rId5" imgW="990600" imgH="368300" progId="Equation.DSMT4">
                  <p:embed/>
                </p:oleObj>
              </mc:Choice>
              <mc:Fallback>
                <p:oleObj name="Equation" r:id="rId5" imgW="990600" imgH="368300" progId="Equation.DSMT4">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006" y="5064132"/>
                        <a:ext cx="1371600" cy="491706"/>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5608FE88-7133-417E-AD2C-025BDE5B4F24}"/>
              </a:ext>
            </a:extLst>
          </p:cNvPr>
          <p:cNvGraphicFramePr>
            <a:graphicFrameLocks noChangeAspect="1"/>
          </p:cNvGraphicFramePr>
          <p:nvPr>
            <p:extLst>
              <p:ext uri="{D42A27DB-BD31-4B8C-83A1-F6EECF244321}">
                <p14:modId xmlns:p14="http://schemas.microsoft.com/office/powerpoint/2010/main" val="1434405199"/>
              </p:ext>
            </p:extLst>
          </p:nvPr>
        </p:nvGraphicFramePr>
        <p:xfrm>
          <a:off x="2516370" y="5011604"/>
          <a:ext cx="910847" cy="596762"/>
        </p:xfrm>
        <a:graphic>
          <a:graphicData uri="http://schemas.openxmlformats.org/presentationml/2006/ole">
            <mc:AlternateContent xmlns:mc="http://schemas.openxmlformats.org/markup-compatibility/2006">
              <mc:Choice xmlns:v="urn:schemas-microsoft-com:vml" Requires="v">
                <p:oleObj spid="_x0000_s17663" name="Equation" r:id="rId7" imgW="596900" imgH="368300" progId="Equation.DSMT4">
                  <p:embed/>
                </p:oleObj>
              </mc:Choice>
              <mc:Fallback>
                <p:oleObj name="Equation" r:id="rId7" imgW="596900" imgH="368300" progId="Equation.DSMT4">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6370" y="5011604"/>
                        <a:ext cx="910847" cy="596762"/>
                      </a:xfrm>
                      <a:prstGeom prst="rect">
                        <a:avLst/>
                      </a:prstGeom>
                      <a:noFill/>
                    </p:spPr>
                  </p:pic>
                </p:oleObj>
              </mc:Fallback>
            </mc:AlternateContent>
          </a:graphicData>
        </a:graphic>
      </p:graphicFrame>
      <p:sp>
        <p:nvSpPr>
          <p:cNvPr id="12" name="Rectangle 4">
            <a:extLst>
              <a:ext uri="{FF2B5EF4-FFF2-40B4-BE49-F238E27FC236}">
                <a16:creationId xmlns:a16="http://schemas.microsoft.com/office/drawing/2014/main" id="{0BA257AB-6AF6-4159-BCF7-086FBB140D32}"/>
              </a:ext>
            </a:extLst>
          </p:cNvPr>
          <p:cNvSpPr>
            <a:spLocks noChangeArrowheads="1"/>
          </p:cNvSpPr>
          <p:nvPr/>
        </p:nvSpPr>
        <p:spPr bwMode="auto">
          <a:xfrm>
            <a:off x="352219" y="3996930"/>
            <a:ext cx="26195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0957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r" defTabSz="914400" rtl="0" eaLnBrk="0" fontAlgn="base" latinLnBrk="0" hangingPunct="0">
              <a:lnSpc>
                <a:spcPct val="100000"/>
              </a:lnSpc>
              <a:spcBef>
                <a:spcPct val="0"/>
              </a:spcBef>
              <a:spcAft>
                <a:spcPct val="0"/>
              </a:spcAft>
              <a:buClrTx/>
              <a:buSzTx/>
              <a:buFontTx/>
              <a:buNone/>
              <a:tabLst/>
            </a:pPr>
            <a:r>
              <a:rPr lang="zh-CN" altLang="zh-CN" sz="1500" dirty="0">
                <a:latin typeface="+mn-lt"/>
              </a:rPr>
              <a:t>局部</a:t>
            </a:r>
            <a:r>
              <a:rPr lang="en-US" altLang="zh-CN" sz="1500" dirty="0">
                <a:latin typeface="+mn-lt"/>
              </a:rPr>
              <a:t>Moran</a:t>
            </a:r>
            <a:r>
              <a:rPr lang="zh-CN" altLang="en-US" sz="1500" dirty="0">
                <a:latin typeface="+mn-lt"/>
              </a:rPr>
              <a:t>指数被定义为</a:t>
            </a:r>
            <a:r>
              <a:rPr kumimoji="0" lang="zh-CN" altLang="en-US" sz="1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100" b="0" i="0" u="none" strike="noStrike" cap="none" normalizeH="0" baseline="0" dirty="0">
              <a:ln>
                <a:noFill/>
              </a:ln>
              <a:solidFill>
                <a:schemeClr val="tx1"/>
              </a:solidFill>
              <a:effectLst/>
            </a:endParaRPr>
          </a:p>
          <a:p>
            <a:pPr marL="0" marR="0" lvl="0" indent="409575" algn="r" defTabSz="914400" rtl="0" eaLnBrk="0" fontAlgn="base" latinLnBrk="0" hangingPunct="0">
              <a:lnSpc>
                <a:spcPct val="100000"/>
              </a:lnSpc>
              <a:spcBef>
                <a:spcPct val="0"/>
              </a:spcBef>
              <a:spcAft>
                <a:spcPct val="0"/>
              </a:spcAft>
              <a:buClrTx/>
              <a:buSzTx/>
              <a:buFontTx/>
              <a:buNone/>
              <a:tabLst/>
            </a:pPr>
            <a:r>
              <a:rPr kumimoji="0" lang="zh-CN" altLang="en-US" sz="9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	</a:t>
            </a: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7">
            <a:extLst>
              <a:ext uri="{FF2B5EF4-FFF2-40B4-BE49-F238E27FC236}">
                <a16:creationId xmlns:a16="http://schemas.microsoft.com/office/drawing/2014/main" id="{908AE639-E86F-4D9A-A051-082BEADB6DCA}"/>
              </a:ext>
            </a:extLst>
          </p:cNvPr>
          <p:cNvSpPr>
            <a:spLocks noChangeArrowheads="1"/>
          </p:cNvSpPr>
          <p:nvPr/>
        </p:nvSpPr>
        <p:spPr bwMode="auto">
          <a:xfrm>
            <a:off x="0" y="15430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0" name="Rectangle 4">
            <a:extLst>
              <a:ext uri="{FF2B5EF4-FFF2-40B4-BE49-F238E27FC236}">
                <a16:creationId xmlns:a16="http://schemas.microsoft.com/office/drawing/2014/main" id="{15BC69D8-7F72-4D07-889A-B5B6F5CF144C}"/>
              </a:ext>
            </a:extLst>
          </p:cNvPr>
          <p:cNvSpPr>
            <a:spLocks noChangeArrowheads="1"/>
          </p:cNvSpPr>
          <p:nvPr/>
        </p:nvSpPr>
        <p:spPr bwMode="auto">
          <a:xfrm>
            <a:off x="0" y="5124005"/>
            <a:ext cx="10811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0957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r" defTabSz="914400" rtl="0" eaLnBrk="0" fontAlgn="base" latinLnBrk="0" hangingPunct="0">
              <a:lnSpc>
                <a:spcPct val="100000"/>
              </a:lnSpc>
              <a:spcBef>
                <a:spcPct val="0"/>
              </a:spcBef>
              <a:spcAft>
                <a:spcPct val="0"/>
              </a:spcAft>
              <a:buClrTx/>
              <a:buSzTx/>
              <a:buFontTx/>
              <a:buNone/>
              <a:tabLst/>
            </a:pPr>
            <a:r>
              <a:rPr lang="zh-CN" altLang="en-US" sz="1100" dirty="0"/>
              <a:t>其中，</a:t>
            </a:r>
            <a:endParaRPr kumimoji="0" lang="zh-CN" altLang="en-US" sz="1100" b="0" i="0" u="none" strike="noStrike" cap="none" normalizeH="0" baseline="0" dirty="0">
              <a:ln>
                <a:noFill/>
              </a:ln>
              <a:solidFill>
                <a:schemeClr val="tx1"/>
              </a:solidFill>
              <a:effectLst/>
            </a:endParaRPr>
          </a:p>
          <a:p>
            <a:pPr marL="0" marR="0" lvl="0" indent="409575" algn="r" defTabSz="914400" rtl="0" eaLnBrk="0" fontAlgn="base" latinLnBrk="0" hangingPunct="0">
              <a:lnSpc>
                <a:spcPct val="100000"/>
              </a:lnSpc>
              <a:spcBef>
                <a:spcPct val="0"/>
              </a:spcBef>
              <a:spcAft>
                <a:spcPct val="0"/>
              </a:spcAft>
              <a:buClrTx/>
              <a:buSzTx/>
              <a:buFontTx/>
              <a:buNone/>
              <a:tabLst/>
            </a:pPr>
            <a:r>
              <a:rPr kumimoji="0" lang="zh-CN" altLang="en-US" sz="9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	</a:t>
            </a: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
        <p:nvSpPr>
          <p:cNvPr id="141" name="Rectangle 4">
            <a:extLst>
              <a:ext uri="{FF2B5EF4-FFF2-40B4-BE49-F238E27FC236}">
                <a16:creationId xmlns:a16="http://schemas.microsoft.com/office/drawing/2014/main" id="{0045F5EC-0BE1-4FAF-8BE9-C469206E7A00}"/>
              </a:ext>
            </a:extLst>
          </p:cNvPr>
          <p:cNvSpPr>
            <a:spLocks noChangeArrowheads="1"/>
          </p:cNvSpPr>
          <p:nvPr/>
        </p:nvSpPr>
        <p:spPr bwMode="auto">
          <a:xfrm>
            <a:off x="1517041" y="5225753"/>
            <a:ext cx="10811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0957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r" defTabSz="914400" rtl="0" eaLnBrk="0" fontAlgn="base" latinLnBrk="0" hangingPunct="0">
              <a:lnSpc>
                <a:spcPct val="100000"/>
              </a:lnSpc>
              <a:spcBef>
                <a:spcPct val="0"/>
              </a:spcBef>
              <a:spcAft>
                <a:spcPct val="0"/>
              </a:spcAft>
              <a:buClrTx/>
              <a:buSzTx/>
              <a:buFontTx/>
              <a:buNone/>
              <a:tabLst/>
            </a:pPr>
            <a:r>
              <a:rPr lang="zh-CN" altLang="en-US" sz="1100" dirty="0"/>
              <a:t>，</a:t>
            </a:r>
            <a:endParaRPr kumimoji="0" lang="zh-CN" altLang="en-US" sz="1100" b="0" i="0" u="none" strike="noStrike" cap="none" normalizeH="0" baseline="0" dirty="0">
              <a:ln>
                <a:noFill/>
              </a:ln>
              <a:solidFill>
                <a:schemeClr val="tx1"/>
              </a:solidFill>
              <a:effectLst/>
            </a:endParaRPr>
          </a:p>
          <a:p>
            <a:pPr marL="0" marR="0" lvl="0" indent="409575" algn="r" defTabSz="914400" rtl="0" eaLnBrk="0" fontAlgn="base" latinLnBrk="0" hangingPunct="0">
              <a:lnSpc>
                <a:spcPct val="100000"/>
              </a:lnSpc>
              <a:spcBef>
                <a:spcPct val="0"/>
              </a:spcBef>
              <a:spcAft>
                <a:spcPct val="0"/>
              </a:spcAft>
              <a:buClrTx/>
              <a:buSzTx/>
              <a:buFontTx/>
              <a:buNone/>
              <a:tabLst/>
            </a:pPr>
            <a:r>
              <a:rPr kumimoji="0" lang="zh-CN" altLang="en-US" sz="9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	</a:t>
            </a: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15">
            <a:extLst>
              <a:ext uri="{FF2B5EF4-FFF2-40B4-BE49-F238E27FC236}">
                <a16:creationId xmlns:a16="http://schemas.microsoft.com/office/drawing/2014/main" id="{AE1A3EB7-334D-4304-A52A-A5599CDA81BE}"/>
              </a:ext>
            </a:extLst>
          </p:cNvPr>
          <p:cNvSpPr>
            <a:spLocks noChangeArrowheads="1"/>
          </p:cNvSpPr>
          <p:nvPr/>
        </p:nvSpPr>
        <p:spPr bwMode="auto">
          <a:xfrm>
            <a:off x="4384634" y="4005303"/>
            <a:ext cx="2204298"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indent="266700" eaLnBrk="0" fontAlgn="base" hangingPunct="0">
              <a:spcBef>
                <a:spcPct val="0"/>
              </a:spcBef>
              <a:spcAft>
                <a:spcPct val="0"/>
              </a:spcAft>
            </a:pPr>
            <a:r>
              <a:rPr lang="en-US" altLang="zh-CN" sz="1500" dirty="0"/>
              <a:t>Gi</a:t>
            </a:r>
            <a:r>
              <a:rPr lang="zh-CN" altLang="en-US" sz="1500" dirty="0"/>
              <a:t>指数</a:t>
            </a:r>
            <a:r>
              <a:rPr lang="zh-CN" altLang="zh-CN" sz="1500" dirty="0"/>
              <a:t>计算公式为：</a:t>
            </a:r>
            <a:endParaRPr lang="zh-CN" altLang="en-US" sz="1500" dirty="0"/>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9" name="对象 18">
            <a:extLst>
              <a:ext uri="{FF2B5EF4-FFF2-40B4-BE49-F238E27FC236}">
                <a16:creationId xmlns:a16="http://schemas.microsoft.com/office/drawing/2014/main" id="{28EFEC84-44F8-4372-B28B-FDEC508E3B0F}"/>
              </a:ext>
            </a:extLst>
          </p:cNvPr>
          <p:cNvGraphicFramePr>
            <a:graphicFrameLocks noChangeAspect="1"/>
          </p:cNvGraphicFramePr>
          <p:nvPr>
            <p:extLst>
              <p:ext uri="{D42A27DB-BD31-4B8C-83A1-F6EECF244321}">
                <p14:modId xmlns:p14="http://schemas.microsoft.com/office/powerpoint/2010/main" val="3760168106"/>
              </p:ext>
            </p:extLst>
          </p:nvPr>
        </p:nvGraphicFramePr>
        <p:xfrm>
          <a:off x="5362575" y="4510252"/>
          <a:ext cx="1290630" cy="972163"/>
        </p:xfrm>
        <a:graphic>
          <a:graphicData uri="http://schemas.openxmlformats.org/presentationml/2006/ole">
            <mc:AlternateContent xmlns:mc="http://schemas.openxmlformats.org/markup-compatibility/2006">
              <mc:Choice xmlns:v="urn:schemas-microsoft-com:vml" Requires="v">
                <p:oleObj spid="_x0000_s17664" name="Equation" r:id="rId9" imgW="723586" imgH="583947" progId="Equation.DSMT4">
                  <p:embed/>
                </p:oleObj>
              </mc:Choice>
              <mc:Fallback>
                <p:oleObj name="Equation" r:id="rId9" imgW="723586" imgH="583947" progId="Equation.DSMT4">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62575" y="4510252"/>
                        <a:ext cx="1290630" cy="972163"/>
                      </a:xfrm>
                      <a:prstGeom prst="rect">
                        <a:avLst/>
                      </a:prstGeom>
                      <a:noFill/>
                    </p:spPr>
                  </p:pic>
                </p:oleObj>
              </mc:Fallback>
            </mc:AlternateContent>
          </a:graphicData>
        </a:graphic>
      </p:graphicFrame>
      <p:sp>
        <p:nvSpPr>
          <p:cNvPr id="20" name="Rectangle 16">
            <a:extLst>
              <a:ext uri="{FF2B5EF4-FFF2-40B4-BE49-F238E27FC236}">
                <a16:creationId xmlns:a16="http://schemas.microsoft.com/office/drawing/2014/main" id="{18C20502-D1CF-47FE-B0C8-5A632B628A4A}"/>
              </a:ext>
            </a:extLst>
          </p:cNvPr>
          <p:cNvSpPr>
            <a:spLocks noChangeArrowheads="1"/>
          </p:cNvSpPr>
          <p:nvPr/>
        </p:nvSpPr>
        <p:spPr bwMode="auto">
          <a:xfrm>
            <a:off x="5362575" y="50627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142" name="图片 141">
            <a:extLst>
              <a:ext uri="{FF2B5EF4-FFF2-40B4-BE49-F238E27FC236}">
                <a16:creationId xmlns:a16="http://schemas.microsoft.com/office/drawing/2014/main" id="{64BDA926-E695-453A-9510-80F4D8EF78F0}"/>
              </a:ext>
            </a:extLst>
          </p:cNvPr>
          <p:cNvPicPr/>
          <p:nvPr/>
        </p:nvPicPr>
        <p:blipFill>
          <a:blip r:embed="rId11"/>
          <a:stretch>
            <a:fillRect/>
          </a:stretch>
        </p:blipFill>
        <p:spPr>
          <a:xfrm>
            <a:off x="8442546" y="3707509"/>
            <a:ext cx="2762250" cy="2465705"/>
          </a:xfrm>
          <a:prstGeom prst="rect">
            <a:avLst/>
          </a:prstGeom>
        </p:spPr>
      </p:pic>
    </p:spTree>
    <p:extLst>
      <p:ext uri="{BB962C8B-B14F-4D97-AF65-F5344CB8AC3E}">
        <p14:creationId xmlns:p14="http://schemas.microsoft.com/office/powerpoint/2010/main" val="2233164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应用实例</a:t>
            </a: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245110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应用实例</a:t>
            </a:r>
          </a:p>
        </p:txBody>
      </p:sp>
      <p:sp>
        <p:nvSpPr>
          <p:cNvPr id="4" name="Rectangle 2">
            <a:extLst>
              <a:ext uri="{FF2B5EF4-FFF2-40B4-BE49-F238E27FC236}">
                <a16:creationId xmlns:a16="http://schemas.microsoft.com/office/drawing/2014/main" id="{7A164D9E-715D-4778-AD8F-64E015B3CC2F}"/>
              </a:ext>
            </a:extLst>
          </p:cNvPr>
          <p:cNvSpPr>
            <a:spLocks noChangeArrowheads="1"/>
          </p:cNvSpPr>
          <p:nvPr/>
        </p:nvSpPr>
        <p:spPr bwMode="auto">
          <a:xfrm>
            <a:off x="1754234" y="273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9" name="Rectangle 5">
            <a:extLst>
              <a:ext uri="{FF2B5EF4-FFF2-40B4-BE49-F238E27FC236}">
                <a16:creationId xmlns:a16="http://schemas.microsoft.com/office/drawing/2014/main" id="{973D8067-03B0-4E8A-8B6B-514E40C75005}"/>
              </a:ext>
            </a:extLst>
          </p:cNvPr>
          <p:cNvSpPr>
            <a:spLocks noChangeArrowheads="1"/>
          </p:cNvSpPr>
          <p:nvPr/>
        </p:nvSpPr>
        <p:spPr bwMode="auto">
          <a:xfrm>
            <a:off x="8864599" y="3380961"/>
            <a:ext cx="179514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2" name="Rectangle 7">
            <a:extLst>
              <a:ext uri="{FF2B5EF4-FFF2-40B4-BE49-F238E27FC236}">
                <a16:creationId xmlns:a16="http://schemas.microsoft.com/office/drawing/2014/main" id="{5065F229-9D5B-419E-89DD-63144A1C0D1F}"/>
              </a:ext>
            </a:extLst>
          </p:cNvPr>
          <p:cNvSpPr>
            <a:spLocks noChangeArrowheads="1"/>
          </p:cNvSpPr>
          <p:nvPr/>
        </p:nvSpPr>
        <p:spPr bwMode="auto">
          <a:xfrm>
            <a:off x="673100" y="3832311"/>
            <a:ext cx="2259438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4" name="Rectangle 9">
            <a:extLst>
              <a:ext uri="{FF2B5EF4-FFF2-40B4-BE49-F238E27FC236}">
                <a16:creationId xmlns:a16="http://schemas.microsoft.com/office/drawing/2014/main" id="{4D733F68-5408-434A-9709-2B8517DF8ABD}"/>
              </a:ext>
            </a:extLst>
          </p:cNvPr>
          <p:cNvSpPr>
            <a:spLocks noChangeArrowheads="1"/>
          </p:cNvSpPr>
          <p:nvPr/>
        </p:nvSpPr>
        <p:spPr bwMode="auto">
          <a:xfrm>
            <a:off x="8125876" y="39708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7" name="组合 36">
            <a:extLst>
              <a:ext uri="{FF2B5EF4-FFF2-40B4-BE49-F238E27FC236}">
                <a16:creationId xmlns:a16="http://schemas.microsoft.com/office/drawing/2014/main" id="{328EBA84-2059-4C87-A568-8D89D3BA71AB}"/>
              </a:ext>
            </a:extLst>
          </p:cNvPr>
          <p:cNvGrpSpPr/>
          <p:nvPr/>
        </p:nvGrpSpPr>
        <p:grpSpPr>
          <a:xfrm>
            <a:off x="0" y="1217126"/>
            <a:ext cx="12513972" cy="5416427"/>
            <a:chOff x="0" y="1133085"/>
            <a:chExt cx="12513972" cy="5500467"/>
          </a:xfrm>
        </p:grpSpPr>
        <p:sp>
          <p:nvSpPr>
            <p:cNvPr id="41" name="矩形 40">
              <a:extLst>
                <a:ext uri="{FF2B5EF4-FFF2-40B4-BE49-F238E27FC236}">
                  <a16:creationId xmlns:a16="http://schemas.microsoft.com/office/drawing/2014/main" id="{85ADCD0B-871E-4D61-8912-C2904E623A44}"/>
                </a:ext>
              </a:extLst>
            </p:cNvPr>
            <p:cNvSpPr/>
            <p:nvPr/>
          </p:nvSpPr>
          <p:spPr>
            <a:xfrm>
              <a:off x="7341750" y="1133085"/>
              <a:ext cx="5172222" cy="5500466"/>
            </a:xfrm>
            <a:prstGeom prst="rect">
              <a:avLst/>
            </a:prstGeom>
            <a:solidFill>
              <a:srgbClr val="97A4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Arial"/>
                  <a:ea typeface="微软雅黑"/>
                  <a:cs typeface="+mn-cs"/>
                </a:rPr>
                <a:t> </a:t>
              </a:r>
              <a:endParaRPr kumimoji="0" lang="zh-CN" altLang="en-US" sz="18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46" name="矩形 45">
              <a:extLst>
                <a:ext uri="{FF2B5EF4-FFF2-40B4-BE49-F238E27FC236}">
                  <a16:creationId xmlns:a16="http://schemas.microsoft.com/office/drawing/2014/main" id="{A7868210-E647-4928-8A70-B673EEC5B4E8}"/>
                </a:ext>
              </a:extLst>
            </p:cNvPr>
            <p:cNvSpPr/>
            <p:nvPr/>
          </p:nvSpPr>
          <p:spPr>
            <a:xfrm>
              <a:off x="0" y="1133085"/>
              <a:ext cx="7341750" cy="5500467"/>
            </a:xfrm>
            <a:prstGeom prst="rect">
              <a:avLst/>
            </a:prstGeom>
            <a:solidFill>
              <a:srgbClr val="F4F4F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grpSp>
      <p:pic>
        <p:nvPicPr>
          <p:cNvPr id="47" name="图片 46">
            <a:extLst>
              <a:ext uri="{FF2B5EF4-FFF2-40B4-BE49-F238E27FC236}">
                <a16:creationId xmlns:a16="http://schemas.microsoft.com/office/drawing/2014/main" id="{B19B703E-856E-4E76-9904-1B99B6866647}"/>
              </a:ext>
            </a:extLst>
          </p:cNvPr>
          <p:cNvPicPr/>
          <p:nvPr/>
        </p:nvPicPr>
        <p:blipFill rotWithShape="1">
          <a:blip r:embed="rId2" cstate="hqprint">
            <a:extLst>
              <a:ext uri="{BEBA8EAE-BF5A-486C-A8C5-ECC9F3942E4B}">
                <a14:imgProps xmlns:a14="http://schemas.microsoft.com/office/drawing/2010/main">
                  <a14:imgLayer r:embed="rId3">
                    <a14:imgEffect>
                      <a14:sharpenSoften amount="50000"/>
                    </a14:imgEffect>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l="3633" t="5547" b="12122"/>
          <a:stretch/>
        </p:blipFill>
        <p:spPr bwMode="auto">
          <a:xfrm>
            <a:off x="673099" y="2410396"/>
            <a:ext cx="5898513" cy="4100622"/>
          </a:xfrm>
          <a:prstGeom prst="rect">
            <a:avLst/>
          </a:prstGeom>
          <a:noFill/>
          <a:ln>
            <a:noFill/>
          </a:ln>
          <a:extLst>
            <a:ext uri="{53640926-AAD7-44D8-BBD7-CCE9431645EC}">
              <a14:shadowObscured xmlns:a14="http://schemas.microsoft.com/office/drawing/2010/main"/>
            </a:ext>
          </a:extLst>
        </p:spPr>
      </p:pic>
      <p:sp>
        <p:nvSpPr>
          <p:cNvPr id="3" name="矩形 2">
            <a:extLst>
              <a:ext uri="{FF2B5EF4-FFF2-40B4-BE49-F238E27FC236}">
                <a16:creationId xmlns:a16="http://schemas.microsoft.com/office/drawing/2014/main" id="{80604210-B86F-41E9-B155-9111BC271714}"/>
              </a:ext>
            </a:extLst>
          </p:cNvPr>
          <p:cNvSpPr/>
          <p:nvPr/>
        </p:nvSpPr>
        <p:spPr>
          <a:xfrm>
            <a:off x="461624" y="1354041"/>
            <a:ext cx="6096000" cy="923330"/>
          </a:xfrm>
          <a:prstGeom prst="rect">
            <a:avLst/>
          </a:prstGeom>
        </p:spPr>
        <p:txBody>
          <a:bodyPr>
            <a:spAutoFit/>
          </a:bodyPr>
          <a:lstStyle/>
          <a:p>
            <a:pPr indent="266700" algn="just">
              <a:spcAft>
                <a:spcPts val="0"/>
              </a:spcAft>
            </a:pPr>
            <a:r>
              <a:rPr lang="zh-CN" altLang="zh-CN" kern="100" dirty="0">
                <a:latin typeface="+mn-ea"/>
                <a:cs typeface="Times New Roman" panose="02020603050405020304" pitchFamily="18" charset="0"/>
              </a:rPr>
              <a:t>本实例以</a:t>
            </a:r>
            <a:r>
              <a:rPr lang="en-US" altLang="zh-CN" kern="100" dirty="0">
                <a:latin typeface="+mn-ea"/>
                <a:cs typeface="Times New Roman" panose="02020603050405020304" pitchFamily="18" charset="0"/>
              </a:rPr>
              <a:t>2015</a:t>
            </a:r>
            <a:r>
              <a:rPr lang="zh-CN" altLang="zh-CN" kern="100" dirty="0">
                <a:latin typeface="+mn-ea"/>
                <a:cs typeface="Times New Roman" panose="02020603050405020304" pitchFamily="18" charset="0"/>
              </a:rPr>
              <a:t>年中国各省区人均国内生产总值（人均</a:t>
            </a:r>
            <a:r>
              <a:rPr lang="en-US" altLang="zh-CN" kern="100" dirty="0">
                <a:latin typeface="+mn-ea"/>
                <a:cs typeface="Times New Roman" panose="02020603050405020304" pitchFamily="18" charset="0"/>
              </a:rPr>
              <a:t>GDP</a:t>
            </a:r>
            <a:r>
              <a:rPr lang="zh-CN" altLang="zh-CN" kern="100" dirty="0">
                <a:latin typeface="+mn-ea"/>
                <a:cs typeface="Times New Roman" panose="02020603050405020304" pitchFamily="18" charset="0"/>
              </a:rPr>
              <a:t>）为指标探索中国各省区经济发展的空间自相关效应。数据取自国家统计局发布的</a:t>
            </a:r>
            <a:r>
              <a:rPr lang="en-US" altLang="zh-CN" kern="100" dirty="0">
                <a:latin typeface="+mn-ea"/>
                <a:cs typeface="Times New Roman" panose="02020603050405020304" pitchFamily="18" charset="0"/>
              </a:rPr>
              <a:t>2016</a:t>
            </a:r>
            <a:r>
              <a:rPr lang="zh-CN" altLang="zh-CN" kern="100" dirty="0">
                <a:latin typeface="+mn-ea"/>
                <a:cs typeface="Times New Roman" panose="02020603050405020304" pitchFamily="18" charset="0"/>
              </a:rPr>
              <a:t>年《中国统计年鉴》</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48" name="ïṧ1iďe">
            <a:extLst>
              <a:ext uri="{FF2B5EF4-FFF2-40B4-BE49-F238E27FC236}">
                <a16:creationId xmlns:a16="http://schemas.microsoft.com/office/drawing/2014/main" id="{BBC9C77A-587E-48C5-949B-2F38898B53D6}"/>
              </a:ext>
            </a:extLst>
          </p:cNvPr>
          <p:cNvSpPr/>
          <p:nvPr/>
        </p:nvSpPr>
        <p:spPr bwMode="auto">
          <a:xfrm>
            <a:off x="7642126" y="1703797"/>
            <a:ext cx="965911" cy="504056"/>
          </a:xfrm>
          <a:prstGeom prst="roundRect">
            <a:avLst>
              <a:gd name="adj" fmla="val 11236"/>
            </a:avLst>
          </a:prstGeom>
          <a:solidFill>
            <a:srgbClr val="3A4557"/>
          </a:solidFill>
          <a:ln w="19050">
            <a:noFill/>
          </a:ln>
          <a:extLst/>
        </p:spPr>
        <p:txBody>
          <a:bodyPr wrap="none" anchor="ctr">
            <a:normAutofit/>
          </a:bodyPr>
          <a:lstStyle/>
          <a:p>
            <a:r>
              <a:rPr lang="zh-CN" altLang="en-US" b="1"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预处理</a:t>
            </a:r>
            <a:endParaRPr lang="en-US" altLang="zh-CN" b="1"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矩形 9">
            <a:extLst>
              <a:ext uri="{FF2B5EF4-FFF2-40B4-BE49-F238E27FC236}">
                <a16:creationId xmlns:a16="http://schemas.microsoft.com/office/drawing/2014/main" id="{B20C1602-215C-451A-8621-077AF7CC7708}"/>
              </a:ext>
            </a:extLst>
          </p:cNvPr>
          <p:cNvSpPr/>
          <p:nvPr/>
        </p:nvSpPr>
        <p:spPr>
          <a:xfrm>
            <a:off x="7566685" y="2503350"/>
            <a:ext cx="4177150" cy="923330"/>
          </a:xfrm>
          <a:prstGeom prst="rect">
            <a:avLst/>
          </a:prstGeom>
        </p:spPr>
        <p:txBody>
          <a:bodyPr wrap="square">
            <a:spAutoFit/>
          </a:bodyPr>
          <a:lstStyle/>
          <a:p>
            <a:r>
              <a:rPr lang="zh-CN" altLang="zh-CN" dirty="0">
                <a:latin typeface="+mn-ea"/>
                <a:cs typeface="Times New Roman" panose="02020603050405020304" pitchFamily="18" charset="0"/>
              </a:rPr>
              <a:t>首先对</a:t>
            </a:r>
            <a:r>
              <a:rPr lang="en-US" altLang="zh-CN" dirty="0">
                <a:latin typeface="+mn-ea"/>
              </a:rPr>
              <a:t>2015</a:t>
            </a:r>
            <a:r>
              <a:rPr lang="zh-CN" altLang="zh-CN" dirty="0">
                <a:latin typeface="+mn-ea"/>
                <a:cs typeface="Times New Roman" panose="02020603050405020304" pitchFamily="18" charset="0"/>
              </a:rPr>
              <a:t>年中国各省区人均</a:t>
            </a:r>
            <a:r>
              <a:rPr lang="en-US" altLang="zh-CN" dirty="0">
                <a:latin typeface="+mn-ea"/>
              </a:rPr>
              <a:t>GDP</a:t>
            </a:r>
            <a:r>
              <a:rPr lang="zh-CN" altLang="zh-CN" dirty="0">
                <a:latin typeface="+mn-ea"/>
                <a:cs typeface="Times New Roman" panose="02020603050405020304" pitchFamily="18" charset="0"/>
              </a:rPr>
              <a:t>进行地理可视化，并使用四分位分级法进行分级</a:t>
            </a:r>
            <a:r>
              <a:rPr lang="zh-CN" altLang="en-US" dirty="0">
                <a:latin typeface="+mn-ea"/>
                <a:cs typeface="Times New Roman" panose="02020603050405020304" pitchFamily="18" charset="0"/>
              </a:rPr>
              <a:t>。</a:t>
            </a:r>
            <a:endParaRPr lang="zh-CN" altLang="en-US" dirty="0">
              <a:latin typeface="+mn-ea"/>
            </a:endParaRPr>
          </a:p>
        </p:txBody>
      </p:sp>
    </p:spTree>
    <p:extLst>
      <p:ext uri="{BB962C8B-B14F-4D97-AF65-F5344CB8AC3E}">
        <p14:creationId xmlns:p14="http://schemas.microsoft.com/office/powerpoint/2010/main" val="31182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36" name="矩形 35">
            <a:extLst>
              <a:ext uri="{FF2B5EF4-FFF2-40B4-BE49-F238E27FC236}">
                <a16:creationId xmlns:a16="http://schemas.microsoft.com/office/drawing/2014/main" id="{0CD8C92E-29B4-49AB-9F10-773AFA08B3A7}"/>
              </a:ext>
            </a:extLst>
          </p:cNvPr>
          <p:cNvSpPr/>
          <p:nvPr/>
        </p:nvSpPr>
        <p:spPr>
          <a:xfrm>
            <a:off x="7566685" y="1752644"/>
            <a:ext cx="3973482" cy="1307014"/>
          </a:xfrm>
          <a:prstGeom prst="rect">
            <a:avLst/>
          </a:prstGeom>
          <a:solidFill>
            <a:srgbClr val="4F5E60"/>
          </a:solidFill>
          <a:ln>
            <a:noFill/>
          </a:ln>
        </p:spPr>
        <p:txBody>
          <a:bodyPr wrap="square" lIns="91440" tIns="45720" rIns="91440" bIns="45720" anchor="ctr">
            <a:normAutofit/>
          </a:bodyPr>
          <a:lstStyle/>
          <a:p>
            <a:pPr>
              <a:spcBef>
                <a:spcPct val="0"/>
              </a:spcBef>
            </a:pPr>
            <a:endParaRPr lang="zh-CN" altLang="en-US" b="1" u="sng">
              <a:solidFill>
                <a:schemeClr val="bg1"/>
              </a:solidFill>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应用实例</a:t>
            </a: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245110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应用实例</a:t>
            </a:r>
          </a:p>
        </p:txBody>
      </p:sp>
      <p:sp>
        <p:nvSpPr>
          <p:cNvPr id="4" name="Rectangle 2">
            <a:extLst>
              <a:ext uri="{FF2B5EF4-FFF2-40B4-BE49-F238E27FC236}">
                <a16:creationId xmlns:a16="http://schemas.microsoft.com/office/drawing/2014/main" id="{7A164D9E-715D-4778-AD8F-64E015B3CC2F}"/>
              </a:ext>
            </a:extLst>
          </p:cNvPr>
          <p:cNvSpPr>
            <a:spLocks noChangeArrowheads="1"/>
          </p:cNvSpPr>
          <p:nvPr/>
        </p:nvSpPr>
        <p:spPr bwMode="auto">
          <a:xfrm>
            <a:off x="1754234" y="273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9" name="Rectangle 5">
            <a:extLst>
              <a:ext uri="{FF2B5EF4-FFF2-40B4-BE49-F238E27FC236}">
                <a16:creationId xmlns:a16="http://schemas.microsoft.com/office/drawing/2014/main" id="{973D8067-03B0-4E8A-8B6B-514E40C75005}"/>
              </a:ext>
            </a:extLst>
          </p:cNvPr>
          <p:cNvSpPr>
            <a:spLocks noChangeArrowheads="1"/>
          </p:cNvSpPr>
          <p:nvPr/>
        </p:nvSpPr>
        <p:spPr bwMode="auto">
          <a:xfrm>
            <a:off x="8864599" y="3380961"/>
            <a:ext cx="179514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2" name="Rectangle 7">
            <a:extLst>
              <a:ext uri="{FF2B5EF4-FFF2-40B4-BE49-F238E27FC236}">
                <a16:creationId xmlns:a16="http://schemas.microsoft.com/office/drawing/2014/main" id="{5065F229-9D5B-419E-89DD-63144A1C0D1F}"/>
              </a:ext>
            </a:extLst>
          </p:cNvPr>
          <p:cNvSpPr>
            <a:spLocks noChangeArrowheads="1"/>
          </p:cNvSpPr>
          <p:nvPr/>
        </p:nvSpPr>
        <p:spPr bwMode="auto">
          <a:xfrm>
            <a:off x="673100" y="3832311"/>
            <a:ext cx="2259438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4" name="Rectangle 9">
            <a:extLst>
              <a:ext uri="{FF2B5EF4-FFF2-40B4-BE49-F238E27FC236}">
                <a16:creationId xmlns:a16="http://schemas.microsoft.com/office/drawing/2014/main" id="{4D733F68-5408-434A-9709-2B8517DF8ABD}"/>
              </a:ext>
            </a:extLst>
          </p:cNvPr>
          <p:cNvSpPr>
            <a:spLocks noChangeArrowheads="1"/>
          </p:cNvSpPr>
          <p:nvPr/>
        </p:nvSpPr>
        <p:spPr bwMode="auto">
          <a:xfrm>
            <a:off x="8100476" y="39922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8" name="20411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40B4A72-4B65-4D29-8F4A-5EEEBB452767}"/>
              </a:ext>
            </a:extLst>
          </p:cNvPr>
          <p:cNvGrpSpPr>
            <a:grpSpLocks noChangeAspect="1"/>
          </p:cNvGrpSpPr>
          <p:nvPr>
            <p:custDataLst>
              <p:tags r:id="rId1"/>
            </p:custDataLst>
          </p:nvPr>
        </p:nvGrpSpPr>
        <p:grpSpPr>
          <a:xfrm>
            <a:off x="669925" y="1165209"/>
            <a:ext cx="10898769" cy="4927632"/>
            <a:chOff x="669925" y="1165209"/>
            <a:chExt cx="10898769" cy="4927632"/>
          </a:xfrm>
        </p:grpSpPr>
        <p:sp>
          <p:nvSpPr>
            <p:cNvPr id="19" name="î$1íḋè">
              <a:extLst>
                <a:ext uri="{FF2B5EF4-FFF2-40B4-BE49-F238E27FC236}">
                  <a16:creationId xmlns:a16="http://schemas.microsoft.com/office/drawing/2014/main" id="{3B61328B-B86A-4772-8E64-CF5808C01D03}"/>
                </a:ext>
              </a:extLst>
            </p:cNvPr>
            <p:cNvSpPr txBox="1"/>
            <p:nvPr/>
          </p:nvSpPr>
          <p:spPr bwMode="auto">
            <a:xfrm>
              <a:off x="7557914" y="1274272"/>
              <a:ext cx="400200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spcBef>
                  <a:spcPct val="0"/>
                </a:spcBef>
              </a:pPr>
              <a:r>
                <a:rPr lang="en-US" altLang="zh-CN" sz="2000" b="1" dirty="0"/>
                <a:t>1.</a:t>
              </a:r>
              <a:r>
                <a:rPr lang="zh-CN" altLang="en-US" sz="2000" b="1" dirty="0"/>
                <a:t>构建空间权重矩阵</a:t>
              </a:r>
              <a:endParaRPr lang="en-US" altLang="zh-CN" sz="2000" b="1" dirty="0"/>
            </a:p>
          </p:txBody>
        </p:sp>
        <p:sp>
          <p:nvSpPr>
            <p:cNvPr id="20" name="îṥľîḓe">
              <a:extLst>
                <a:ext uri="{FF2B5EF4-FFF2-40B4-BE49-F238E27FC236}">
                  <a16:creationId xmlns:a16="http://schemas.microsoft.com/office/drawing/2014/main" id="{DE2A8958-51A4-4436-941C-ED65F470B9CC}"/>
                </a:ext>
              </a:extLst>
            </p:cNvPr>
            <p:cNvSpPr/>
            <p:nvPr/>
          </p:nvSpPr>
          <p:spPr bwMode="auto">
            <a:xfrm>
              <a:off x="7559425" y="1716078"/>
              <a:ext cx="4009269" cy="75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defTabSz="914400">
                <a:lnSpc>
                  <a:spcPct val="150000"/>
                </a:lnSpc>
              </a:pPr>
              <a:r>
                <a:rPr lang="zh-CN" altLang="en-US" dirty="0">
                  <a:solidFill>
                    <a:schemeClr val="bg1"/>
                  </a:solidFill>
                  <a:latin typeface="+mn-ea"/>
                  <a:cs typeface="Times New Roman" panose="02020603050405020304" pitchFamily="18" charset="0"/>
                </a:rPr>
                <a:t>以中国全境为例，对中国各省市构建一阶空间权重矩阵。</a:t>
              </a:r>
              <a:endParaRPr lang="en-US" altLang="zh-CN" dirty="0">
                <a:solidFill>
                  <a:schemeClr val="bg1"/>
                </a:solidFill>
                <a:latin typeface="+mn-ea"/>
                <a:cs typeface="Times New Roman" panose="02020603050405020304" pitchFamily="18" charset="0"/>
              </a:endParaRPr>
            </a:p>
          </p:txBody>
        </p:sp>
        <p:sp>
          <p:nvSpPr>
            <p:cNvPr id="21" name="í$ľiḑè">
              <a:extLst>
                <a:ext uri="{FF2B5EF4-FFF2-40B4-BE49-F238E27FC236}">
                  <a16:creationId xmlns:a16="http://schemas.microsoft.com/office/drawing/2014/main" id="{D4A8532D-91DF-496E-9D94-2B6271755BEE}"/>
                </a:ext>
              </a:extLst>
            </p:cNvPr>
            <p:cNvSpPr txBox="1"/>
            <p:nvPr/>
          </p:nvSpPr>
          <p:spPr bwMode="auto">
            <a:xfrm>
              <a:off x="7538157" y="3426680"/>
              <a:ext cx="400200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spcBef>
                  <a:spcPct val="0"/>
                </a:spcBef>
              </a:pPr>
              <a:r>
                <a:rPr lang="en-US" altLang="zh-CN" sz="2000" b="1" dirty="0"/>
                <a:t>3.</a:t>
              </a:r>
              <a:r>
                <a:rPr lang="zh-CN" altLang="en-US" sz="2000" b="1" dirty="0"/>
                <a:t>绘制</a:t>
              </a:r>
              <a:r>
                <a:rPr lang="en-US" altLang="zh-CN" sz="2000" b="1" dirty="0"/>
                <a:t>LISA</a:t>
              </a:r>
              <a:r>
                <a:rPr lang="zh-CN" altLang="en-US" sz="2000" b="1" dirty="0"/>
                <a:t>聚类图</a:t>
              </a:r>
              <a:endParaRPr lang="en-US" altLang="zh-CN" sz="2000" b="1" dirty="0"/>
            </a:p>
          </p:txBody>
        </p:sp>
        <p:sp>
          <p:nvSpPr>
            <p:cNvPr id="31" name="ï$lïďé">
              <a:extLst>
                <a:ext uri="{FF2B5EF4-FFF2-40B4-BE49-F238E27FC236}">
                  <a16:creationId xmlns:a16="http://schemas.microsoft.com/office/drawing/2014/main" id="{F71ADBD8-BDDD-425B-B9D5-84644421E90E}"/>
                </a:ext>
              </a:extLst>
            </p:cNvPr>
            <p:cNvSpPr txBox="1"/>
            <p:nvPr/>
          </p:nvSpPr>
          <p:spPr bwMode="auto">
            <a:xfrm>
              <a:off x="669925" y="3146534"/>
              <a:ext cx="3924408" cy="441805"/>
            </a:xfrm>
            <a:prstGeom prst="rect">
              <a:avLst/>
            </a:prstGeom>
            <a:solidFill>
              <a:srgbClr val="4F5E6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spcBef>
                  <a:spcPct val="0"/>
                </a:spcBef>
              </a:pPr>
              <a:r>
                <a:rPr lang="en-US" altLang="zh-CN" sz="2000" b="1" dirty="0">
                  <a:solidFill>
                    <a:schemeClr val="bg1"/>
                  </a:solidFill>
                </a:rPr>
                <a:t>2.</a:t>
              </a:r>
              <a:r>
                <a:rPr lang="zh-CN" altLang="en-US" sz="2000" b="1" dirty="0">
                  <a:solidFill>
                    <a:schemeClr val="bg1"/>
                  </a:solidFill>
                </a:rPr>
                <a:t>绘制</a:t>
              </a:r>
              <a:r>
                <a:rPr lang="en-US" altLang="zh-CN" sz="2000" b="1" dirty="0">
                  <a:solidFill>
                    <a:schemeClr val="bg1"/>
                  </a:solidFill>
                </a:rPr>
                <a:t>Moran </a:t>
              </a:r>
              <a:r>
                <a:rPr lang="zh-CN" altLang="en-US" sz="2000" b="1" dirty="0">
                  <a:solidFill>
                    <a:schemeClr val="bg1"/>
                  </a:solidFill>
                </a:rPr>
                <a:t>散点图</a:t>
              </a:r>
              <a:endParaRPr lang="en-US" altLang="zh-CN" sz="2000" b="1" dirty="0">
                <a:solidFill>
                  <a:schemeClr val="bg1"/>
                </a:solidFill>
              </a:endParaRPr>
            </a:p>
          </p:txBody>
        </p:sp>
        <p:cxnSp>
          <p:nvCxnSpPr>
            <p:cNvPr id="24" name="直接连接符 23">
              <a:extLst>
                <a:ext uri="{FF2B5EF4-FFF2-40B4-BE49-F238E27FC236}">
                  <a16:creationId xmlns:a16="http://schemas.microsoft.com/office/drawing/2014/main" id="{5B5AE089-42A3-49D3-9EBD-E36BF39146E5}"/>
                </a:ext>
              </a:extLst>
            </p:cNvPr>
            <p:cNvCxnSpPr>
              <a:cxnSpLocks/>
            </p:cNvCxnSpPr>
            <p:nvPr/>
          </p:nvCxnSpPr>
          <p:spPr>
            <a:xfrm>
              <a:off x="7538157" y="3173882"/>
              <a:ext cx="3922821"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îṡḻiḑè">
              <a:extLst>
                <a:ext uri="{FF2B5EF4-FFF2-40B4-BE49-F238E27FC236}">
                  <a16:creationId xmlns:a16="http://schemas.microsoft.com/office/drawing/2014/main" id="{586DAA30-9A6B-4B21-9CBE-D67D4FCA9F28}"/>
                </a:ext>
              </a:extLst>
            </p:cNvPr>
            <p:cNvSpPr/>
            <p:nvPr/>
          </p:nvSpPr>
          <p:spPr>
            <a:xfrm>
              <a:off x="5247334" y="1165209"/>
              <a:ext cx="2350254" cy="2350493"/>
            </a:xfrm>
            <a:prstGeom prst="circularArrow">
              <a:avLst>
                <a:gd name="adj1" fmla="val 10980"/>
                <a:gd name="adj2" fmla="val 1142322"/>
                <a:gd name="adj3" fmla="val 4500000"/>
                <a:gd name="adj4" fmla="val 10800000"/>
                <a:gd name="adj5" fmla="val 12500"/>
              </a:avLst>
            </a:prstGeom>
            <a:solidFill>
              <a:schemeClr val="bg1">
                <a:lumMod val="9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zh-CN" altLang="en-US"/>
            </a:p>
          </p:txBody>
        </p:sp>
        <p:sp>
          <p:nvSpPr>
            <p:cNvPr id="26" name="îṩḻîde">
              <a:extLst>
                <a:ext uri="{FF2B5EF4-FFF2-40B4-BE49-F238E27FC236}">
                  <a16:creationId xmlns:a16="http://schemas.microsoft.com/office/drawing/2014/main" id="{B8DF01F5-0D2D-4618-8570-3BCD3EFAD760}"/>
                </a:ext>
              </a:extLst>
            </p:cNvPr>
            <p:cNvSpPr/>
            <p:nvPr/>
          </p:nvSpPr>
          <p:spPr>
            <a:xfrm>
              <a:off x="4594411" y="2569521"/>
              <a:ext cx="2350254" cy="2350493"/>
            </a:xfrm>
            <a:prstGeom prst="leftCircularArrow">
              <a:avLst>
                <a:gd name="adj1" fmla="val 10980"/>
                <a:gd name="adj2" fmla="val 1142322"/>
                <a:gd name="adj3" fmla="val 6300000"/>
                <a:gd name="adj4" fmla="val 18900000"/>
                <a:gd name="adj5" fmla="val 12500"/>
              </a:avLst>
            </a:prstGeom>
            <a:solidFill>
              <a:srgbClr val="4F5E60"/>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27" name="işḷïḍè">
              <a:extLst>
                <a:ext uri="{FF2B5EF4-FFF2-40B4-BE49-F238E27FC236}">
                  <a16:creationId xmlns:a16="http://schemas.microsoft.com/office/drawing/2014/main" id="{FA371396-572A-4783-B4F2-F6D4B34F8B97}"/>
                </a:ext>
              </a:extLst>
            </p:cNvPr>
            <p:cNvSpPr/>
            <p:nvPr/>
          </p:nvSpPr>
          <p:spPr>
            <a:xfrm flipH="1">
              <a:off x="5343194" y="4072701"/>
              <a:ext cx="2019164" cy="2020140"/>
            </a:xfrm>
            <a:prstGeom prst="blockArc">
              <a:avLst>
                <a:gd name="adj1" fmla="val 0"/>
                <a:gd name="adj2" fmla="val 18900000"/>
                <a:gd name="adj3" fmla="val 12740"/>
              </a:avLst>
            </a:prstGeom>
            <a:solidFill>
              <a:schemeClr val="bg1">
                <a:lumMod val="95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28" name="íṣḻíḍê">
              <a:extLst>
                <a:ext uri="{FF2B5EF4-FFF2-40B4-BE49-F238E27FC236}">
                  <a16:creationId xmlns:a16="http://schemas.microsoft.com/office/drawing/2014/main" id="{B5237CAC-19BB-48FF-AE22-F2447866B476}"/>
                </a:ext>
              </a:extLst>
            </p:cNvPr>
            <p:cNvSpPr/>
            <p:nvPr/>
          </p:nvSpPr>
          <p:spPr bwMode="auto">
            <a:xfrm>
              <a:off x="6158375" y="2079286"/>
              <a:ext cx="528172" cy="522338"/>
            </a:xfrm>
            <a:custGeom>
              <a:avLst/>
              <a:gdLst>
                <a:gd name="connsiteX0" fmla="*/ 466437 w 600511"/>
                <a:gd name="connsiteY0" fmla="*/ 421770 h 593879"/>
                <a:gd name="connsiteX1" fmla="*/ 504684 w 600511"/>
                <a:gd name="connsiteY1" fmla="*/ 459981 h 593879"/>
                <a:gd name="connsiteX2" fmla="*/ 466437 w 600511"/>
                <a:gd name="connsiteY2" fmla="*/ 498192 h 593879"/>
                <a:gd name="connsiteX3" fmla="*/ 428190 w 600511"/>
                <a:gd name="connsiteY3" fmla="*/ 459981 h 593879"/>
                <a:gd name="connsiteX4" fmla="*/ 466437 w 600511"/>
                <a:gd name="connsiteY4" fmla="*/ 421770 h 593879"/>
                <a:gd name="connsiteX5" fmla="*/ 453390 w 600511"/>
                <a:gd name="connsiteY5" fmla="*/ 375066 h 593879"/>
                <a:gd name="connsiteX6" fmla="*/ 421127 w 600511"/>
                <a:gd name="connsiteY6" fmla="*/ 386990 h 593879"/>
                <a:gd name="connsiteX7" fmla="*/ 418868 w 600511"/>
                <a:gd name="connsiteY7" fmla="*/ 392146 h 593879"/>
                <a:gd name="connsiteX8" fmla="*/ 424031 w 600511"/>
                <a:gd name="connsiteY8" fmla="*/ 406325 h 593879"/>
                <a:gd name="connsiteX9" fmla="*/ 423385 w 600511"/>
                <a:gd name="connsiteY9" fmla="*/ 411481 h 593879"/>
                <a:gd name="connsiteX10" fmla="*/ 416287 w 600511"/>
                <a:gd name="connsiteY10" fmla="*/ 413737 h 593879"/>
                <a:gd name="connsiteX11" fmla="*/ 402414 w 600511"/>
                <a:gd name="connsiteY11" fmla="*/ 407292 h 593879"/>
                <a:gd name="connsiteX12" fmla="*/ 397252 w 600511"/>
                <a:gd name="connsiteY12" fmla="*/ 409226 h 593879"/>
                <a:gd name="connsiteX13" fmla="*/ 383056 w 600511"/>
                <a:gd name="connsiteY13" fmla="*/ 440485 h 593879"/>
                <a:gd name="connsiteX14" fmla="*/ 384669 w 600511"/>
                <a:gd name="connsiteY14" fmla="*/ 445318 h 593879"/>
                <a:gd name="connsiteX15" fmla="*/ 398542 w 600511"/>
                <a:gd name="connsiteY15" fmla="*/ 451764 h 593879"/>
                <a:gd name="connsiteX16" fmla="*/ 401769 w 600511"/>
                <a:gd name="connsiteY16" fmla="*/ 455953 h 593879"/>
                <a:gd name="connsiteX17" fmla="*/ 398220 w 600511"/>
                <a:gd name="connsiteY17" fmla="*/ 462720 h 593879"/>
                <a:gd name="connsiteX18" fmla="*/ 384024 w 600511"/>
                <a:gd name="connsiteY18" fmla="*/ 467876 h 593879"/>
                <a:gd name="connsiteX19" fmla="*/ 381766 w 600511"/>
                <a:gd name="connsiteY19" fmla="*/ 472710 h 593879"/>
                <a:gd name="connsiteX20" fmla="*/ 393380 w 600511"/>
                <a:gd name="connsiteY20" fmla="*/ 504936 h 593879"/>
                <a:gd name="connsiteX21" fmla="*/ 398542 w 600511"/>
                <a:gd name="connsiteY21" fmla="*/ 507192 h 593879"/>
                <a:gd name="connsiteX22" fmla="*/ 412738 w 600511"/>
                <a:gd name="connsiteY22" fmla="*/ 502036 h 593879"/>
                <a:gd name="connsiteX23" fmla="*/ 417900 w 600511"/>
                <a:gd name="connsiteY23" fmla="*/ 502680 h 593879"/>
                <a:gd name="connsiteX24" fmla="*/ 420159 w 600511"/>
                <a:gd name="connsiteY24" fmla="*/ 510092 h 593879"/>
                <a:gd name="connsiteX25" fmla="*/ 413706 w 600511"/>
                <a:gd name="connsiteY25" fmla="*/ 523949 h 593879"/>
                <a:gd name="connsiteX26" fmla="*/ 415642 w 600511"/>
                <a:gd name="connsiteY26" fmla="*/ 528783 h 593879"/>
                <a:gd name="connsiteX27" fmla="*/ 446937 w 600511"/>
                <a:gd name="connsiteY27" fmla="*/ 543285 h 593879"/>
                <a:gd name="connsiteX28" fmla="*/ 451777 w 600511"/>
                <a:gd name="connsiteY28" fmla="*/ 541351 h 593879"/>
                <a:gd name="connsiteX29" fmla="*/ 458230 w 600511"/>
                <a:gd name="connsiteY29" fmla="*/ 527494 h 593879"/>
                <a:gd name="connsiteX30" fmla="*/ 462424 w 600511"/>
                <a:gd name="connsiteY30" fmla="*/ 524272 h 593879"/>
                <a:gd name="connsiteX31" fmla="*/ 469199 w 600511"/>
                <a:gd name="connsiteY31" fmla="*/ 528139 h 593879"/>
                <a:gd name="connsiteX32" fmla="*/ 474361 w 600511"/>
                <a:gd name="connsiteY32" fmla="*/ 542318 h 593879"/>
                <a:gd name="connsiteX33" fmla="*/ 479201 w 600511"/>
                <a:gd name="connsiteY33" fmla="*/ 544574 h 593879"/>
                <a:gd name="connsiteX34" fmla="*/ 511464 w 600511"/>
                <a:gd name="connsiteY34" fmla="*/ 532650 h 593879"/>
                <a:gd name="connsiteX35" fmla="*/ 513723 w 600511"/>
                <a:gd name="connsiteY35" fmla="*/ 527816 h 593879"/>
                <a:gd name="connsiteX36" fmla="*/ 508560 w 600511"/>
                <a:gd name="connsiteY36" fmla="*/ 513315 h 593879"/>
                <a:gd name="connsiteX37" fmla="*/ 509206 w 600511"/>
                <a:gd name="connsiteY37" fmla="*/ 508159 h 593879"/>
                <a:gd name="connsiteX38" fmla="*/ 516626 w 600511"/>
                <a:gd name="connsiteY38" fmla="*/ 506225 h 593879"/>
                <a:gd name="connsiteX39" fmla="*/ 530500 w 600511"/>
                <a:gd name="connsiteY39" fmla="*/ 512348 h 593879"/>
                <a:gd name="connsiteX40" fmla="*/ 535339 w 600511"/>
                <a:gd name="connsiteY40" fmla="*/ 510737 h 593879"/>
                <a:gd name="connsiteX41" fmla="*/ 549858 w 600511"/>
                <a:gd name="connsiteY41" fmla="*/ 479478 h 593879"/>
                <a:gd name="connsiteX42" fmla="*/ 547922 w 600511"/>
                <a:gd name="connsiteY42" fmla="*/ 474322 h 593879"/>
                <a:gd name="connsiteX43" fmla="*/ 534049 w 600511"/>
                <a:gd name="connsiteY43" fmla="*/ 467876 h 593879"/>
                <a:gd name="connsiteX44" fmla="*/ 531145 w 600511"/>
                <a:gd name="connsiteY44" fmla="*/ 461109 h 593879"/>
                <a:gd name="connsiteX45" fmla="*/ 534694 w 600511"/>
                <a:gd name="connsiteY45" fmla="*/ 457242 h 593879"/>
                <a:gd name="connsiteX46" fmla="*/ 548890 w 600511"/>
                <a:gd name="connsiteY46" fmla="*/ 451764 h 593879"/>
                <a:gd name="connsiteX47" fmla="*/ 551148 w 600511"/>
                <a:gd name="connsiteY47" fmla="*/ 446930 h 593879"/>
                <a:gd name="connsiteX48" fmla="*/ 539211 w 600511"/>
                <a:gd name="connsiteY48" fmla="*/ 414704 h 593879"/>
                <a:gd name="connsiteX49" fmla="*/ 534371 w 600511"/>
                <a:gd name="connsiteY49" fmla="*/ 412448 h 593879"/>
                <a:gd name="connsiteX50" fmla="*/ 520175 w 600511"/>
                <a:gd name="connsiteY50" fmla="*/ 417604 h 593879"/>
                <a:gd name="connsiteX51" fmla="*/ 514691 w 600511"/>
                <a:gd name="connsiteY51" fmla="*/ 416960 h 593879"/>
                <a:gd name="connsiteX52" fmla="*/ 512755 w 600511"/>
                <a:gd name="connsiteY52" fmla="*/ 409548 h 593879"/>
                <a:gd name="connsiteX53" fmla="*/ 518885 w 600511"/>
                <a:gd name="connsiteY53" fmla="*/ 396013 h 593879"/>
                <a:gd name="connsiteX54" fmla="*/ 516949 w 600511"/>
                <a:gd name="connsiteY54" fmla="*/ 390857 h 593879"/>
                <a:gd name="connsiteX55" fmla="*/ 485976 w 600511"/>
                <a:gd name="connsiteY55" fmla="*/ 376355 h 593879"/>
                <a:gd name="connsiteX56" fmla="*/ 480814 w 600511"/>
                <a:gd name="connsiteY56" fmla="*/ 378289 h 593879"/>
                <a:gd name="connsiteX57" fmla="*/ 474361 w 600511"/>
                <a:gd name="connsiteY57" fmla="*/ 392146 h 593879"/>
                <a:gd name="connsiteX58" fmla="*/ 470167 w 600511"/>
                <a:gd name="connsiteY58" fmla="*/ 395368 h 593879"/>
                <a:gd name="connsiteX59" fmla="*/ 463714 w 600511"/>
                <a:gd name="connsiteY59" fmla="*/ 391824 h 593879"/>
                <a:gd name="connsiteX60" fmla="*/ 458230 w 600511"/>
                <a:gd name="connsiteY60" fmla="*/ 377322 h 593879"/>
                <a:gd name="connsiteX61" fmla="*/ 453390 w 600511"/>
                <a:gd name="connsiteY61" fmla="*/ 375066 h 593879"/>
                <a:gd name="connsiteX62" fmla="*/ 0 w 600511"/>
                <a:gd name="connsiteY62" fmla="*/ 372515 h 593879"/>
                <a:gd name="connsiteX63" fmla="*/ 233292 w 600511"/>
                <a:gd name="connsiteY63" fmla="*/ 465626 h 593879"/>
                <a:gd name="connsiteX64" fmla="*/ 305248 w 600511"/>
                <a:gd name="connsiteY64" fmla="*/ 461116 h 593879"/>
                <a:gd name="connsiteX65" fmla="*/ 332998 w 600511"/>
                <a:gd name="connsiteY65" fmla="*/ 549716 h 593879"/>
                <a:gd name="connsiteX66" fmla="*/ 233292 w 600511"/>
                <a:gd name="connsiteY66" fmla="*/ 558737 h 593879"/>
                <a:gd name="connsiteX67" fmla="*/ 0 w 600511"/>
                <a:gd name="connsiteY67" fmla="*/ 465626 h 593879"/>
                <a:gd name="connsiteX68" fmla="*/ 466295 w 600511"/>
                <a:gd name="connsiteY68" fmla="*/ 326083 h 593879"/>
                <a:gd name="connsiteX69" fmla="*/ 600511 w 600511"/>
                <a:gd name="connsiteY69" fmla="*/ 459820 h 593879"/>
                <a:gd name="connsiteX70" fmla="*/ 466295 w 600511"/>
                <a:gd name="connsiteY70" fmla="*/ 593879 h 593879"/>
                <a:gd name="connsiteX71" fmla="*/ 332080 w 600511"/>
                <a:gd name="connsiteY71" fmla="*/ 459820 h 593879"/>
                <a:gd name="connsiteX72" fmla="*/ 466295 w 600511"/>
                <a:gd name="connsiteY72" fmla="*/ 326083 h 593879"/>
                <a:gd name="connsiteX73" fmla="*/ 0 w 600511"/>
                <a:gd name="connsiteY73" fmla="*/ 232654 h 593879"/>
                <a:gd name="connsiteX74" fmla="*/ 233309 w 600511"/>
                <a:gd name="connsiteY74" fmla="*/ 326103 h 593879"/>
                <a:gd name="connsiteX75" fmla="*/ 466296 w 600511"/>
                <a:gd name="connsiteY75" fmla="*/ 232654 h 593879"/>
                <a:gd name="connsiteX76" fmla="*/ 466296 w 600511"/>
                <a:gd name="connsiteY76" fmla="*/ 299035 h 593879"/>
                <a:gd name="connsiteX77" fmla="*/ 312370 w 600511"/>
                <a:gd name="connsiteY77" fmla="*/ 413429 h 593879"/>
                <a:gd name="connsiteX78" fmla="*/ 233309 w 600511"/>
                <a:gd name="connsiteY78" fmla="*/ 419229 h 593879"/>
                <a:gd name="connsiteX79" fmla="*/ 0 w 600511"/>
                <a:gd name="connsiteY79" fmla="*/ 326103 h 593879"/>
                <a:gd name="connsiteX80" fmla="*/ 233309 w 600511"/>
                <a:gd name="connsiteY80" fmla="*/ 23200 h 593879"/>
                <a:gd name="connsiteX81" fmla="*/ 23234 w 600511"/>
                <a:gd name="connsiteY81" fmla="*/ 93123 h 593879"/>
                <a:gd name="connsiteX82" fmla="*/ 233309 w 600511"/>
                <a:gd name="connsiteY82" fmla="*/ 163046 h 593879"/>
                <a:gd name="connsiteX83" fmla="*/ 443062 w 600511"/>
                <a:gd name="connsiteY83" fmla="*/ 93123 h 593879"/>
                <a:gd name="connsiteX84" fmla="*/ 233309 w 600511"/>
                <a:gd name="connsiteY84" fmla="*/ 23200 h 593879"/>
                <a:gd name="connsiteX85" fmla="*/ 233309 w 600511"/>
                <a:gd name="connsiteY85" fmla="*/ 0 h 593879"/>
                <a:gd name="connsiteX86" fmla="*/ 466296 w 600511"/>
                <a:gd name="connsiteY86" fmla="*/ 93123 h 593879"/>
                <a:gd name="connsiteX87" fmla="*/ 466296 w 600511"/>
                <a:gd name="connsiteY87" fmla="*/ 186246 h 593879"/>
                <a:gd name="connsiteX88" fmla="*/ 233309 w 600511"/>
                <a:gd name="connsiteY88" fmla="*/ 279369 h 593879"/>
                <a:gd name="connsiteX89" fmla="*/ 0 w 600511"/>
                <a:gd name="connsiteY89" fmla="*/ 186246 h 593879"/>
                <a:gd name="connsiteX90" fmla="*/ 0 w 600511"/>
                <a:gd name="connsiteY90" fmla="*/ 93123 h 593879"/>
                <a:gd name="connsiteX91" fmla="*/ 233309 w 600511"/>
                <a:gd name="connsiteY91" fmla="*/ 0 h 5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0511" h="593879">
                  <a:moveTo>
                    <a:pt x="466437" y="421770"/>
                  </a:moveTo>
                  <a:cubicBezTo>
                    <a:pt x="487560" y="421770"/>
                    <a:pt x="504684" y="438878"/>
                    <a:pt x="504684" y="459981"/>
                  </a:cubicBezTo>
                  <a:cubicBezTo>
                    <a:pt x="504684" y="481084"/>
                    <a:pt x="487560" y="498192"/>
                    <a:pt x="466437" y="498192"/>
                  </a:cubicBezTo>
                  <a:cubicBezTo>
                    <a:pt x="445314" y="498192"/>
                    <a:pt x="428190" y="481084"/>
                    <a:pt x="428190" y="459981"/>
                  </a:cubicBezTo>
                  <a:cubicBezTo>
                    <a:pt x="428190" y="438878"/>
                    <a:pt x="445314" y="421770"/>
                    <a:pt x="466437" y="421770"/>
                  </a:cubicBezTo>
                  <a:close/>
                  <a:moveTo>
                    <a:pt x="453390" y="375066"/>
                  </a:moveTo>
                  <a:lnTo>
                    <a:pt x="421127" y="386990"/>
                  </a:lnTo>
                  <a:cubicBezTo>
                    <a:pt x="419191" y="387957"/>
                    <a:pt x="418223" y="389890"/>
                    <a:pt x="418868" y="392146"/>
                  </a:cubicBezTo>
                  <a:lnTo>
                    <a:pt x="424031" y="406325"/>
                  </a:lnTo>
                  <a:cubicBezTo>
                    <a:pt x="424998" y="408259"/>
                    <a:pt x="424676" y="410515"/>
                    <a:pt x="423385" y="411481"/>
                  </a:cubicBezTo>
                  <a:cubicBezTo>
                    <a:pt x="422417" y="412448"/>
                    <a:pt x="418223" y="414382"/>
                    <a:pt x="416287" y="413737"/>
                  </a:cubicBezTo>
                  <a:lnTo>
                    <a:pt x="402414" y="407292"/>
                  </a:lnTo>
                  <a:cubicBezTo>
                    <a:pt x="400478" y="406325"/>
                    <a:pt x="398220" y="407292"/>
                    <a:pt x="397252" y="409226"/>
                  </a:cubicBezTo>
                  <a:lnTo>
                    <a:pt x="383056" y="440485"/>
                  </a:lnTo>
                  <a:cubicBezTo>
                    <a:pt x="382088" y="442096"/>
                    <a:pt x="383056" y="444674"/>
                    <a:pt x="384669" y="445318"/>
                  </a:cubicBezTo>
                  <a:lnTo>
                    <a:pt x="398542" y="451764"/>
                  </a:lnTo>
                  <a:cubicBezTo>
                    <a:pt x="400478" y="452730"/>
                    <a:pt x="402091" y="454664"/>
                    <a:pt x="401769" y="455953"/>
                  </a:cubicBezTo>
                  <a:cubicBezTo>
                    <a:pt x="401769" y="457564"/>
                    <a:pt x="400156" y="462076"/>
                    <a:pt x="398220" y="462720"/>
                  </a:cubicBezTo>
                  <a:lnTo>
                    <a:pt x="384024" y="467876"/>
                  </a:lnTo>
                  <a:cubicBezTo>
                    <a:pt x="382088" y="468521"/>
                    <a:pt x="381120" y="470777"/>
                    <a:pt x="381766" y="472710"/>
                  </a:cubicBezTo>
                  <a:lnTo>
                    <a:pt x="393380" y="504936"/>
                  </a:lnTo>
                  <a:cubicBezTo>
                    <a:pt x="394348" y="506870"/>
                    <a:pt x="396607" y="507836"/>
                    <a:pt x="398542" y="507192"/>
                  </a:cubicBezTo>
                  <a:lnTo>
                    <a:pt x="412738" y="502036"/>
                  </a:lnTo>
                  <a:cubicBezTo>
                    <a:pt x="414674" y="501391"/>
                    <a:pt x="417255" y="501713"/>
                    <a:pt x="417900" y="502680"/>
                  </a:cubicBezTo>
                  <a:cubicBezTo>
                    <a:pt x="418868" y="503969"/>
                    <a:pt x="421127" y="508159"/>
                    <a:pt x="420159" y="510092"/>
                  </a:cubicBezTo>
                  <a:lnTo>
                    <a:pt x="413706" y="523949"/>
                  </a:lnTo>
                  <a:cubicBezTo>
                    <a:pt x="412738" y="525561"/>
                    <a:pt x="413706" y="527816"/>
                    <a:pt x="415642" y="528783"/>
                  </a:cubicBezTo>
                  <a:lnTo>
                    <a:pt x="446937" y="543285"/>
                  </a:lnTo>
                  <a:cubicBezTo>
                    <a:pt x="448873" y="544251"/>
                    <a:pt x="451132" y="543285"/>
                    <a:pt x="451777" y="541351"/>
                  </a:cubicBezTo>
                  <a:lnTo>
                    <a:pt x="458230" y="527494"/>
                  </a:lnTo>
                  <a:cubicBezTo>
                    <a:pt x="459198" y="525561"/>
                    <a:pt x="461133" y="524272"/>
                    <a:pt x="462424" y="524272"/>
                  </a:cubicBezTo>
                  <a:cubicBezTo>
                    <a:pt x="464037" y="524272"/>
                    <a:pt x="468554" y="525883"/>
                    <a:pt x="469199" y="528139"/>
                  </a:cubicBezTo>
                  <a:lnTo>
                    <a:pt x="474361" y="542318"/>
                  </a:lnTo>
                  <a:cubicBezTo>
                    <a:pt x="475007" y="544251"/>
                    <a:pt x="477265" y="545218"/>
                    <a:pt x="479201" y="544574"/>
                  </a:cubicBezTo>
                  <a:lnTo>
                    <a:pt x="511464" y="532650"/>
                  </a:lnTo>
                  <a:cubicBezTo>
                    <a:pt x="513400" y="532006"/>
                    <a:pt x="514368" y="529750"/>
                    <a:pt x="513723" y="527816"/>
                  </a:cubicBezTo>
                  <a:lnTo>
                    <a:pt x="508560" y="513315"/>
                  </a:lnTo>
                  <a:cubicBezTo>
                    <a:pt x="507915" y="511381"/>
                    <a:pt x="508238" y="509125"/>
                    <a:pt x="509206" y="508159"/>
                  </a:cubicBezTo>
                  <a:cubicBezTo>
                    <a:pt x="510496" y="507192"/>
                    <a:pt x="514691" y="505258"/>
                    <a:pt x="516626" y="506225"/>
                  </a:cubicBezTo>
                  <a:lnTo>
                    <a:pt x="530500" y="512348"/>
                  </a:lnTo>
                  <a:cubicBezTo>
                    <a:pt x="532435" y="513315"/>
                    <a:pt x="534694" y="512348"/>
                    <a:pt x="535339" y="510737"/>
                  </a:cubicBezTo>
                  <a:lnTo>
                    <a:pt x="549858" y="479478"/>
                  </a:lnTo>
                  <a:cubicBezTo>
                    <a:pt x="550825" y="477544"/>
                    <a:pt x="549858" y="475288"/>
                    <a:pt x="547922" y="474322"/>
                  </a:cubicBezTo>
                  <a:lnTo>
                    <a:pt x="534049" y="467876"/>
                  </a:lnTo>
                  <a:cubicBezTo>
                    <a:pt x="532113" y="467232"/>
                    <a:pt x="531145" y="462398"/>
                    <a:pt x="531145" y="461109"/>
                  </a:cubicBezTo>
                  <a:cubicBezTo>
                    <a:pt x="531145" y="459498"/>
                    <a:pt x="532435" y="457886"/>
                    <a:pt x="534694" y="457242"/>
                  </a:cubicBezTo>
                  <a:lnTo>
                    <a:pt x="548890" y="451764"/>
                  </a:lnTo>
                  <a:cubicBezTo>
                    <a:pt x="550825" y="451119"/>
                    <a:pt x="551793" y="448863"/>
                    <a:pt x="551148" y="446930"/>
                  </a:cubicBezTo>
                  <a:lnTo>
                    <a:pt x="539211" y="414704"/>
                  </a:lnTo>
                  <a:cubicBezTo>
                    <a:pt x="538565" y="412770"/>
                    <a:pt x="536307" y="411804"/>
                    <a:pt x="534371" y="412448"/>
                  </a:cubicBezTo>
                  <a:lnTo>
                    <a:pt x="520175" y="417604"/>
                  </a:lnTo>
                  <a:cubicBezTo>
                    <a:pt x="517917" y="418571"/>
                    <a:pt x="515658" y="418249"/>
                    <a:pt x="514691" y="416960"/>
                  </a:cubicBezTo>
                  <a:cubicBezTo>
                    <a:pt x="513723" y="415993"/>
                    <a:pt x="511787" y="411481"/>
                    <a:pt x="512755" y="409548"/>
                  </a:cubicBezTo>
                  <a:lnTo>
                    <a:pt x="518885" y="396013"/>
                  </a:lnTo>
                  <a:cubicBezTo>
                    <a:pt x="519853" y="394079"/>
                    <a:pt x="518885" y="391824"/>
                    <a:pt x="516949" y="390857"/>
                  </a:cubicBezTo>
                  <a:lnTo>
                    <a:pt x="485976" y="376355"/>
                  </a:lnTo>
                  <a:cubicBezTo>
                    <a:pt x="484040" y="375711"/>
                    <a:pt x="481782" y="376355"/>
                    <a:pt x="480814" y="378289"/>
                  </a:cubicBezTo>
                  <a:lnTo>
                    <a:pt x="474361" y="392146"/>
                  </a:lnTo>
                  <a:cubicBezTo>
                    <a:pt x="473716" y="394079"/>
                    <a:pt x="471780" y="395691"/>
                    <a:pt x="470167" y="395368"/>
                  </a:cubicBezTo>
                  <a:cubicBezTo>
                    <a:pt x="468877" y="395368"/>
                    <a:pt x="464360" y="393757"/>
                    <a:pt x="463714" y="391824"/>
                  </a:cubicBezTo>
                  <a:lnTo>
                    <a:pt x="458230" y="377322"/>
                  </a:lnTo>
                  <a:cubicBezTo>
                    <a:pt x="457584" y="375389"/>
                    <a:pt x="455326" y="374422"/>
                    <a:pt x="453390" y="375066"/>
                  </a:cubicBezTo>
                  <a:close/>
                  <a:moveTo>
                    <a:pt x="0" y="372515"/>
                  </a:moveTo>
                  <a:cubicBezTo>
                    <a:pt x="0" y="424064"/>
                    <a:pt x="104223" y="465626"/>
                    <a:pt x="233292" y="465626"/>
                  </a:cubicBezTo>
                  <a:cubicBezTo>
                    <a:pt x="258461" y="465626"/>
                    <a:pt x="282661" y="464015"/>
                    <a:pt x="305248" y="461116"/>
                  </a:cubicBezTo>
                  <a:cubicBezTo>
                    <a:pt x="305571" y="493978"/>
                    <a:pt x="315574" y="524264"/>
                    <a:pt x="332998" y="549716"/>
                  </a:cubicBezTo>
                  <a:cubicBezTo>
                    <a:pt x="302667" y="555515"/>
                    <a:pt x="268786" y="558737"/>
                    <a:pt x="233292" y="558737"/>
                  </a:cubicBezTo>
                  <a:cubicBezTo>
                    <a:pt x="104546" y="558737"/>
                    <a:pt x="0" y="517175"/>
                    <a:pt x="0" y="465626"/>
                  </a:cubicBezTo>
                  <a:close/>
                  <a:moveTo>
                    <a:pt x="466295" y="326083"/>
                  </a:moveTo>
                  <a:cubicBezTo>
                    <a:pt x="540501" y="326083"/>
                    <a:pt x="600511" y="386023"/>
                    <a:pt x="600511" y="459820"/>
                  </a:cubicBezTo>
                  <a:cubicBezTo>
                    <a:pt x="600511" y="533939"/>
                    <a:pt x="540501" y="593879"/>
                    <a:pt x="466295" y="593879"/>
                  </a:cubicBezTo>
                  <a:cubicBezTo>
                    <a:pt x="392412" y="593879"/>
                    <a:pt x="332080" y="533939"/>
                    <a:pt x="332080" y="459820"/>
                  </a:cubicBezTo>
                  <a:cubicBezTo>
                    <a:pt x="332080" y="386023"/>
                    <a:pt x="392412" y="326083"/>
                    <a:pt x="466295" y="326083"/>
                  </a:cubicBezTo>
                  <a:close/>
                  <a:moveTo>
                    <a:pt x="0" y="232654"/>
                  </a:moveTo>
                  <a:cubicBezTo>
                    <a:pt x="0" y="284212"/>
                    <a:pt x="104554" y="326103"/>
                    <a:pt x="233309" y="326103"/>
                  </a:cubicBezTo>
                  <a:cubicBezTo>
                    <a:pt x="362065" y="326103"/>
                    <a:pt x="466296" y="284212"/>
                    <a:pt x="466296" y="232654"/>
                  </a:cubicBezTo>
                  <a:lnTo>
                    <a:pt x="466296" y="299035"/>
                  </a:lnTo>
                  <a:cubicBezTo>
                    <a:pt x="393689" y="299035"/>
                    <a:pt x="332377" y="347370"/>
                    <a:pt x="312370" y="413429"/>
                  </a:cubicBezTo>
                  <a:cubicBezTo>
                    <a:pt x="287522" y="416973"/>
                    <a:pt x="261061" y="419229"/>
                    <a:pt x="233309" y="419229"/>
                  </a:cubicBezTo>
                  <a:cubicBezTo>
                    <a:pt x="104231" y="419229"/>
                    <a:pt x="0" y="377338"/>
                    <a:pt x="0" y="326103"/>
                  </a:cubicBezTo>
                  <a:close/>
                  <a:moveTo>
                    <a:pt x="233309" y="23200"/>
                  </a:moveTo>
                  <a:cubicBezTo>
                    <a:pt x="105199" y="23200"/>
                    <a:pt x="23234" y="64445"/>
                    <a:pt x="23234" y="93123"/>
                  </a:cubicBezTo>
                  <a:cubicBezTo>
                    <a:pt x="23234" y="121479"/>
                    <a:pt x="105199" y="163046"/>
                    <a:pt x="233309" y="163046"/>
                  </a:cubicBezTo>
                  <a:cubicBezTo>
                    <a:pt x="361420" y="163046"/>
                    <a:pt x="443062" y="121479"/>
                    <a:pt x="443062" y="93123"/>
                  </a:cubicBezTo>
                  <a:cubicBezTo>
                    <a:pt x="443062" y="64445"/>
                    <a:pt x="361420" y="23200"/>
                    <a:pt x="233309" y="23200"/>
                  </a:cubicBezTo>
                  <a:close/>
                  <a:moveTo>
                    <a:pt x="233309" y="0"/>
                  </a:moveTo>
                  <a:cubicBezTo>
                    <a:pt x="362065" y="0"/>
                    <a:pt x="466296" y="41567"/>
                    <a:pt x="466296" y="93123"/>
                  </a:cubicBezTo>
                  <a:lnTo>
                    <a:pt x="466296" y="186246"/>
                  </a:lnTo>
                  <a:cubicBezTo>
                    <a:pt x="466296" y="237802"/>
                    <a:pt x="362065" y="279369"/>
                    <a:pt x="233309" y="279369"/>
                  </a:cubicBezTo>
                  <a:cubicBezTo>
                    <a:pt x="104231" y="279369"/>
                    <a:pt x="0" y="237802"/>
                    <a:pt x="0" y="186246"/>
                  </a:cubicBezTo>
                  <a:lnTo>
                    <a:pt x="0" y="93123"/>
                  </a:lnTo>
                  <a:cubicBezTo>
                    <a:pt x="0" y="41567"/>
                    <a:pt x="104554" y="0"/>
                    <a:pt x="233309" y="0"/>
                  </a:cubicBezTo>
                  <a:close/>
                </a:path>
              </a:pathLst>
            </a:custGeom>
            <a:solidFill>
              <a:schemeClr val="tx1">
                <a:lumMod val="50000"/>
                <a:lumOff val="50000"/>
              </a:schemeClr>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9" name="išļïḋè">
              <a:extLst>
                <a:ext uri="{FF2B5EF4-FFF2-40B4-BE49-F238E27FC236}">
                  <a16:creationId xmlns:a16="http://schemas.microsoft.com/office/drawing/2014/main" id="{58341908-FDE8-45AD-979E-E68EFE27904F}"/>
                </a:ext>
              </a:extLst>
            </p:cNvPr>
            <p:cNvSpPr/>
            <p:nvPr/>
          </p:nvSpPr>
          <p:spPr bwMode="auto">
            <a:xfrm>
              <a:off x="5463966" y="3427093"/>
              <a:ext cx="611144" cy="635347"/>
            </a:xfrm>
            <a:custGeom>
              <a:avLst/>
              <a:gdLst>
                <a:gd name="connsiteX0" fmla="*/ 466115 w 584423"/>
                <a:gd name="connsiteY0" fmla="*/ 268189 h 607568"/>
                <a:gd name="connsiteX1" fmla="*/ 479022 w 584423"/>
                <a:gd name="connsiteY1" fmla="*/ 270337 h 607568"/>
                <a:gd name="connsiteX2" fmla="*/ 502991 w 584423"/>
                <a:gd name="connsiteY2" fmla="*/ 288288 h 607568"/>
                <a:gd name="connsiteX3" fmla="*/ 527113 w 584423"/>
                <a:gd name="connsiteY3" fmla="*/ 270337 h 607568"/>
                <a:gd name="connsiteX4" fmla="*/ 539866 w 584423"/>
                <a:gd name="connsiteY4" fmla="*/ 268189 h 607568"/>
                <a:gd name="connsiteX5" fmla="*/ 552004 w 584423"/>
                <a:gd name="connsiteY5" fmla="*/ 271871 h 607568"/>
                <a:gd name="connsiteX6" fmla="*/ 584423 w 584423"/>
                <a:gd name="connsiteY6" fmla="*/ 316826 h 607568"/>
                <a:gd name="connsiteX7" fmla="*/ 584423 w 584423"/>
                <a:gd name="connsiteY7" fmla="*/ 389092 h 607568"/>
                <a:gd name="connsiteX8" fmla="*/ 582118 w 584423"/>
                <a:gd name="connsiteY8" fmla="*/ 396917 h 607568"/>
                <a:gd name="connsiteX9" fmla="*/ 557842 w 584423"/>
                <a:gd name="connsiteY9" fmla="*/ 433894 h 607568"/>
                <a:gd name="connsiteX10" fmla="*/ 557842 w 584423"/>
                <a:gd name="connsiteY10" fmla="*/ 530708 h 607568"/>
                <a:gd name="connsiteX11" fmla="*/ 543553 w 584423"/>
                <a:gd name="connsiteY11" fmla="*/ 544977 h 607568"/>
                <a:gd name="connsiteX12" fmla="*/ 462428 w 584423"/>
                <a:gd name="connsiteY12" fmla="*/ 544977 h 607568"/>
                <a:gd name="connsiteX13" fmla="*/ 448139 w 584423"/>
                <a:gd name="connsiteY13" fmla="*/ 530708 h 607568"/>
                <a:gd name="connsiteX14" fmla="*/ 448139 w 584423"/>
                <a:gd name="connsiteY14" fmla="*/ 433894 h 607568"/>
                <a:gd name="connsiteX15" fmla="*/ 423863 w 584423"/>
                <a:gd name="connsiteY15" fmla="*/ 396917 h 607568"/>
                <a:gd name="connsiteX16" fmla="*/ 421558 w 584423"/>
                <a:gd name="connsiteY16" fmla="*/ 389092 h 607568"/>
                <a:gd name="connsiteX17" fmla="*/ 421558 w 584423"/>
                <a:gd name="connsiteY17" fmla="*/ 316826 h 607568"/>
                <a:gd name="connsiteX18" fmla="*/ 453977 w 584423"/>
                <a:gd name="connsiteY18" fmla="*/ 271871 h 607568"/>
                <a:gd name="connsiteX19" fmla="*/ 466115 w 584423"/>
                <a:gd name="connsiteY19" fmla="*/ 268189 h 607568"/>
                <a:gd name="connsiteX20" fmla="*/ 44557 w 584423"/>
                <a:gd name="connsiteY20" fmla="*/ 268189 h 607568"/>
                <a:gd name="connsiteX21" fmla="*/ 57310 w 584423"/>
                <a:gd name="connsiteY21" fmla="*/ 270337 h 607568"/>
                <a:gd name="connsiteX22" fmla="*/ 81432 w 584423"/>
                <a:gd name="connsiteY22" fmla="*/ 288288 h 607568"/>
                <a:gd name="connsiteX23" fmla="*/ 105401 w 584423"/>
                <a:gd name="connsiteY23" fmla="*/ 270337 h 607568"/>
                <a:gd name="connsiteX24" fmla="*/ 118308 w 584423"/>
                <a:gd name="connsiteY24" fmla="*/ 268189 h 607568"/>
                <a:gd name="connsiteX25" fmla="*/ 130446 w 584423"/>
                <a:gd name="connsiteY25" fmla="*/ 271871 h 607568"/>
                <a:gd name="connsiteX26" fmla="*/ 162865 w 584423"/>
                <a:gd name="connsiteY26" fmla="*/ 316826 h 607568"/>
                <a:gd name="connsiteX27" fmla="*/ 162865 w 584423"/>
                <a:gd name="connsiteY27" fmla="*/ 389092 h 607568"/>
                <a:gd name="connsiteX28" fmla="*/ 160560 w 584423"/>
                <a:gd name="connsiteY28" fmla="*/ 396917 h 607568"/>
                <a:gd name="connsiteX29" fmla="*/ 136284 w 584423"/>
                <a:gd name="connsiteY29" fmla="*/ 433894 h 607568"/>
                <a:gd name="connsiteX30" fmla="*/ 136284 w 584423"/>
                <a:gd name="connsiteY30" fmla="*/ 530708 h 607568"/>
                <a:gd name="connsiteX31" fmla="*/ 121995 w 584423"/>
                <a:gd name="connsiteY31" fmla="*/ 544977 h 607568"/>
                <a:gd name="connsiteX32" fmla="*/ 40870 w 584423"/>
                <a:gd name="connsiteY32" fmla="*/ 544977 h 607568"/>
                <a:gd name="connsiteX33" fmla="*/ 26581 w 584423"/>
                <a:gd name="connsiteY33" fmla="*/ 530708 h 607568"/>
                <a:gd name="connsiteX34" fmla="*/ 26581 w 584423"/>
                <a:gd name="connsiteY34" fmla="*/ 433894 h 607568"/>
                <a:gd name="connsiteX35" fmla="*/ 2305 w 584423"/>
                <a:gd name="connsiteY35" fmla="*/ 396917 h 607568"/>
                <a:gd name="connsiteX36" fmla="*/ 0 w 584423"/>
                <a:gd name="connsiteY36" fmla="*/ 389092 h 607568"/>
                <a:gd name="connsiteX37" fmla="*/ 0 w 584423"/>
                <a:gd name="connsiteY37" fmla="*/ 316826 h 607568"/>
                <a:gd name="connsiteX38" fmla="*/ 32419 w 584423"/>
                <a:gd name="connsiteY38" fmla="*/ 271871 h 607568"/>
                <a:gd name="connsiteX39" fmla="*/ 44557 w 584423"/>
                <a:gd name="connsiteY39" fmla="*/ 268189 h 607568"/>
                <a:gd name="connsiteX40" fmla="*/ 283757 w 584423"/>
                <a:gd name="connsiteY40" fmla="*/ 227644 h 607568"/>
                <a:gd name="connsiteX41" fmla="*/ 300667 w 584423"/>
                <a:gd name="connsiteY41" fmla="*/ 227644 h 607568"/>
                <a:gd name="connsiteX42" fmla="*/ 306663 w 584423"/>
                <a:gd name="connsiteY42" fmla="*/ 230253 h 607568"/>
                <a:gd name="connsiteX43" fmla="*/ 307739 w 584423"/>
                <a:gd name="connsiteY43" fmla="*/ 239459 h 607568"/>
                <a:gd name="connsiteX44" fmla="*/ 298669 w 584423"/>
                <a:gd name="connsiteY44" fmla="*/ 252962 h 607568"/>
                <a:gd name="connsiteX45" fmla="*/ 302973 w 584423"/>
                <a:gd name="connsiteY45" fmla="*/ 288561 h 607568"/>
                <a:gd name="connsiteX46" fmla="*/ 294672 w 584423"/>
                <a:gd name="connsiteY46" fmla="*/ 310810 h 607568"/>
                <a:gd name="connsiteX47" fmla="*/ 289752 w 584423"/>
                <a:gd name="connsiteY47" fmla="*/ 310810 h 607568"/>
                <a:gd name="connsiteX48" fmla="*/ 281451 w 584423"/>
                <a:gd name="connsiteY48" fmla="*/ 288561 h 607568"/>
                <a:gd name="connsiteX49" fmla="*/ 285755 w 584423"/>
                <a:gd name="connsiteY49" fmla="*/ 252962 h 607568"/>
                <a:gd name="connsiteX50" fmla="*/ 276685 w 584423"/>
                <a:gd name="connsiteY50" fmla="*/ 239459 h 607568"/>
                <a:gd name="connsiteX51" fmla="*/ 277761 w 584423"/>
                <a:gd name="connsiteY51" fmla="*/ 230253 h 607568"/>
                <a:gd name="connsiteX52" fmla="*/ 283757 w 584423"/>
                <a:gd name="connsiteY52" fmla="*/ 227644 h 607568"/>
                <a:gd name="connsiteX53" fmla="*/ 243694 w 584423"/>
                <a:gd name="connsiteY53" fmla="*/ 226776 h 607568"/>
                <a:gd name="connsiteX54" fmla="*/ 248918 w 584423"/>
                <a:gd name="connsiteY54" fmla="*/ 230304 h 607568"/>
                <a:gd name="connsiteX55" fmla="*/ 285947 w 584423"/>
                <a:gd name="connsiteY55" fmla="*/ 331870 h 607568"/>
                <a:gd name="connsiteX56" fmla="*/ 298546 w 584423"/>
                <a:gd name="connsiteY56" fmla="*/ 331870 h 607568"/>
                <a:gd name="connsiteX57" fmla="*/ 335575 w 584423"/>
                <a:gd name="connsiteY57" fmla="*/ 230304 h 607568"/>
                <a:gd name="connsiteX58" fmla="*/ 342336 w 584423"/>
                <a:gd name="connsiteY58" fmla="*/ 226929 h 607568"/>
                <a:gd name="connsiteX59" fmla="*/ 360005 w 584423"/>
                <a:gd name="connsiteY59" fmla="*/ 232299 h 607568"/>
                <a:gd name="connsiteX60" fmla="*/ 360005 w 584423"/>
                <a:gd name="connsiteY60" fmla="*/ 232452 h 607568"/>
                <a:gd name="connsiteX61" fmla="*/ 397495 w 584423"/>
                <a:gd name="connsiteY61" fmla="*/ 284002 h 607568"/>
                <a:gd name="connsiteX62" fmla="*/ 397495 w 584423"/>
                <a:gd name="connsiteY62" fmla="*/ 391704 h 607568"/>
                <a:gd name="connsiteX63" fmla="*/ 396573 w 584423"/>
                <a:gd name="connsiteY63" fmla="*/ 394619 h 607568"/>
                <a:gd name="connsiteX64" fmla="*/ 358008 w 584423"/>
                <a:gd name="connsiteY64" fmla="*/ 453379 h 607568"/>
                <a:gd name="connsiteX65" fmla="*/ 358008 w 584423"/>
                <a:gd name="connsiteY65" fmla="*/ 602045 h 607568"/>
                <a:gd name="connsiteX66" fmla="*/ 352476 w 584423"/>
                <a:gd name="connsiteY66" fmla="*/ 607568 h 607568"/>
                <a:gd name="connsiteX67" fmla="*/ 232017 w 584423"/>
                <a:gd name="connsiteY67" fmla="*/ 607568 h 607568"/>
                <a:gd name="connsiteX68" fmla="*/ 226485 w 584423"/>
                <a:gd name="connsiteY68" fmla="*/ 602045 h 607568"/>
                <a:gd name="connsiteX69" fmla="*/ 226485 w 584423"/>
                <a:gd name="connsiteY69" fmla="*/ 453379 h 607568"/>
                <a:gd name="connsiteX70" fmla="*/ 187920 w 584423"/>
                <a:gd name="connsiteY70" fmla="*/ 394619 h 607568"/>
                <a:gd name="connsiteX71" fmla="*/ 186998 w 584423"/>
                <a:gd name="connsiteY71" fmla="*/ 391704 h 607568"/>
                <a:gd name="connsiteX72" fmla="*/ 186998 w 584423"/>
                <a:gd name="connsiteY72" fmla="*/ 284309 h 607568"/>
                <a:gd name="connsiteX73" fmla="*/ 224488 w 584423"/>
                <a:gd name="connsiteY73" fmla="*/ 232299 h 607568"/>
                <a:gd name="connsiteX74" fmla="*/ 243694 w 584423"/>
                <a:gd name="connsiteY74" fmla="*/ 226776 h 607568"/>
                <a:gd name="connsiteX75" fmla="*/ 503026 w 584423"/>
                <a:gd name="connsiteY75" fmla="*/ 160466 h 607568"/>
                <a:gd name="connsiteX76" fmla="*/ 550975 w 584423"/>
                <a:gd name="connsiteY76" fmla="*/ 208274 h 607568"/>
                <a:gd name="connsiteX77" fmla="*/ 503026 w 584423"/>
                <a:gd name="connsiteY77" fmla="*/ 256082 h 607568"/>
                <a:gd name="connsiteX78" fmla="*/ 455077 w 584423"/>
                <a:gd name="connsiteY78" fmla="*/ 208274 h 607568"/>
                <a:gd name="connsiteX79" fmla="*/ 503026 w 584423"/>
                <a:gd name="connsiteY79" fmla="*/ 160466 h 607568"/>
                <a:gd name="connsiteX80" fmla="*/ 81397 w 584423"/>
                <a:gd name="connsiteY80" fmla="*/ 160466 h 607568"/>
                <a:gd name="connsiteX81" fmla="*/ 129346 w 584423"/>
                <a:gd name="connsiteY81" fmla="*/ 208274 h 607568"/>
                <a:gd name="connsiteX82" fmla="*/ 81397 w 584423"/>
                <a:gd name="connsiteY82" fmla="*/ 256082 h 607568"/>
                <a:gd name="connsiteX83" fmla="*/ 33448 w 584423"/>
                <a:gd name="connsiteY83" fmla="*/ 208274 h 607568"/>
                <a:gd name="connsiteX84" fmla="*/ 81397 w 584423"/>
                <a:gd name="connsiteY84" fmla="*/ 160466 h 607568"/>
                <a:gd name="connsiteX85" fmla="*/ 292212 w 584423"/>
                <a:gd name="connsiteY85" fmla="*/ 79174 h 607568"/>
                <a:gd name="connsiteX86" fmla="*/ 353957 w 584423"/>
                <a:gd name="connsiteY86" fmla="*/ 140848 h 607568"/>
                <a:gd name="connsiteX87" fmla="*/ 292212 w 584423"/>
                <a:gd name="connsiteY87" fmla="*/ 202522 h 607568"/>
                <a:gd name="connsiteX88" fmla="*/ 230467 w 584423"/>
                <a:gd name="connsiteY88" fmla="*/ 140848 h 607568"/>
                <a:gd name="connsiteX89" fmla="*/ 292212 w 584423"/>
                <a:gd name="connsiteY89" fmla="*/ 79174 h 607568"/>
                <a:gd name="connsiteX90" fmla="*/ 292212 w 584423"/>
                <a:gd name="connsiteY90" fmla="*/ 0 h 607568"/>
                <a:gd name="connsiteX91" fmla="*/ 504683 w 584423"/>
                <a:gd name="connsiteY91" fmla="*/ 105068 h 607568"/>
                <a:gd name="connsiteX92" fmla="*/ 501764 w 584423"/>
                <a:gd name="connsiteY92" fmla="*/ 126542 h 607568"/>
                <a:gd name="connsiteX93" fmla="*/ 492546 w 584423"/>
                <a:gd name="connsiteY93" fmla="*/ 129610 h 607568"/>
                <a:gd name="connsiteX94" fmla="*/ 480409 w 584423"/>
                <a:gd name="connsiteY94" fmla="*/ 123628 h 607568"/>
                <a:gd name="connsiteX95" fmla="*/ 292212 w 584423"/>
                <a:gd name="connsiteY95" fmla="*/ 30677 h 607568"/>
                <a:gd name="connsiteX96" fmla="*/ 104014 w 584423"/>
                <a:gd name="connsiteY96" fmla="*/ 123628 h 607568"/>
                <a:gd name="connsiteX97" fmla="*/ 82659 w 584423"/>
                <a:gd name="connsiteY97" fmla="*/ 126542 h 607568"/>
                <a:gd name="connsiteX98" fmla="*/ 79740 w 584423"/>
                <a:gd name="connsiteY98" fmla="*/ 105068 h 607568"/>
                <a:gd name="connsiteX99" fmla="*/ 292212 w 584423"/>
                <a:gd name="connsiteY99"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84423" h="607568">
                  <a:moveTo>
                    <a:pt x="466115" y="268189"/>
                  </a:moveTo>
                  <a:cubicBezTo>
                    <a:pt x="470571" y="266808"/>
                    <a:pt x="475334" y="267575"/>
                    <a:pt x="479022" y="270337"/>
                  </a:cubicBezTo>
                  <a:lnTo>
                    <a:pt x="502991" y="288288"/>
                  </a:lnTo>
                  <a:lnTo>
                    <a:pt x="527113" y="270337"/>
                  </a:lnTo>
                  <a:cubicBezTo>
                    <a:pt x="530647" y="267575"/>
                    <a:pt x="535410" y="266808"/>
                    <a:pt x="539866" y="268189"/>
                  </a:cubicBezTo>
                  <a:cubicBezTo>
                    <a:pt x="539866" y="268189"/>
                    <a:pt x="551850" y="271871"/>
                    <a:pt x="552004" y="271871"/>
                  </a:cubicBezTo>
                  <a:cubicBezTo>
                    <a:pt x="571363" y="278315"/>
                    <a:pt x="584423" y="296420"/>
                    <a:pt x="584423" y="316826"/>
                  </a:cubicBezTo>
                  <a:lnTo>
                    <a:pt x="584423" y="389092"/>
                  </a:lnTo>
                  <a:cubicBezTo>
                    <a:pt x="584423" y="391854"/>
                    <a:pt x="583655" y="394615"/>
                    <a:pt x="582118" y="396917"/>
                  </a:cubicBezTo>
                  <a:lnTo>
                    <a:pt x="557842" y="433894"/>
                  </a:lnTo>
                  <a:lnTo>
                    <a:pt x="557842" y="530708"/>
                  </a:lnTo>
                  <a:cubicBezTo>
                    <a:pt x="557842" y="538686"/>
                    <a:pt x="551389" y="544977"/>
                    <a:pt x="543553" y="544977"/>
                  </a:cubicBezTo>
                  <a:lnTo>
                    <a:pt x="462428" y="544977"/>
                  </a:lnTo>
                  <a:cubicBezTo>
                    <a:pt x="454592" y="544977"/>
                    <a:pt x="448139" y="538686"/>
                    <a:pt x="448139" y="530708"/>
                  </a:cubicBezTo>
                  <a:lnTo>
                    <a:pt x="448139" y="433894"/>
                  </a:lnTo>
                  <a:lnTo>
                    <a:pt x="423863" y="396917"/>
                  </a:lnTo>
                  <a:cubicBezTo>
                    <a:pt x="422326" y="394615"/>
                    <a:pt x="421558" y="391854"/>
                    <a:pt x="421558" y="389092"/>
                  </a:cubicBezTo>
                  <a:lnTo>
                    <a:pt x="421558" y="316826"/>
                  </a:lnTo>
                  <a:cubicBezTo>
                    <a:pt x="421558" y="296420"/>
                    <a:pt x="434618" y="278315"/>
                    <a:pt x="453977" y="271871"/>
                  </a:cubicBezTo>
                  <a:cubicBezTo>
                    <a:pt x="454131" y="271871"/>
                    <a:pt x="466115" y="268189"/>
                    <a:pt x="466115" y="268189"/>
                  </a:cubicBezTo>
                  <a:close/>
                  <a:moveTo>
                    <a:pt x="44557" y="268189"/>
                  </a:moveTo>
                  <a:cubicBezTo>
                    <a:pt x="49013" y="266808"/>
                    <a:pt x="53776" y="267575"/>
                    <a:pt x="57310" y="270337"/>
                  </a:cubicBezTo>
                  <a:lnTo>
                    <a:pt x="81432" y="288288"/>
                  </a:lnTo>
                  <a:lnTo>
                    <a:pt x="105401" y="270337"/>
                  </a:lnTo>
                  <a:cubicBezTo>
                    <a:pt x="109089" y="267575"/>
                    <a:pt x="113852" y="266808"/>
                    <a:pt x="118308" y="268189"/>
                  </a:cubicBezTo>
                  <a:cubicBezTo>
                    <a:pt x="118308" y="268189"/>
                    <a:pt x="130292" y="271871"/>
                    <a:pt x="130446" y="271871"/>
                  </a:cubicBezTo>
                  <a:cubicBezTo>
                    <a:pt x="149805" y="278315"/>
                    <a:pt x="162865" y="296420"/>
                    <a:pt x="162865" y="316826"/>
                  </a:cubicBezTo>
                  <a:lnTo>
                    <a:pt x="162865" y="389092"/>
                  </a:lnTo>
                  <a:cubicBezTo>
                    <a:pt x="162865" y="391854"/>
                    <a:pt x="162097" y="394615"/>
                    <a:pt x="160560" y="396917"/>
                  </a:cubicBezTo>
                  <a:lnTo>
                    <a:pt x="136284" y="433894"/>
                  </a:lnTo>
                  <a:lnTo>
                    <a:pt x="136284" y="530708"/>
                  </a:lnTo>
                  <a:cubicBezTo>
                    <a:pt x="136284" y="538686"/>
                    <a:pt x="129831" y="544977"/>
                    <a:pt x="121995" y="544977"/>
                  </a:cubicBezTo>
                  <a:lnTo>
                    <a:pt x="40870" y="544977"/>
                  </a:lnTo>
                  <a:cubicBezTo>
                    <a:pt x="33034" y="544977"/>
                    <a:pt x="26581" y="538686"/>
                    <a:pt x="26581" y="530708"/>
                  </a:cubicBezTo>
                  <a:lnTo>
                    <a:pt x="26581" y="433894"/>
                  </a:lnTo>
                  <a:lnTo>
                    <a:pt x="2305" y="396917"/>
                  </a:lnTo>
                  <a:cubicBezTo>
                    <a:pt x="768" y="394615"/>
                    <a:pt x="0" y="391854"/>
                    <a:pt x="0" y="389092"/>
                  </a:cubicBezTo>
                  <a:lnTo>
                    <a:pt x="0" y="316826"/>
                  </a:lnTo>
                  <a:cubicBezTo>
                    <a:pt x="0" y="296420"/>
                    <a:pt x="13060" y="278315"/>
                    <a:pt x="32419" y="271871"/>
                  </a:cubicBezTo>
                  <a:cubicBezTo>
                    <a:pt x="32573" y="271871"/>
                    <a:pt x="44557" y="268189"/>
                    <a:pt x="44557" y="268189"/>
                  </a:cubicBezTo>
                  <a:close/>
                  <a:moveTo>
                    <a:pt x="283757" y="227644"/>
                  </a:moveTo>
                  <a:lnTo>
                    <a:pt x="300667" y="227644"/>
                  </a:lnTo>
                  <a:cubicBezTo>
                    <a:pt x="302973" y="227644"/>
                    <a:pt x="305126" y="228565"/>
                    <a:pt x="306663" y="230253"/>
                  </a:cubicBezTo>
                  <a:cubicBezTo>
                    <a:pt x="309123" y="232861"/>
                    <a:pt x="309430" y="236544"/>
                    <a:pt x="307739" y="239459"/>
                  </a:cubicBezTo>
                  <a:lnTo>
                    <a:pt x="298669" y="252962"/>
                  </a:lnTo>
                  <a:lnTo>
                    <a:pt x="302973" y="288561"/>
                  </a:lnTo>
                  <a:lnTo>
                    <a:pt x="294672" y="310810"/>
                  </a:lnTo>
                  <a:cubicBezTo>
                    <a:pt x="293749" y="312958"/>
                    <a:pt x="290675" y="312958"/>
                    <a:pt x="289752" y="310810"/>
                  </a:cubicBezTo>
                  <a:lnTo>
                    <a:pt x="281451" y="288561"/>
                  </a:lnTo>
                  <a:lnTo>
                    <a:pt x="285755" y="252962"/>
                  </a:lnTo>
                  <a:lnTo>
                    <a:pt x="276685" y="239459"/>
                  </a:lnTo>
                  <a:cubicBezTo>
                    <a:pt x="274994" y="236544"/>
                    <a:pt x="275302" y="232861"/>
                    <a:pt x="277761" y="230253"/>
                  </a:cubicBezTo>
                  <a:cubicBezTo>
                    <a:pt x="279299" y="228565"/>
                    <a:pt x="281451" y="227644"/>
                    <a:pt x="283757" y="227644"/>
                  </a:cubicBezTo>
                  <a:close/>
                  <a:moveTo>
                    <a:pt x="243694" y="226776"/>
                  </a:moveTo>
                  <a:cubicBezTo>
                    <a:pt x="245999" y="226776"/>
                    <a:pt x="248150" y="228157"/>
                    <a:pt x="248918" y="230304"/>
                  </a:cubicBezTo>
                  <a:lnTo>
                    <a:pt x="285947" y="331870"/>
                  </a:lnTo>
                  <a:cubicBezTo>
                    <a:pt x="288098" y="337700"/>
                    <a:pt x="296395" y="337700"/>
                    <a:pt x="298546" y="331870"/>
                  </a:cubicBezTo>
                  <a:lnTo>
                    <a:pt x="335575" y="230304"/>
                  </a:lnTo>
                  <a:cubicBezTo>
                    <a:pt x="336651" y="227543"/>
                    <a:pt x="339570" y="226162"/>
                    <a:pt x="342336" y="226929"/>
                  </a:cubicBezTo>
                  <a:lnTo>
                    <a:pt x="360005" y="232299"/>
                  </a:lnTo>
                  <a:lnTo>
                    <a:pt x="360005" y="232452"/>
                  </a:lnTo>
                  <a:cubicBezTo>
                    <a:pt x="382438" y="239663"/>
                    <a:pt x="397495" y="260528"/>
                    <a:pt x="397495" y="284002"/>
                  </a:cubicBezTo>
                  <a:lnTo>
                    <a:pt x="397495" y="391704"/>
                  </a:lnTo>
                  <a:cubicBezTo>
                    <a:pt x="397495" y="392778"/>
                    <a:pt x="397188" y="393852"/>
                    <a:pt x="396573" y="394619"/>
                  </a:cubicBezTo>
                  <a:lnTo>
                    <a:pt x="358008" y="453379"/>
                  </a:lnTo>
                  <a:lnTo>
                    <a:pt x="358008" y="602045"/>
                  </a:lnTo>
                  <a:cubicBezTo>
                    <a:pt x="358008" y="605113"/>
                    <a:pt x="355549" y="607568"/>
                    <a:pt x="352476" y="607568"/>
                  </a:cubicBezTo>
                  <a:lnTo>
                    <a:pt x="232017" y="607568"/>
                  </a:lnTo>
                  <a:cubicBezTo>
                    <a:pt x="228944" y="607568"/>
                    <a:pt x="226485" y="605113"/>
                    <a:pt x="226485" y="602045"/>
                  </a:cubicBezTo>
                  <a:lnTo>
                    <a:pt x="226485" y="453379"/>
                  </a:lnTo>
                  <a:lnTo>
                    <a:pt x="187920" y="394619"/>
                  </a:lnTo>
                  <a:cubicBezTo>
                    <a:pt x="187305" y="393852"/>
                    <a:pt x="186998" y="392778"/>
                    <a:pt x="186998" y="391704"/>
                  </a:cubicBezTo>
                  <a:lnTo>
                    <a:pt x="186998" y="284309"/>
                  </a:lnTo>
                  <a:cubicBezTo>
                    <a:pt x="186998" y="260682"/>
                    <a:pt x="202055" y="239817"/>
                    <a:pt x="224488" y="232299"/>
                  </a:cubicBezTo>
                  <a:cubicBezTo>
                    <a:pt x="224488" y="232299"/>
                    <a:pt x="243233" y="226776"/>
                    <a:pt x="243694" y="226776"/>
                  </a:cubicBezTo>
                  <a:close/>
                  <a:moveTo>
                    <a:pt x="503026" y="160466"/>
                  </a:moveTo>
                  <a:cubicBezTo>
                    <a:pt x="529508" y="160466"/>
                    <a:pt x="550975" y="181870"/>
                    <a:pt x="550975" y="208274"/>
                  </a:cubicBezTo>
                  <a:cubicBezTo>
                    <a:pt x="550975" y="234678"/>
                    <a:pt x="529508" y="256082"/>
                    <a:pt x="503026" y="256082"/>
                  </a:cubicBezTo>
                  <a:cubicBezTo>
                    <a:pt x="476544" y="256082"/>
                    <a:pt x="455077" y="234678"/>
                    <a:pt x="455077" y="208274"/>
                  </a:cubicBezTo>
                  <a:cubicBezTo>
                    <a:pt x="455077" y="181870"/>
                    <a:pt x="476544" y="160466"/>
                    <a:pt x="503026" y="160466"/>
                  </a:cubicBezTo>
                  <a:close/>
                  <a:moveTo>
                    <a:pt x="81397" y="160466"/>
                  </a:moveTo>
                  <a:cubicBezTo>
                    <a:pt x="107879" y="160466"/>
                    <a:pt x="129346" y="181870"/>
                    <a:pt x="129346" y="208274"/>
                  </a:cubicBezTo>
                  <a:cubicBezTo>
                    <a:pt x="129346" y="234678"/>
                    <a:pt x="107879" y="256082"/>
                    <a:pt x="81397" y="256082"/>
                  </a:cubicBezTo>
                  <a:cubicBezTo>
                    <a:pt x="54915" y="256082"/>
                    <a:pt x="33448" y="234678"/>
                    <a:pt x="33448" y="208274"/>
                  </a:cubicBezTo>
                  <a:cubicBezTo>
                    <a:pt x="33448" y="181870"/>
                    <a:pt x="54915" y="160466"/>
                    <a:pt x="81397" y="160466"/>
                  </a:cubicBezTo>
                  <a:close/>
                  <a:moveTo>
                    <a:pt x="292212" y="79174"/>
                  </a:moveTo>
                  <a:cubicBezTo>
                    <a:pt x="326313" y="79174"/>
                    <a:pt x="353957" y="106786"/>
                    <a:pt x="353957" y="140848"/>
                  </a:cubicBezTo>
                  <a:cubicBezTo>
                    <a:pt x="353957" y="174910"/>
                    <a:pt x="326313" y="202522"/>
                    <a:pt x="292212" y="202522"/>
                  </a:cubicBezTo>
                  <a:cubicBezTo>
                    <a:pt x="258111" y="202522"/>
                    <a:pt x="230467" y="174910"/>
                    <a:pt x="230467" y="140848"/>
                  </a:cubicBezTo>
                  <a:cubicBezTo>
                    <a:pt x="230467" y="106786"/>
                    <a:pt x="258111" y="79174"/>
                    <a:pt x="292212" y="79174"/>
                  </a:cubicBezTo>
                  <a:close/>
                  <a:moveTo>
                    <a:pt x="292212" y="0"/>
                  </a:moveTo>
                  <a:cubicBezTo>
                    <a:pt x="376247" y="0"/>
                    <a:pt x="453677" y="38346"/>
                    <a:pt x="504683" y="105068"/>
                  </a:cubicBezTo>
                  <a:cubicBezTo>
                    <a:pt x="509906" y="111817"/>
                    <a:pt x="508523" y="121481"/>
                    <a:pt x="501764" y="126542"/>
                  </a:cubicBezTo>
                  <a:cubicBezTo>
                    <a:pt x="498998" y="128690"/>
                    <a:pt x="495772" y="129610"/>
                    <a:pt x="492546" y="129610"/>
                  </a:cubicBezTo>
                  <a:cubicBezTo>
                    <a:pt x="487937" y="129610"/>
                    <a:pt x="483328" y="127616"/>
                    <a:pt x="480409" y="123628"/>
                  </a:cubicBezTo>
                  <a:cubicBezTo>
                    <a:pt x="435088" y="64575"/>
                    <a:pt x="366569" y="30677"/>
                    <a:pt x="292212" y="30677"/>
                  </a:cubicBezTo>
                  <a:cubicBezTo>
                    <a:pt x="217854" y="30677"/>
                    <a:pt x="149335" y="64575"/>
                    <a:pt x="104014" y="123628"/>
                  </a:cubicBezTo>
                  <a:cubicBezTo>
                    <a:pt x="98944" y="130377"/>
                    <a:pt x="89265" y="131604"/>
                    <a:pt x="82659" y="126542"/>
                  </a:cubicBezTo>
                  <a:cubicBezTo>
                    <a:pt x="75900" y="121481"/>
                    <a:pt x="74517" y="111817"/>
                    <a:pt x="79740" y="105068"/>
                  </a:cubicBezTo>
                  <a:cubicBezTo>
                    <a:pt x="130746" y="38346"/>
                    <a:pt x="208176" y="0"/>
                    <a:pt x="292212" y="0"/>
                  </a:cubicBezTo>
                  <a:close/>
                </a:path>
              </a:pathLst>
            </a:custGeom>
            <a:solidFill>
              <a:srgbClr val="4F5E60"/>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0" name="iṣḷîḍe">
              <a:extLst>
                <a:ext uri="{FF2B5EF4-FFF2-40B4-BE49-F238E27FC236}">
                  <a16:creationId xmlns:a16="http://schemas.microsoft.com/office/drawing/2014/main" id="{11732178-9265-41B7-AA51-C7D57966AC59}"/>
                </a:ext>
              </a:extLst>
            </p:cNvPr>
            <p:cNvSpPr/>
            <p:nvPr/>
          </p:nvSpPr>
          <p:spPr bwMode="auto">
            <a:xfrm>
              <a:off x="6092902" y="4799986"/>
              <a:ext cx="519749" cy="565570"/>
            </a:xfrm>
            <a:custGeom>
              <a:avLst/>
              <a:gdLst>
                <a:gd name="T0" fmla="*/ 2801 w 7564"/>
                <a:gd name="T1" fmla="*/ 3001 h 8244"/>
                <a:gd name="T2" fmla="*/ 2187 w 7564"/>
                <a:gd name="T3" fmla="*/ 3778 h 8244"/>
                <a:gd name="T4" fmla="*/ 1795 w 7564"/>
                <a:gd name="T5" fmla="*/ 3778 h 8244"/>
                <a:gd name="T6" fmla="*/ 1267 w 7564"/>
                <a:gd name="T7" fmla="*/ 3393 h 8244"/>
                <a:gd name="T8" fmla="*/ 1393 w 7564"/>
                <a:gd name="T9" fmla="*/ 3013 h 8244"/>
                <a:gd name="T10" fmla="*/ 2052 w 7564"/>
                <a:gd name="T11" fmla="*/ 3240 h 8244"/>
                <a:gd name="T12" fmla="*/ 2349 w 7564"/>
                <a:gd name="T13" fmla="*/ 3039 h 8244"/>
                <a:gd name="T14" fmla="*/ 1249 w 7564"/>
                <a:gd name="T15" fmla="*/ 2145 h 8244"/>
                <a:gd name="T16" fmla="*/ 1794 w 7564"/>
                <a:gd name="T17" fmla="*/ 1535 h 8244"/>
                <a:gd name="T18" fmla="*/ 1990 w 7564"/>
                <a:gd name="T19" fmla="*/ 1184 h 8244"/>
                <a:gd name="T20" fmla="*/ 2187 w 7564"/>
                <a:gd name="T21" fmla="*/ 1536 h 8244"/>
                <a:gd name="T22" fmla="*/ 2727 w 7564"/>
                <a:gd name="T23" fmla="*/ 1880 h 8244"/>
                <a:gd name="T24" fmla="*/ 2400 w 7564"/>
                <a:gd name="T25" fmla="*/ 2057 h 8244"/>
                <a:gd name="T26" fmla="*/ 1700 w 7564"/>
                <a:gd name="T27" fmla="*/ 2098 h 8244"/>
                <a:gd name="T28" fmla="*/ 2145 w 7564"/>
                <a:gd name="T29" fmla="*/ 2376 h 8244"/>
                <a:gd name="T30" fmla="*/ 4577 w 7564"/>
                <a:gd name="T31" fmla="*/ 8008 h 8244"/>
                <a:gd name="T32" fmla="*/ 0 w 7564"/>
                <a:gd name="T33" fmla="*/ 6925 h 8244"/>
                <a:gd name="T34" fmla="*/ 1082 w 7564"/>
                <a:gd name="T35" fmla="*/ 0 h 8244"/>
                <a:gd name="T36" fmla="*/ 6103 w 7564"/>
                <a:gd name="T37" fmla="*/ 1083 h 8244"/>
                <a:gd name="T38" fmla="*/ 6065 w 7564"/>
                <a:gd name="T39" fmla="*/ 3821 h 8244"/>
                <a:gd name="T40" fmla="*/ 5450 w 7564"/>
                <a:gd name="T41" fmla="*/ 3823 h 8244"/>
                <a:gd name="T42" fmla="*/ 5180 w 7564"/>
                <a:gd name="T43" fmla="*/ 1083 h 8244"/>
                <a:gd name="T44" fmla="*/ 1082 w 7564"/>
                <a:gd name="T45" fmla="*/ 923 h 8244"/>
                <a:gd name="T46" fmla="*/ 923 w 7564"/>
                <a:gd name="T47" fmla="*/ 6439 h 8244"/>
                <a:gd name="T48" fmla="*/ 3636 w 7564"/>
                <a:gd name="T49" fmla="*/ 6598 h 8244"/>
                <a:gd name="T50" fmla="*/ 4316 w 7564"/>
                <a:gd name="T51" fmla="*/ 7443 h 8244"/>
                <a:gd name="T52" fmla="*/ 4577 w 7564"/>
                <a:gd name="T53" fmla="*/ 8008 h 8244"/>
                <a:gd name="T54" fmla="*/ 3051 w 7564"/>
                <a:gd name="T55" fmla="*/ 6925 h 8244"/>
                <a:gd name="T56" fmla="*/ 3051 w 7564"/>
                <a:gd name="T57" fmla="*/ 7667 h 8244"/>
                <a:gd name="T58" fmla="*/ 7261 w 7564"/>
                <a:gd name="T59" fmla="*/ 6211 h 8244"/>
                <a:gd name="T60" fmla="*/ 7100 w 7564"/>
                <a:gd name="T61" fmla="*/ 7429 h 8244"/>
                <a:gd name="T62" fmla="*/ 4657 w 7564"/>
                <a:gd name="T63" fmla="*/ 7779 h 8244"/>
                <a:gd name="T64" fmla="*/ 4486 w 7564"/>
                <a:gd name="T65" fmla="*/ 6894 h 8244"/>
                <a:gd name="T66" fmla="*/ 2877 w 7564"/>
                <a:gd name="T67" fmla="*/ 5307 h 8244"/>
                <a:gd name="T68" fmla="*/ 3717 w 7564"/>
                <a:gd name="T69" fmla="*/ 5193 h 8244"/>
                <a:gd name="T70" fmla="*/ 3549 w 7564"/>
                <a:gd name="T71" fmla="*/ 3186 h 8244"/>
                <a:gd name="T72" fmla="*/ 4702 w 7564"/>
                <a:gd name="T73" fmla="*/ 4337 h 8244"/>
                <a:gd name="T74" fmla="*/ 5995 w 7564"/>
                <a:gd name="T75" fmla="*/ 3992 h 8244"/>
                <a:gd name="T76" fmla="*/ 6783 w 7564"/>
                <a:gd name="T77" fmla="*/ 5408 h 8244"/>
                <a:gd name="T78" fmla="*/ 7261 w 7564"/>
                <a:gd name="T79" fmla="*/ 6211 h 8244"/>
                <a:gd name="T80" fmla="*/ 6508 w 7564"/>
                <a:gd name="T81" fmla="*/ 6358 h 8244"/>
                <a:gd name="T82" fmla="*/ 6798 w 7564"/>
                <a:gd name="T83" fmla="*/ 7052 h 8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564" h="8244">
                  <a:moveTo>
                    <a:pt x="2801" y="2995"/>
                  </a:moveTo>
                  <a:lnTo>
                    <a:pt x="2801" y="3001"/>
                  </a:lnTo>
                  <a:cubicBezTo>
                    <a:pt x="2801" y="3365"/>
                    <a:pt x="2554" y="3586"/>
                    <a:pt x="2187" y="3632"/>
                  </a:cubicBezTo>
                  <a:lnTo>
                    <a:pt x="2187" y="3778"/>
                  </a:lnTo>
                  <a:cubicBezTo>
                    <a:pt x="2187" y="3886"/>
                    <a:pt x="2099" y="3974"/>
                    <a:pt x="1991" y="3974"/>
                  </a:cubicBezTo>
                  <a:cubicBezTo>
                    <a:pt x="1882" y="3974"/>
                    <a:pt x="1795" y="3886"/>
                    <a:pt x="1795" y="3778"/>
                  </a:cubicBezTo>
                  <a:lnTo>
                    <a:pt x="1795" y="3616"/>
                  </a:lnTo>
                  <a:cubicBezTo>
                    <a:pt x="1608" y="3580"/>
                    <a:pt x="1427" y="3508"/>
                    <a:pt x="1267" y="3393"/>
                  </a:cubicBezTo>
                  <a:cubicBezTo>
                    <a:pt x="1217" y="3358"/>
                    <a:pt x="1181" y="3293"/>
                    <a:pt x="1181" y="3222"/>
                  </a:cubicBezTo>
                  <a:cubicBezTo>
                    <a:pt x="1181" y="3104"/>
                    <a:pt x="1276" y="3013"/>
                    <a:pt x="1393" y="3013"/>
                  </a:cubicBezTo>
                  <a:cubicBezTo>
                    <a:pt x="1453" y="3013"/>
                    <a:pt x="1494" y="3033"/>
                    <a:pt x="1523" y="3054"/>
                  </a:cubicBezTo>
                  <a:cubicBezTo>
                    <a:pt x="1680" y="3169"/>
                    <a:pt x="1851" y="3240"/>
                    <a:pt x="2052" y="3240"/>
                  </a:cubicBezTo>
                  <a:cubicBezTo>
                    <a:pt x="2237" y="3240"/>
                    <a:pt x="2349" y="3166"/>
                    <a:pt x="2349" y="3045"/>
                  </a:cubicBezTo>
                  <a:lnTo>
                    <a:pt x="2349" y="3039"/>
                  </a:lnTo>
                  <a:cubicBezTo>
                    <a:pt x="2349" y="2924"/>
                    <a:pt x="2278" y="2866"/>
                    <a:pt x="1933" y="2777"/>
                  </a:cubicBezTo>
                  <a:cubicBezTo>
                    <a:pt x="1517" y="2671"/>
                    <a:pt x="1249" y="2556"/>
                    <a:pt x="1249" y="2145"/>
                  </a:cubicBezTo>
                  <a:lnTo>
                    <a:pt x="1249" y="2139"/>
                  </a:lnTo>
                  <a:cubicBezTo>
                    <a:pt x="1249" y="1820"/>
                    <a:pt x="1469" y="1595"/>
                    <a:pt x="1794" y="1535"/>
                  </a:cubicBezTo>
                  <a:lnTo>
                    <a:pt x="1794" y="1381"/>
                  </a:lnTo>
                  <a:cubicBezTo>
                    <a:pt x="1794" y="1272"/>
                    <a:pt x="1882" y="1184"/>
                    <a:pt x="1990" y="1184"/>
                  </a:cubicBezTo>
                  <a:cubicBezTo>
                    <a:pt x="2099" y="1184"/>
                    <a:pt x="2187" y="1272"/>
                    <a:pt x="2187" y="1381"/>
                  </a:cubicBezTo>
                  <a:lnTo>
                    <a:pt x="2187" y="1536"/>
                  </a:lnTo>
                  <a:cubicBezTo>
                    <a:pt x="2349" y="1563"/>
                    <a:pt x="2496" y="1617"/>
                    <a:pt x="2626" y="1700"/>
                  </a:cubicBezTo>
                  <a:cubicBezTo>
                    <a:pt x="2677" y="1729"/>
                    <a:pt x="2727" y="1791"/>
                    <a:pt x="2727" y="1880"/>
                  </a:cubicBezTo>
                  <a:cubicBezTo>
                    <a:pt x="2727" y="1998"/>
                    <a:pt x="2632" y="2090"/>
                    <a:pt x="2514" y="2090"/>
                  </a:cubicBezTo>
                  <a:cubicBezTo>
                    <a:pt x="2470" y="2090"/>
                    <a:pt x="2435" y="2078"/>
                    <a:pt x="2400" y="2057"/>
                  </a:cubicBezTo>
                  <a:cubicBezTo>
                    <a:pt x="2249" y="1969"/>
                    <a:pt x="2107" y="1918"/>
                    <a:pt x="1965" y="1918"/>
                  </a:cubicBezTo>
                  <a:cubicBezTo>
                    <a:pt x="1791" y="1918"/>
                    <a:pt x="1700" y="1998"/>
                    <a:pt x="1700" y="2098"/>
                  </a:cubicBezTo>
                  <a:lnTo>
                    <a:pt x="1700" y="2104"/>
                  </a:lnTo>
                  <a:cubicBezTo>
                    <a:pt x="1700" y="2240"/>
                    <a:pt x="1788" y="2284"/>
                    <a:pt x="2145" y="2376"/>
                  </a:cubicBezTo>
                  <a:cubicBezTo>
                    <a:pt x="2564" y="2485"/>
                    <a:pt x="2801" y="2635"/>
                    <a:pt x="2801" y="2995"/>
                  </a:cubicBezTo>
                  <a:close/>
                  <a:moveTo>
                    <a:pt x="4577" y="8008"/>
                  </a:moveTo>
                  <a:lnTo>
                    <a:pt x="1082" y="8008"/>
                  </a:lnTo>
                  <a:cubicBezTo>
                    <a:pt x="485" y="8008"/>
                    <a:pt x="0" y="7522"/>
                    <a:pt x="0" y="6925"/>
                  </a:cubicBezTo>
                  <a:lnTo>
                    <a:pt x="0" y="1083"/>
                  </a:lnTo>
                  <a:cubicBezTo>
                    <a:pt x="0" y="486"/>
                    <a:pt x="485" y="0"/>
                    <a:pt x="1082" y="0"/>
                  </a:cubicBezTo>
                  <a:lnTo>
                    <a:pt x="5020" y="0"/>
                  </a:lnTo>
                  <a:cubicBezTo>
                    <a:pt x="5617" y="0"/>
                    <a:pt x="6103" y="486"/>
                    <a:pt x="6103" y="1083"/>
                  </a:cubicBezTo>
                  <a:lnTo>
                    <a:pt x="6103" y="3841"/>
                  </a:lnTo>
                  <a:cubicBezTo>
                    <a:pt x="6090" y="3835"/>
                    <a:pt x="6078" y="3827"/>
                    <a:pt x="6065" y="3821"/>
                  </a:cubicBezTo>
                  <a:cubicBezTo>
                    <a:pt x="5968" y="3781"/>
                    <a:pt x="5865" y="3761"/>
                    <a:pt x="5760" y="3761"/>
                  </a:cubicBezTo>
                  <a:cubicBezTo>
                    <a:pt x="5653" y="3761"/>
                    <a:pt x="5548" y="3782"/>
                    <a:pt x="5450" y="3823"/>
                  </a:cubicBezTo>
                  <a:lnTo>
                    <a:pt x="5180" y="3936"/>
                  </a:lnTo>
                  <a:lnTo>
                    <a:pt x="5180" y="1083"/>
                  </a:lnTo>
                  <a:cubicBezTo>
                    <a:pt x="5180" y="995"/>
                    <a:pt x="5108" y="923"/>
                    <a:pt x="5020" y="923"/>
                  </a:cubicBezTo>
                  <a:lnTo>
                    <a:pt x="1082" y="923"/>
                  </a:lnTo>
                  <a:cubicBezTo>
                    <a:pt x="994" y="923"/>
                    <a:pt x="923" y="995"/>
                    <a:pt x="923" y="1083"/>
                  </a:cubicBezTo>
                  <a:lnTo>
                    <a:pt x="923" y="6439"/>
                  </a:lnTo>
                  <a:cubicBezTo>
                    <a:pt x="923" y="6527"/>
                    <a:pt x="995" y="6598"/>
                    <a:pt x="1082" y="6598"/>
                  </a:cubicBezTo>
                  <a:lnTo>
                    <a:pt x="3636" y="6598"/>
                  </a:lnTo>
                  <a:lnTo>
                    <a:pt x="4269" y="6978"/>
                  </a:lnTo>
                  <a:cubicBezTo>
                    <a:pt x="4238" y="7133"/>
                    <a:pt x="4254" y="7294"/>
                    <a:pt x="4316" y="7443"/>
                  </a:cubicBezTo>
                  <a:lnTo>
                    <a:pt x="4487" y="7851"/>
                  </a:lnTo>
                  <a:cubicBezTo>
                    <a:pt x="4511" y="7908"/>
                    <a:pt x="4542" y="7959"/>
                    <a:pt x="4577" y="8008"/>
                  </a:cubicBezTo>
                  <a:close/>
                  <a:moveTo>
                    <a:pt x="3423" y="7296"/>
                  </a:moveTo>
                  <a:cubicBezTo>
                    <a:pt x="3423" y="7091"/>
                    <a:pt x="3257" y="6925"/>
                    <a:pt x="3051" y="6925"/>
                  </a:cubicBezTo>
                  <a:cubicBezTo>
                    <a:pt x="2846" y="6925"/>
                    <a:pt x="2680" y="7091"/>
                    <a:pt x="2680" y="7296"/>
                  </a:cubicBezTo>
                  <a:cubicBezTo>
                    <a:pt x="2680" y="7501"/>
                    <a:pt x="2846" y="7667"/>
                    <a:pt x="3051" y="7667"/>
                  </a:cubicBezTo>
                  <a:cubicBezTo>
                    <a:pt x="3257" y="7667"/>
                    <a:pt x="3423" y="7501"/>
                    <a:pt x="3423" y="7296"/>
                  </a:cubicBezTo>
                  <a:close/>
                  <a:moveTo>
                    <a:pt x="7261" y="6211"/>
                  </a:moveTo>
                  <a:lnTo>
                    <a:pt x="7432" y="6619"/>
                  </a:lnTo>
                  <a:cubicBezTo>
                    <a:pt x="7564" y="6934"/>
                    <a:pt x="7416" y="7297"/>
                    <a:pt x="7100" y="7429"/>
                  </a:cubicBezTo>
                  <a:lnTo>
                    <a:pt x="5467" y="8112"/>
                  </a:lnTo>
                  <a:cubicBezTo>
                    <a:pt x="5152" y="8244"/>
                    <a:pt x="4789" y="8095"/>
                    <a:pt x="4657" y="7779"/>
                  </a:cubicBezTo>
                  <a:lnTo>
                    <a:pt x="4486" y="7371"/>
                  </a:lnTo>
                  <a:cubicBezTo>
                    <a:pt x="4420" y="7212"/>
                    <a:pt x="4425" y="7041"/>
                    <a:pt x="4486" y="6894"/>
                  </a:cubicBezTo>
                  <a:lnTo>
                    <a:pt x="3058" y="6036"/>
                  </a:lnTo>
                  <a:cubicBezTo>
                    <a:pt x="2807" y="5884"/>
                    <a:pt x="2726" y="5559"/>
                    <a:pt x="2877" y="5307"/>
                  </a:cubicBezTo>
                  <a:cubicBezTo>
                    <a:pt x="3027" y="5056"/>
                    <a:pt x="3354" y="4975"/>
                    <a:pt x="3605" y="5126"/>
                  </a:cubicBezTo>
                  <a:lnTo>
                    <a:pt x="3717" y="5193"/>
                  </a:lnTo>
                  <a:lnTo>
                    <a:pt x="3216" y="3997"/>
                  </a:lnTo>
                  <a:cubicBezTo>
                    <a:pt x="3085" y="3681"/>
                    <a:pt x="3233" y="3318"/>
                    <a:pt x="3549" y="3186"/>
                  </a:cubicBezTo>
                  <a:cubicBezTo>
                    <a:pt x="3865" y="3054"/>
                    <a:pt x="4227" y="3203"/>
                    <a:pt x="4359" y="3519"/>
                  </a:cubicBezTo>
                  <a:lnTo>
                    <a:pt x="4702" y="4337"/>
                  </a:lnTo>
                  <a:lnTo>
                    <a:pt x="5521" y="3994"/>
                  </a:lnTo>
                  <a:cubicBezTo>
                    <a:pt x="5672" y="3931"/>
                    <a:pt x="5843" y="3930"/>
                    <a:pt x="5995" y="3992"/>
                  </a:cubicBezTo>
                  <a:cubicBezTo>
                    <a:pt x="6147" y="4055"/>
                    <a:pt x="6268" y="4175"/>
                    <a:pt x="6331" y="4326"/>
                  </a:cubicBezTo>
                  <a:lnTo>
                    <a:pt x="6783" y="5408"/>
                  </a:lnTo>
                  <a:cubicBezTo>
                    <a:pt x="6843" y="5552"/>
                    <a:pt x="6843" y="5704"/>
                    <a:pt x="6797" y="5841"/>
                  </a:cubicBezTo>
                  <a:cubicBezTo>
                    <a:pt x="6998" y="5876"/>
                    <a:pt x="7177" y="6009"/>
                    <a:pt x="7261" y="6211"/>
                  </a:cubicBezTo>
                  <a:close/>
                  <a:moveTo>
                    <a:pt x="7000" y="6560"/>
                  </a:moveTo>
                  <a:cubicBezTo>
                    <a:pt x="6920" y="6368"/>
                    <a:pt x="6699" y="6278"/>
                    <a:pt x="6508" y="6358"/>
                  </a:cubicBezTo>
                  <a:cubicBezTo>
                    <a:pt x="6316" y="6438"/>
                    <a:pt x="6226" y="6658"/>
                    <a:pt x="6306" y="6850"/>
                  </a:cubicBezTo>
                  <a:cubicBezTo>
                    <a:pt x="6386" y="7042"/>
                    <a:pt x="6606" y="7132"/>
                    <a:pt x="6798" y="7052"/>
                  </a:cubicBezTo>
                  <a:cubicBezTo>
                    <a:pt x="6990" y="6972"/>
                    <a:pt x="7080" y="6751"/>
                    <a:pt x="7000" y="6560"/>
                  </a:cubicBezTo>
                  <a:close/>
                </a:path>
              </a:pathLst>
            </a:custGeom>
            <a:solidFill>
              <a:schemeClr val="tx1">
                <a:lumMod val="50000"/>
                <a:lumOff val="50000"/>
              </a:schemeClr>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pic>
        <p:nvPicPr>
          <p:cNvPr id="34" name="图片 33">
            <a:extLst>
              <a:ext uri="{FF2B5EF4-FFF2-40B4-BE49-F238E27FC236}">
                <a16:creationId xmlns:a16="http://schemas.microsoft.com/office/drawing/2014/main" id="{9534FB7C-AC15-4747-B350-51FB830D286F}"/>
              </a:ext>
            </a:extLst>
          </p:cNvPr>
          <p:cNvPicPr/>
          <p:nvPr/>
        </p:nvPicPr>
        <p:blipFill rotWithShape="1">
          <a:blip r:embed="rId3">
            <a:grayscl/>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1397" b="3659"/>
          <a:stretch/>
        </p:blipFill>
        <p:spPr bwMode="auto">
          <a:xfrm>
            <a:off x="714564" y="3744766"/>
            <a:ext cx="3130140" cy="2837574"/>
          </a:xfrm>
          <a:prstGeom prst="rect">
            <a:avLst/>
          </a:prstGeom>
          <a:noFill/>
          <a:ln>
            <a:noFill/>
          </a:ln>
          <a:extLst>
            <a:ext uri="{53640926-AAD7-44D8-BBD7-CCE9431645EC}">
              <a14:shadowObscured xmlns:a14="http://schemas.microsoft.com/office/drawing/2010/main"/>
            </a:ext>
          </a:extLst>
        </p:spPr>
      </p:pic>
      <p:pic>
        <p:nvPicPr>
          <p:cNvPr id="35" name="图片 34">
            <a:extLst>
              <a:ext uri="{FF2B5EF4-FFF2-40B4-BE49-F238E27FC236}">
                <a16:creationId xmlns:a16="http://schemas.microsoft.com/office/drawing/2014/main" id="{3E1C66E9-1313-4658-946C-CD717E7D5F8D}"/>
              </a:ext>
            </a:extLst>
          </p:cNvPr>
          <p:cNvPicPr/>
          <p:nvPr/>
        </p:nvPicPr>
        <p:blipFill rotWithShape="1">
          <a:blip r:embed="rId5" cstate="hqprint">
            <a:extLst>
              <a:ext uri="{BEBA8EAE-BF5A-486C-A8C5-ECC9F3942E4B}">
                <a14:imgProps xmlns:a14="http://schemas.microsoft.com/office/drawing/2010/main">
                  <a14:imgLayer r:embed="rId6">
                    <a14:imgEffect>
                      <a14:sharpenSoften amount="50000"/>
                    </a14:imgEffect>
                    <a14:imgEffect>
                      <a14:saturation sat="200000"/>
                    </a14:imgEffect>
                  </a14:imgLayer>
                </a14:imgProps>
              </a:ext>
              <a:ext uri="{28A0092B-C50C-407E-A947-70E740481C1C}">
                <a14:useLocalDpi xmlns:a14="http://schemas.microsoft.com/office/drawing/2010/main" val="0"/>
              </a:ext>
            </a:extLst>
          </a:blip>
          <a:srcRect l="905" t="6979" r="12733" b="11028"/>
          <a:stretch/>
        </p:blipFill>
        <p:spPr bwMode="auto">
          <a:xfrm>
            <a:off x="7503787" y="3855169"/>
            <a:ext cx="4099277" cy="282185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50467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a:extLst>
              <a:ext uri="{FF2B5EF4-FFF2-40B4-BE49-F238E27FC236}">
                <a16:creationId xmlns:a16="http://schemas.microsoft.com/office/drawing/2014/main" id="{A7868210-E647-4928-8A70-B673EEC5B4E8}"/>
              </a:ext>
            </a:extLst>
          </p:cNvPr>
          <p:cNvSpPr/>
          <p:nvPr/>
        </p:nvSpPr>
        <p:spPr>
          <a:xfrm>
            <a:off x="-4573" y="1016406"/>
            <a:ext cx="6100574" cy="5702368"/>
          </a:xfrm>
          <a:prstGeom prst="rect">
            <a:avLst/>
          </a:prstGeom>
          <a:solidFill>
            <a:srgbClr val="97A4A5"/>
          </a:solidFill>
          <a:ln w="12700" cap="flat" cmpd="sng" algn="ctr">
            <a:noFill/>
            <a:prstDash val="solid"/>
            <a:miter lim="800000"/>
          </a:ln>
          <a:effectLst/>
        </p:spPr>
        <p:txBody>
          <a:bodyPr rtlCol="0" anchor="ctr"/>
          <a:lstStyle/>
          <a:p>
            <a:pPr algn="ctr"/>
            <a:endParaRPr lang="zh-CN" altLang="en-US" kern="0">
              <a:solidFill>
                <a:prstClr val="white"/>
              </a:solidFill>
              <a:latin typeface="Arial"/>
              <a:ea typeface="微软雅黑"/>
            </a:endParaRPr>
          </a:p>
        </p:txBody>
      </p:sp>
      <p:sp>
        <p:nvSpPr>
          <p:cNvPr id="40" name="矩形 39">
            <a:extLst>
              <a:ext uri="{FF2B5EF4-FFF2-40B4-BE49-F238E27FC236}">
                <a16:creationId xmlns:a16="http://schemas.microsoft.com/office/drawing/2014/main" id="{0CD8C92E-29B4-49AB-9F10-773AFA08B3A7}"/>
              </a:ext>
            </a:extLst>
          </p:cNvPr>
          <p:cNvSpPr/>
          <p:nvPr/>
        </p:nvSpPr>
        <p:spPr>
          <a:xfrm>
            <a:off x="-8347" y="1018216"/>
            <a:ext cx="6104348" cy="1307014"/>
          </a:xfrm>
          <a:prstGeom prst="rect">
            <a:avLst/>
          </a:prstGeom>
          <a:solidFill>
            <a:srgbClr val="4F5E60"/>
          </a:solidFill>
          <a:ln>
            <a:noFill/>
          </a:ln>
        </p:spPr>
        <p:txBody>
          <a:bodyPr wrap="square" lIns="91440" tIns="45720" rIns="91440" bIns="45720" anchor="ctr">
            <a:normAutofit/>
          </a:bodyPr>
          <a:lstStyle/>
          <a:p>
            <a:pPr>
              <a:spcBef>
                <a:spcPct val="0"/>
              </a:spcBef>
            </a:pPr>
            <a:endParaRPr lang="zh-CN" altLang="en-US" b="1" u="sng">
              <a:solidFill>
                <a:schemeClr val="bg1"/>
              </a:solidFill>
            </a:endParaRPr>
          </a:p>
        </p:txBody>
      </p:sp>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空间回归的一般形式</a:t>
            </a: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2844800" cy="634428"/>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空间回归的一般形式</a:t>
            </a:r>
          </a:p>
        </p:txBody>
      </p:sp>
      <p:sp>
        <p:nvSpPr>
          <p:cNvPr id="4" name="Rectangle 2">
            <a:extLst>
              <a:ext uri="{FF2B5EF4-FFF2-40B4-BE49-F238E27FC236}">
                <a16:creationId xmlns:a16="http://schemas.microsoft.com/office/drawing/2014/main" id="{7A164D9E-715D-4778-AD8F-64E015B3CC2F}"/>
              </a:ext>
            </a:extLst>
          </p:cNvPr>
          <p:cNvSpPr>
            <a:spLocks noChangeArrowheads="1"/>
          </p:cNvSpPr>
          <p:nvPr/>
        </p:nvSpPr>
        <p:spPr bwMode="auto">
          <a:xfrm>
            <a:off x="1754234" y="273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9" name="Rectangle 5">
            <a:extLst>
              <a:ext uri="{FF2B5EF4-FFF2-40B4-BE49-F238E27FC236}">
                <a16:creationId xmlns:a16="http://schemas.microsoft.com/office/drawing/2014/main" id="{973D8067-03B0-4E8A-8B6B-514E40C75005}"/>
              </a:ext>
            </a:extLst>
          </p:cNvPr>
          <p:cNvSpPr>
            <a:spLocks noChangeArrowheads="1"/>
          </p:cNvSpPr>
          <p:nvPr/>
        </p:nvSpPr>
        <p:spPr bwMode="auto">
          <a:xfrm>
            <a:off x="8864599" y="3380961"/>
            <a:ext cx="179514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2" name="Rectangle 7">
            <a:extLst>
              <a:ext uri="{FF2B5EF4-FFF2-40B4-BE49-F238E27FC236}">
                <a16:creationId xmlns:a16="http://schemas.microsoft.com/office/drawing/2014/main" id="{5065F229-9D5B-419E-89DD-63144A1C0D1F}"/>
              </a:ext>
            </a:extLst>
          </p:cNvPr>
          <p:cNvSpPr>
            <a:spLocks noChangeArrowheads="1"/>
          </p:cNvSpPr>
          <p:nvPr/>
        </p:nvSpPr>
        <p:spPr bwMode="auto">
          <a:xfrm>
            <a:off x="673100" y="3832311"/>
            <a:ext cx="2259438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4" name="Rectangle 9">
            <a:extLst>
              <a:ext uri="{FF2B5EF4-FFF2-40B4-BE49-F238E27FC236}">
                <a16:creationId xmlns:a16="http://schemas.microsoft.com/office/drawing/2014/main" id="{4D733F68-5408-434A-9709-2B8517DF8ABD}"/>
              </a:ext>
            </a:extLst>
          </p:cNvPr>
          <p:cNvSpPr>
            <a:spLocks noChangeArrowheads="1"/>
          </p:cNvSpPr>
          <p:nvPr/>
        </p:nvSpPr>
        <p:spPr bwMode="auto">
          <a:xfrm>
            <a:off x="8125876" y="39708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4">
            <a:extLst>
              <a:ext uri="{FF2B5EF4-FFF2-40B4-BE49-F238E27FC236}">
                <a16:creationId xmlns:a16="http://schemas.microsoft.com/office/drawing/2014/main" id="{021C2072-BC11-4E94-99E1-F21E02070871}"/>
              </a:ext>
            </a:extLst>
          </p:cNvPr>
          <p:cNvSpPr>
            <a:spLocks noChangeArrowheads="1"/>
          </p:cNvSpPr>
          <p:nvPr/>
        </p:nvSpPr>
        <p:spPr bwMode="auto">
          <a:xfrm>
            <a:off x="-207774" y="2465394"/>
            <a:ext cx="6519674"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0957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r" defTabSz="914400" rtl="0" eaLnBrk="0" fontAlgn="base" latinLnBrk="0" hangingPunct="0">
              <a:lnSpc>
                <a:spcPct val="100000"/>
              </a:lnSpc>
              <a:spcBef>
                <a:spcPct val="0"/>
              </a:spcBef>
              <a:spcAft>
                <a:spcPct val="0"/>
              </a:spcAft>
              <a:buClrTx/>
              <a:buSzTx/>
              <a:buFontTx/>
              <a:buNone/>
              <a:tabLst/>
            </a:pPr>
            <a:r>
              <a:rPr lang="en-US" altLang="zh-CN" dirty="0" err="1">
                <a:latin typeface="+mn-ea"/>
                <a:cs typeface="Times New Roman" panose="02020603050405020304" pitchFamily="18" charset="0"/>
              </a:rPr>
              <a:t>Anselin</a:t>
            </a:r>
            <a:r>
              <a:rPr lang="zh-CN" altLang="en-US" dirty="0">
                <a:latin typeface="+mn-ea"/>
                <a:cs typeface="Times New Roman" panose="02020603050405020304" pitchFamily="18" charset="0"/>
              </a:rPr>
              <a:t>（</a:t>
            </a:r>
            <a:r>
              <a:rPr lang="en-US" altLang="zh-CN" dirty="0">
                <a:latin typeface="+mn-ea"/>
                <a:cs typeface="Times New Roman" panose="02020603050405020304" pitchFamily="18" charset="0"/>
              </a:rPr>
              <a:t>1988</a:t>
            </a:r>
            <a:r>
              <a:rPr lang="zh-CN" altLang="en-US" dirty="0">
                <a:latin typeface="+mn-ea"/>
                <a:cs typeface="Times New Roman" panose="02020603050405020304" pitchFamily="18" charset="0"/>
              </a:rPr>
              <a:t>，</a:t>
            </a:r>
            <a:r>
              <a:rPr lang="en-US" altLang="zh-CN" dirty="0">
                <a:latin typeface="+mn-ea"/>
                <a:cs typeface="Times New Roman" panose="02020603050405020304" pitchFamily="18" charset="0"/>
              </a:rPr>
              <a:t>1990</a:t>
            </a:r>
            <a:r>
              <a:rPr lang="zh-CN" altLang="en-US" dirty="0">
                <a:latin typeface="+mn-ea"/>
                <a:cs typeface="Times New Roman" panose="02020603050405020304" pitchFamily="18" charset="0"/>
              </a:rPr>
              <a:t>）给出了空间回归模型的一般形式：</a:t>
            </a:r>
          </a:p>
          <a:p>
            <a:pPr marL="0" marR="0" lvl="0" indent="409575" algn="r" defTabSz="914400" rtl="0" eaLnBrk="0" fontAlgn="base" latinLnBrk="0" hangingPunct="0">
              <a:lnSpc>
                <a:spcPct val="100000"/>
              </a:lnSpc>
              <a:spcBef>
                <a:spcPct val="0"/>
              </a:spcBef>
              <a:spcAft>
                <a:spcPct val="0"/>
              </a:spcAft>
              <a:buClrTx/>
              <a:buSzTx/>
              <a:buFontTx/>
              <a:buNone/>
              <a:tabLst/>
            </a:pPr>
            <a:r>
              <a:rPr kumimoji="0" lang="zh-CN" altLang="en-US" sz="9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	</a:t>
            </a: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
        <p:nvSpPr>
          <p:cNvPr id="17" name="Rectangle 7">
            <a:extLst>
              <a:ext uri="{FF2B5EF4-FFF2-40B4-BE49-F238E27FC236}">
                <a16:creationId xmlns:a16="http://schemas.microsoft.com/office/drawing/2014/main" id="{FBB7AA52-B8CC-4BEB-BD57-585DE26216BB}"/>
              </a:ext>
            </a:extLst>
          </p:cNvPr>
          <p:cNvSpPr>
            <a:spLocks noChangeArrowheads="1"/>
          </p:cNvSpPr>
          <p:nvPr/>
        </p:nvSpPr>
        <p:spPr bwMode="auto">
          <a:xfrm>
            <a:off x="491449" y="4012579"/>
            <a:ext cx="5108530" cy="233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tabLst>
                <a:tab pos="2667000" algn="ctr"/>
                <a:tab pos="5334000" algn="r"/>
              </a:tabLst>
              <a:defRPr>
                <a:solidFill>
                  <a:schemeClr val="tx1"/>
                </a:solidFill>
                <a:latin typeface="Arial" panose="020B0604020202020204" pitchFamily="34" charset="0"/>
              </a:defRPr>
            </a:lvl1pPr>
            <a:lvl2pPr eaLnBrk="0" fontAlgn="base" hangingPunct="0">
              <a:spcBef>
                <a:spcPct val="0"/>
              </a:spcBef>
              <a:spcAft>
                <a:spcPct val="0"/>
              </a:spcAft>
              <a:tabLst>
                <a:tab pos="2667000" algn="ctr"/>
                <a:tab pos="5334000" algn="r"/>
              </a:tabLst>
              <a:defRPr>
                <a:solidFill>
                  <a:schemeClr val="tx1"/>
                </a:solidFill>
                <a:latin typeface="Arial" panose="020B0604020202020204" pitchFamily="34" charset="0"/>
              </a:defRPr>
            </a:lvl2pPr>
            <a:lvl3pPr eaLnBrk="0" fontAlgn="base" hangingPunct="0">
              <a:spcBef>
                <a:spcPct val="0"/>
              </a:spcBef>
              <a:spcAft>
                <a:spcPct val="0"/>
              </a:spcAft>
              <a:tabLst>
                <a:tab pos="2667000" algn="ctr"/>
                <a:tab pos="5334000" algn="r"/>
              </a:tabLst>
              <a:defRPr>
                <a:solidFill>
                  <a:schemeClr val="tx1"/>
                </a:solidFill>
                <a:latin typeface="Arial" panose="020B0604020202020204" pitchFamily="34" charset="0"/>
              </a:defRPr>
            </a:lvl3pPr>
            <a:lvl4pPr eaLnBrk="0" fontAlgn="base" hangingPunct="0">
              <a:spcBef>
                <a:spcPct val="0"/>
              </a:spcBef>
              <a:spcAft>
                <a:spcPct val="0"/>
              </a:spcAft>
              <a:tabLst>
                <a:tab pos="2667000" algn="ctr"/>
                <a:tab pos="5334000" algn="r"/>
              </a:tabLst>
              <a:defRPr>
                <a:solidFill>
                  <a:schemeClr val="tx1"/>
                </a:solidFill>
                <a:latin typeface="Arial" panose="020B0604020202020204" pitchFamily="34" charset="0"/>
              </a:defRPr>
            </a:lvl4pPr>
            <a:lvl5pPr eaLnBrk="0" fontAlgn="base" hangingPunct="0">
              <a:spcBef>
                <a:spcPct val="0"/>
              </a:spcBef>
              <a:spcAft>
                <a:spcPct val="0"/>
              </a:spcAft>
              <a:tabLst>
                <a:tab pos="2667000" algn="ctr"/>
                <a:tab pos="5334000" algn="r"/>
              </a:tabLst>
              <a:defRPr>
                <a:solidFill>
                  <a:schemeClr val="tx1"/>
                </a:solidFill>
                <a:latin typeface="Arial" panose="020B0604020202020204" pitchFamily="34" charset="0"/>
              </a:defRPr>
            </a:lvl5pPr>
            <a:lvl6pPr eaLnBrk="0" fontAlgn="base" hangingPunct="0">
              <a:spcBef>
                <a:spcPct val="0"/>
              </a:spcBef>
              <a:spcAft>
                <a:spcPct val="0"/>
              </a:spcAft>
              <a:tabLst>
                <a:tab pos="2667000" algn="ctr"/>
                <a:tab pos="5334000" algn="r"/>
              </a:tabLst>
              <a:defRPr>
                <a:solidFill>
                  <a:schemeClr val="tx1"/>
                </a:solidFill>
                <a:latin typeface="Arial" panose="020B0604020202020204" pitchFamily="34" charset="0"/>
              </a:defRPr>
            </a:lvl6pPr>
            <a:lvl7pPr eaLnBrk="0" fontAlgn="base" hangingPunct="0">
              <a:spcBef>
                <a:spcPct val="0"/>
              </a:spcBef>
              <a:spcAft>
                <a:spcPct val="0"/>
              </a:spcAft>
              <a:tabLst>
                <a:tab pos="2667000" algn="ctr"/>
                <a:tab pos="5334000" algn="r"/>
              </a:tabLst>
              <a:defRPr>
                <a:solidFill>
                  <a:schemeClr val="tx1"/>
                </a:solidFill>
                <a:latin typeface="Arial" panose="020B0604020202020204" pitchFamily="34" charset="0"/>
              </a:defRPr>
            </a:lvl7pPr>
            <a:lvl8pPr eaLnBrk="0" fontAlgn="base" hangingPunct="0">
              <a:spcBef>
                <a:spcPct val="0"/>
              </a:spcBef>
              <a:spcAft>
                <a:spcPct val="0"/>
              </a:spcAft>
              <a:tabLst>
                <a:tab pos="2667000" algn="ctr"/>
                <a:tab pos="5334000" algn="r"/>
              </a:tabLst>
              <a:defRPr>
                <a:solidFill>
                  <a:schemeClr val="tx1"/>
                </a:solidFill>
                <a:latin typeface="Arial" panose="020B0604020202020204" pitchFamily="34" charset="0"/>
              </a:defRPr>
            </a:lvl8pPr>
            <a:lvl9pPr eaLnBrk="0" fontAlgn="base" hangingPunct="0">
              <a:spcBef>
                <a:spcPct val="0"/>
              </a:spcBef>
              <a:spcAft>
                <a:spcPct val="0"/>
              </a:spcAft>
              <a:tabLst>
                <a:tab pos="2667000" algn="ctr"/>
                <a:tab pos="5334000" algn="r"/>
              </a:tabLst>
              <a:defRPr>
                <a:solidFill>
                  <a:schemeClr val="tx1"/>
                </a:solidFill>
                <a:latin typeface="Arial" panose="020B0604020202020204" pitchFamily="34" charset="0"/>
              </a:defRPr>
            </a:lvl9pPr>
          </a:lstStyle>
          <a:p>
            <a:pPr marR="0" lvl="0" indent="409575" eaLnBrk="1" fontAlgn="base" hangingPunct="1">
              <a:lnSpc>
                <a:spcPct val="100000"/>
              </a:lnSpc>
              <a:spcBef>
                <a:spcPct val="0"/>
              </a:spcBef>
              <a:spcAft>
                <a:spcPct val="0"/>
              </a:spcAft>
              <a:buClrTx/>
              <a:buSzTx/>
              <a:buFontTx/>
              <a:buNone/>
              <a:tabLst>
                <a:tab pos="2667000" algn="ctr"/>
                <a:tab pos="5334000" algn="r"/>
              </a:tabLst>
            </a:pPr>
            <a:r>
              <a:rPr lang="en-US" altLang="zh-CN" sz="1600" dirty="0">
                <a:latin typeface="+mn-ea"/>
                <a:cs typeface="Times New Roman" panose="02020603050405020304" pitchFamily="18" charset="0"/>
              </a:rPr>
              <a:t>	</a:t>
            </a:r>
            <a:r>
              <a:rPr lang="zh-CN" altLang="en-US" sz="1600" dirty="0">
                <a:latin typeface="+mn-ea"/>
                <a:cs typeface="Times New Roman" panose="02020603050405020304" pitchFamily="18" charset="0"/>
              </a:rPr>
              <a:t>其中，</a:t>
            </a:r>
            <a:r>
              <a:rPr lang="en-US" altLang="zh-CN" sz="1600" dirty="0">
                <a:latin typeface="+mn-ea"/>
                <a:cs typeface="Times New Roman" panose="02020603050405020304" pitchFamily="18" charset="0"/>
              </a:rPr>
              <a:t>Y</a:t>
            </a:r>
            <a:r>
              <a:rPr lang="zh-CN" altLang="en-US" sz="1600" dirty="0">
                <a:latin typeface="+mn-ea"/>
                <a:cs typeface="Times New Roman" panose="02020603050405020304" pitchFamily="18" charset="0"/>
              </a:rPr>
              <a:t>是因变量；</a:t>
            </a:r>
            <a:r>
              <a:rPr lang="en-US" altLang="zh-CN" sz="1600" dirty="0">
                <a:latin typeface="+mn-ea"/>
                <a:cs typeface="Times New Roman" panose="02020603050405020304" pitchFamily="18" charset="0"/>
              </a:rPr>
              <a:t>X</a:t>
            </a:r>
            <a:r>
              <a:rPr lang="zh-CN" altLang="en-US" sz="1600" dirty="0">
                <a:latin typeface="+mn-ea"/>
                <a:cs typeface="Times New Roman" panose="02020603050405020304" pitchFamily="18" charset="0"/>
              </a:rPr>
              <a:t>是解释变量；</a:t>
            </a:r>
            <a:r>
              <a:rPr lang="en-US" altLang="zh-CN" sz="1600" dirty="0">
                <a:latin typeface="+mn-ea"/>
                <a:cs typeface="Times New Roman" panose="02020603050405020304" pitchFamily="18" charset="0"/>
              </a:rPr>
              <a:t>β</a:t>
            </a:r>
            <a:r>
              <a:rPr lang="zh-CN" altLang="en-US" sz="1600" dirty="0">
                <a:latin typeface="+mn-ea"/>
                <a:cs typeface="Times New Roman" panose="02020603050405020304" pitchFamily="18" charset="0"/>
              </a:rPr>
              <a:t>表示解释变量的空间回归系数，</a:t>
            </a:r>
            <a:r>
              <a:rPr lang="en-US" altLang="zh-CN" sz="1600" dirty="0">
                <a:latin typeface="+mn-ea"/>
                <a:cs typeface="Times New Roman" panose="02020603050405020304" pitchFamily="18" charset="0"/>
              </a:rPr>
              <a:t>u</a:t>
            </a:r>
            <a:r>
              <a:rPr lang="zh-CN" altLang="en-US" sz="1600" dirty="0">
                <a:latin typeface="+mn-ea"/>
                <a:cs typeface="Times New Roman" panose="02020603050405020304" pitchFamily="18" charset="0"/>
              </a:rPr>
              <a:t>是随空间变化的误差项；</a:t>
            </a:r>
            <a:r>
              <a:rPr lang="en-US" altLang="zh-CN" sz="1600" dirty="0">
                <a:latin typeface="+mn-ea"/>
                <a:cs typeface="Times New Roman" panose="02020603050405020304" pitchFamily="18" charset="0"/>
              </a:rPr>
              <a:t>μ</a:t>
            </a:r>
            <a:r>
              <a:rPr lang="zh-CN" altLang="en-US" sz="1600" dirty="0">
                <a:latin typeface="+mn-ea"/>
                <a:cs typeface="Times New Roman" panose="02020603050405020304" pitchFamily="18" charset="0"/>
              </a:rPr>
              <a:t>是白噪声；</a:t>
            </a:r>
            <a:r>
              <a:rPr lang="en-US" altLang="zh-CN" sz="1600" dirty="0">
                <a:latin typeface="+mn-ea"/>
                <a:cs typeface="Times New Roman" panose="02020603050405020304" pitchFamily="18" charset="0"/>
              </a:rPr>
              <a:t>W</a:t>
            </a:r>
            <a:r>
              <a:rPr lang="en-US" altLang="zh-CN" sz="1400" dirty="0">
                <a:latin typeface="+mn-ea"/>
                <a:cs typeface="Times New Roman" panose="02020603050405020304" pitchFamily="18" charset="0"/>
              </a:rPr>
              <a:t>1</a:t>
            </a:r>
            <a:r>
              <a:rPr lang="zh-CN" altLang="en-US" sz="1600" dirty="0">
                <a:latin typeface="+mn-ea"/>
                <a:cs typeface="Times New Roman" panose="02020603050405020304" pitchFamily="18" charset="0"/>
              </a:rPr>
              <a:t>是反映因变量自身空间趋势的空间权重矩阵，</a:t>
            </a:r>
            <a:r>
              <a:rPr lang="en-US" altLang="zh-CN" sz="1600" dirty="0">
                <a:latin typeface="+mn-ea"/>
                <a:cs typeface="Times New Roman" panose="02020603050405020304" pitchFamily="18" charset="0"/>
              </a:rPr>
              <a:t>W</a:t>
            </a:r>
            <a:r>
              <a:rPr lang="en-US" altLang="zh-CN" sz="1400" dirty="0">
                <a:latin typeface="+mn-ea"/>
                <a:cs typeface="Times New Roman" panose="02020603050405020304" pitchFamily="18" charset="0"/>
              </a:rPr>
              <a:t>2</a:t>
            </a:r>
            <a:r>
              <a:rPr lang="zh-CN" altLang="en-US" sz="1600" dirty="0">
                <a:latin typeface="+mn-ea"/>
                <a:cs typeface="Times New Roman" panose="02020603050405020304" pitchFamily="18" charset="0"/>
              </a:rPr>
              <a:t>为反映残差空间趋势的空间权重矩阵，通常根据邻接关系或者距离函数关系确定空间权重矩阵。</a:t>
            </a:r>
            <a:r>
              <a:rPr lang="en-US" altLang="zh-CN" sz="1600" dirty="0">
                <a:latin typeface="+mn-ea"/>
                <a:cs typeface="Times New Roman" panose="02020603050405020304" pitchFamily="18" charset="0"/>
              </a:rPr>
              <a:t>ρ</a:t>
            </a:r>
            <a:r>
              <a:rPr lang="zh-CN" altLang="en-US" sz="1600" dirty="0">
                <a:latin typeface="+mn-ea"/>
                <a:cs typeface="Times New Roman" panose="02020603050405020304" pitchFamily="18" charset="0"/>
              </a:rPr>
              <a:t>为空间滞后项的系数，其值为</a:t>
            </a:r>
            <a:r>
              <a:rPr lang="en-US" altLang="zh-CN" sz="1600" dirty="0">
                <a:latin typeface="+mn-ea"/>
                <a:cs typeface="Times New Roman" panose="02020603050405020304" pitchFamily="18" charset="0"/>
              </a:rPr>
              <a:t>0</a:t>
            </a:r>
            <a:r>
              <a:rPr lang="zh-CN" altLang="en-US" sz="1600" dirty="0">
                <a:latin typeface="+mn-ea"/>
                <a:cs typeface="Times New Roman" panose="02020603050405020304" pitchFamily="18" charset="0"/>
              </a:rPr>
              <a:t>到</a:t>
            </a:r>
            <a:r>
              <a:rPr lang="en-US" altLang="zh-CN" sz="1600" dirty="0">
                <a:latin typeface="+mn-ea"/>
                <a:cs typeface="Times New Roman" panose="02020603050405020304" pitchFamily="18" charset="0"/>
              </a:rPr>
              <a:t>1</a:t>
            </a:r>
            <a:r>
              <a:rPr lang="zh-CN" altLang="en-US" sz="1600" dirty="0">
                <a:latin typeface="+mn-ea"/>
                <a:cs typeface="Times New Roman" panose="02020603050405020304" pitchFamily="18" charset="0"/>
              </a:rPr>
              <a:t>，越接近</a:t>
            </a:r>
            <a:r>
              <a:rPr lang="en-US" altLang="zh-CN" sz="1600" dirty="0">
                <a:latin typeface="+mn-ea"/>
                <a:cs typeface="Times New Roman" panose="02020603050405020304" pitchFamily="18" charset="0"/>
              </a:rPr>
              <a:t>1</a:t>
            </a:r>
            <a:r>
              <a:rPr lang="zh-CN" altLang="en-US" sz="1600" dirty="0">
                <a:latin typeface="+mn-ea"/>
                <a:cs typeface="Times New Roman" panose="02020603050405020304" pitchFamily="18" charset="0"/>
              </a:rPr>
              <a:t>，说明相邻地区的因变量取值越相似；</a:t>
            </a:r>
            <a:r>
              <a:rPr lang="en-US" altLang="zh-CN" sz="1600" dirty="0">
                <a:latin typeface="+mn-ea"/>
                <a:cs typeface="Times New Roman" panose="02020603050405020304" pitchFamily="18" charset="0"/>
              </a:rPr>
              <a:t>λ</a:t>
            </a:r>
            <a:r>
              <a:rPr lang="zh-CN" altLang="en-US" sz="1600" dirty="0">
                <a:latin typeface="+mn-ea"/>
                <a:cs typeface="Times New Roman" panose="02020603050405020304" pitchFamily="18" charset="0"/>
              </a:rPr>
              <a:t>为空间误差系数，其值为</a:t>
            </a:r>
            <a:r>
              <a:rPr lang="en-US" altLang="zh-CN" sz="1600" dirty="0">
                <a:latin typeface="+mn-ea"/>
                <a:cs typeface="Times New Roman" panose="02020603050405020304" pitchFamily="18" charset="0"/>
              </a:rPr>
              <a:t>0</a:t>
            </a:r>
            <a:r>
              <a:rPr lang="zh-CN" altLang="en-US" sz="1600" dirty="0">
                <a:latin typeface="+mn-ea"/>
                <a:cs typeface="Times New Roman" panose="02020603050405020304" pitchFamily="18" charset="0"/>
              </a:rPr>
              <a:t>到</a:t>
            </a:r>
            <a:r>
              <a:rPr lang="en-US" altLang="zh-CN" sz="1600" dirty="0">
                <a:latin typeface="+mn-ea"/>
                <a:cs typeface="Times New Roman" panose="02020603050405020304" pitchFamily="18" charset="0"/>
              </a:rPr>
              <a:t>1</a:t>
            </a:r>
            <a:r>
              <a:rPr lang="zh-CN" altLang="en-US" sz="1600" dirty="0">
                <a:latin typeface="+mn-ea"/>
                <a:cs typeface="Times New Roman" panose="02020603050405020304" pitchFamily="18" charset="0"/>
              </a:rPr>
              <a:t>，越接近于</a:t>
            </a:r>
            <a:r>
              <a:rPr lang="en-US" altLang="zh-CN" sz="1600" dirty="0">
                <a:latin typeface="+mn-ea"/>
                <a:cs typeface="Times New Roman" panose="02020603050405020304" pitchFamily="18" charset="0"/>
              </a:rPr>
              <a:t>1</a:t>
            </a:r>
            <a:r>
              <a:rPr lang="zh-CN" altLang="en-US" sz="1600" dirty="0">
                <a:latin typeface="+mn-ea"/>
                <a:cs typeface="Times New Roman" panose="02020603050405020304" pitchFamily="18" charset="0"/>
              </a:rPr>
              <a:t>，说明相邻地区的解释变量取值越相似。其中，</a:t>
            </a:r>
            <a:r>
              <a:rPr lang="en-US" altLang="zh-CN" sz="1600" dirty="0">
                <a:latin typeface="+mn-ea"/>
                <a:cs typeface="Times New Roman" panose="02020603050405020304" pitchFamily="18" charset="0"/>
              </a:rPr>
              <a:t>W</a:t>
            </a:r>
            <a:r>
              <a:rPr lang="en-US" altLang="zh-CN" sz="1400" dirty="0">
                <a:latin typeface="+mn-ea"/>
                <a:cs typeface="Times New Roman" panose="02020603050405020304" pitchFamily="18" charset="0"/>
              </a:rPr>
              <a:t>1</a:t>
            </a:r>
            <a:r>
              <a:rPr lang="zh-CN" altLang="en-US" sz="1600" dirty="0">
                <a:latin typeface="+mn-ea"/>
                <a:cs typeface="Times New Roman" panose="02020603050405020304" pitchFamily="18" charset="0"/>
              </a:rPr>
              <a:t>可以等于</a:t>
            </a:r>
            <a:r>
              <a:rPr lang="en-US" altLang="zh-CN" sz="1600" dirty="0">
                <a:latin typeface="+mn-ea"/>
                <a:cs typeface="Times New Roman" panose="02020603050405020304" pitchFamily="18" charset="0"/>
              </a:rPr>
              <a:t>W</a:t>
            </a:r>
            <a:r>
              <a:rPr lang="en-US" altLang="zh-CN" sz="1400" dirty="0">
                <a:latin typeface="+mn-ea"/>
                <a:cs typeface="Times New Roman" panose="02020603050405020304" pitchFamily="18" charset="0"/>
              </a:rPr>
              <a:t>2</a:t>
            </a:r>
            <a:r>
              <a:rPr lang="zh-CN" altLang="en-US" sz="1600" dirty="0">
                <a:latin typeface="+mn-ea"/>
                <a:cs typeface="Times New Roman" panose="02020603050405020304" pitchFamily="18" charset="0"/>
              </a:rPr>
              <a:t>。</a:t>
            </a:r>
          </a:p>
        </p:txBody>
      </p:sp>
      <p:sp>
        <p:nvSpPr>
          <p:cNvPr id="18" name="Rectangle 9">
            <a:extLst>
              <a:ext uri="{FF2B5EF4-FFF2-40B4-BE49-F238E27FC236}">
                <a16:creationId xmlns:a16="http://schemas.microsoft.com/office/drawing/2014/main" id="{6CF5C6CC-22BB-4D37-B926-BFAAD637E47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9" name="对象 18">
            <a:extLst>
              <a:ext uri="{FF2B5EF4-FFF2-40B4-BE49-F238E27FC236}">
                <a16:creationId xmlns:a16="http://schemas.microsoft.com/office/drawing/2014/main" id="{3B914FBC-C565-4E22-A968-E3534B4BCC06}"/>
              </a:ext>
            </a:extLst>
          </p:cNvPr>
          <p:cNvGraphicFramePr>
            <a:graphicFrameLocks noChangeAspect="1"/>
          </p:cNvGraphicFramePr>
          <p:nvPr>
            <p:extLst>
              <p:ext uri="{D42A27DB-BD31-4B8C-83A1-F6EECF244321}">
                <p14:modId xmlns:p14="http://schemas.microsoft.com/office/powerpoint/2010/main" val="2178257566"/>
              </p:ext>
            </p:extLst>
          </p:nvPr>
        </p:nvGraphicFramePr>
        <p:xfrm>
          <a:off x="1032209" y="2862389"/>
          <a:ext cx="2875974" cy="475161"/>
        </p:xfrm>
        <a:graphic>
          <a:graphicData uri="http://schemas.openxmlformats.org/presentationml/2006/ole">
            <mc:AlternateContent xmlns:mc="http://schemas.openxmlformats.org/markup-compatibility/2006">
              <mc:Choice xmlns:v="urn:schemas-microsoft-com:vml" Requires="v">
                <p:oleObj spid="_x0000_s18636" name="Equation" r:id="rId3" imgW="1040948" imgH="190417" progId="Equation.DSMT4">
                  <p:embed/>
                </p:oleObj>
              </mc:Choice>
              <mc:Fallback>
                <p:oleObj name="Equation" r:id="rId3" imgW="1040948" imgH="190417"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209" y="2862389"/>
                        <a:ext cx="2875974" cy="475161"/>
                      </a:xfrm>
                      <a:prstGeom prst="rect">
                        <a:avLst/>
                      </a:prstGeom>
                      <a:noFill/>
                    </p:spPr>
                  </p:pic>
                </p:oleObj>
              </mc:Fallback>
            </mc:AlternateContent>
          </a:graphicData>
        </a:graphic>
      </p:graphicFrame>
      <p:graphicFrame>
        <p:nvGraphicFramePr>
          <p:cNvPr id="20" name="对象 19">
            <a:extLst>
              <a:ext uri="{FF2B5EF4-FFF2-40B4-BE49-F238E27FC236}">
                <a16:creationId xmlns:a16="http://schemas.microsoft.com/office/drawing/2014/main" id="{067370E3-74B2-434B-949A-2D290EF4E54C}"/>
              </a:ext>
            </a:extLst>
          </p:cNvPr>
          <p:cNvGraphicFramePr>
            <a:graphicFrameLocks noChangeAspect="1"/>
          </p:cNvGraphicFramePr>
          <p:nvPr>
            <p:extLst>
              <p:ext uri="{D42A27DB-BD31-4B8C-83A1-F6EECF244321}">
                <p14:modId xmlns:p14="http://schemas.microsoft.com/office/powerpoint/2010/main" val="2118809849"/>
              </p:ext>
            </p:extLst>
          </p:nvPr>
        </p:nvGraphicFramePr>
        <p:xfrm>
          <a:off x="699353" y="3517102"/>
          <a:ext cx="1675553" cy="475157"/>
        </p:xfrm>
        <a:graphic>
          <a:graphicData uri="http://schemas.openxmlformats.org/presentationml/2006/ole">
            <mc:AlternateContent xmlns:mc="http://schemas.openxmlformats.org/markup-compatibility/2006">
              <mc:Choice xmlns:v="urn:schemas-microsoft-com:vml" Requires="v">
                <p:oleObj spid="_x0000_s18637" name="Equation" r:id="rId5" imgW="622030" imgH="190417" progId="Equation.DSMT4">
                  <p:embed/>
                </p:oleObj>
              </mc:Choice>
              <mc:Fallback>
                <p:oleObj name="Equation" r:id="rId5" imgW="622030" imgH="190417" progId="Equation.DSMT4">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353" y="3517102"/>
                        <a:ext cx="1675553" cy="475157"/>
                      </a:xfrm>
                      <a:prstGeom prst="rect">
                        <a:avLst/>
                      </a:prstGeom>
                      <a:noFill/>
                    </p:spPr>
                  </p:pic>
                </p:oleObj>
              </mc:Fallback>
            </mc:AlternateContent>
          </a:graphicData>
        </a:graphic>
      </p:graphicFrame>
      <p:graphicFrame>
        <p:nvGraphicFramePr>
          <p:cNvPr id="21" name="对象 20">
            <a:extLst>
              <a:ext uri="{FF2B5EF4-FFF2-40B4-BE49-F238E27FC236}">
                <a16:creationId xmlns:a16="http://schemas.microsoft.com/office/drawing/2014/main" id="{91BD43BF-1B5A-4B2A-A8CC-8354EC51F9C0}"/>
              </a:ext>
            </a:extLst>
          </p:cNvPr>
          <p:cNvGraphicFramePr>
            <a:graphicFrameLocks noChangeAspect="1"/>
          </p:cNvGraphicFramePr>
          <p:nvPr>
            <p:extLst>
              <p:ext uri="{D42A27DB-BD31-4B8C-83A1-F6EECF244321}">
                <p14:modId xmlns:p14="http://schemas.microsoft.com/office/powerpoint/2010/main" val="461294818"/>
              </p:ext>
            </p:extLst>
          </p:nvPr>
        </p:nvGraphicFramePr>
        <p:xfrm>
          <a:off x="2786760" y="3546152"/>
          <a:ext cx="2242846" cy="381295"/>
        </p:xfrm>
        <a:graphic>
          <a:graphicData uri="http://schemas.openxmlformats.org/presentationml/2006/ole">
            <mc:AlternateContent xmlns:mc="http://schemas.openxmlformats.org/markup-compatibility/2006">
              <mc:Choice xmlns:v="urn:schemas-microsoft-com:vml" Requires="v">
                <p:oleObj spid="_x0000_s18638" name="Equation" r:id="rId7" imgW="748975" imgH="203112" progId="Equation.DSMT4">
                  <p:embed/>
                </p:oleObj>
              </mc:Choice>
              <mc:Fallback>
                <p:oleObj name="Equation" r:id="rId7" imgW="748975" imgH="203112"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6760" y="3546152"/>
                        <a:ext cx="2242846" cy="381295"/>
                      </a:xfrm>
                      <a:prstGeom prst="rect">
                        <a:avLst/>
                      </a:prstGeom>
                      <a:noFill/>
                    </p:spPr>
                  </p:pic>
                </p:oleObj>
              </mc:Fallback>
            </mc:AlternateContent>
          </a:graphicData>
        </a:graphic>
      </p:graphicFrame>
      <p:sp>
        <p:nvSpPr>
          <p:cNvPr id="22" name="Rectangle 12">
            <a:extLst>
              <a:ext uri="{FF2B5EF4-FFF2-40B4-BE49-F238E27FC236}">
                <a16:creationId xmlns:a16="http://schemas.microsoft.com/office/drawing/2014/main" id="{9E86CC32-0299-4788-9A71-E997838995E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14">
            <a:extLst>
              <a:ext uri="{FF2B5EF4-FFF2-40B4-BE49-F238E27FC236}">
                <a16:creationId xmlns:a16="http://schemas.microsoft.com/office/drawing/2014/main" id="{C5097FC3-E5AE-4B1D-94D3-06BF6254A63C}"/>
              </a:ext>
            </a:extLst>
          </p:cNvPr>
          <p:cNvSpPr>
            <a:spLocks noChangeArrowheads="1"/>
          </p:cNvSpPr>
          <p:nvPr/>
        </p:nvSpPr>
        <p:spPr bwMode="auto">
          <a:xfrm>
            <a:off x="0" y="3619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nvGrpSpPr>
          <p:cNvPr id="35" name="íSļíḍè">
            <a:extLst>
              <a:ext uri="{FF2B5EF4-FFF2-40B4-BE49-F238E27FC236}">
                <a16:creationId xmlns:a16="http://schemas.microsoft.com/office/drawing/2014/main" id="{2657DD19-7112-4053-903C-E2A55EC954B0}"/>
              </a:ext>
            </a:extLst>
          </p:cNvPr>
          <p:cNvGrpSpPr/>
          <p:nvPr/>
        </p:nvGrpSpPr>
        <p:grpSpPr>
          <a:xfrm>
            <a:off x="7195876" y="2674983"/>
            <a:ext cx="4530113" cy="733561"/>
            <a:chOff x="6570041" y="2538535"/>
            <a:chExt cx="6342154" cy="733561"/>
          </a:xfrm>
        </p:grpSpPr>
        <p:sp>
          <p:nvSpPr>
            <p:cNvPr id="36" name="íṡ1íḍê">
              <a:extLst>
                <a:ext uri="{FF2B5EF4-FFF2-40B4-BE49-F238E27FC236}">
                  <a16:creationId xmlns:a16="http://schemas.microsoft.com/office/drawing/2014/main" id="{EC914585-89A2-4E51-851F-9425DCD2242D}"/>
                </a:ext>
              </a:extLst>
            </p:cNvPr>
            <p:cNvSpPr/>
            <p:nvPr/>
          </p:nvSpPr>
          <p:spPr>
            <a:xfrm>
              <a:off x="6570041" y="2550038"/>
              <a:ext cx="867584" cy="537824"/>
            </a:xfrm>
            <a:prstGeom prst="ellipse">
              <a:avLst/>
            </a:prstGeom>
            <a:solidFill>
              <a:srgbClr val="4F5E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dirty="0">
                  <a:latin typeface="Impact" panose="020B0806030902050204" pitchFamily="34" charset="0"/>
                </a:rPr>
                <a:t>01</a:t>
              </a:r>
              <a:endParaRPr lang="zh-CN" altLang="en-US" dirty="0">
                <a:latin typeface="Impact" panose="020B0806030902050204" pitchFamily="34" charset="0"/>
              </a:endParaRPr>
            </a:p>
          </p:txBody>
        </p:sp>
        <p:sp>
          <p:nvSpPr>
            <p:cNvPr id="38" name="ïṣ1ïďè">
              <a:extLst>
                <a:ext uri="{FF2B5EF4-FFF2-40B4-BE49-F238E27FC236}">
                  <a16:creationId xmlns:a16="http://schemas.microsoft.com/office/drawing/2014/main" id="{4D4564AB-CAF0-4D99-AF6F-DCE9993205AE}"/>
                </a:ext>
              </a:extLst>
            </p:cNvPr>
            <p:cNvSpPr/>
            <p:nvPr/>
          </p:nvSpPr>
          <p:spPr bwMode="auto">
            <a:xfrm>
              <a:off x="7466073" y="2538535"/>
              <a:ext cx="5446122" cy="733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dirty="0"/>
                <a:t>当</a:t>
              </a:r>
              <a:r>
                <a:rPr lang="el-GR" altLang="zh-CN" dirty="0"/>
                <a:t>ρ=0</a:t>
              </a:r>
              <a:r>
                <a:rPr lang="zh-CN" altLang="el-GR" dirty="0"/>
                <a:t>，</a:t>
              </a:r>
              <a:r>
                <a:rPr lang="el-GR" altLang="zh-CN" dirty="0"/>
                <a:t>λ=0</a:t>
              </a:r>
              <a:r>
                <a:rPr lang="zh-CN" altLang="en-US" dirty="0"/>
                <a:t>时，模型为普通线性回归模型 。</a:t>
              </a:r>
              <a:endParaRPr lang="en-US" altLang="zh-CN" dirty="0"/>
            </a:p>
          </p:txBody>
        </p:sp>
      </p:grpSp>
      <p:sp>
        <p:nvSpPr>
          <p:cNvPr id="45" name="íṩlîḋé">
            <a:extLst>
              <a:ext uri="{FF2B5EF4-FFF2-40B4-BE49-F238E27FC236}">
                <a16:creationId xmlns:a16="http://schemas.microsoft.com/office/drawing/2014/main" id="{2B238E3B-969B-4A53-8B9A-BC99E48A9C1A}"/>
              </a:ext>
            </a:extLst>
          </p:cNvPr>
          <p:cNvSpPr/>
          <p:nvPr/>
        </p:nvSpPr>
        <p:spPr bwMode="auto">
          <a:xfrm>
            <a:off x="7815581" y="3452980"/>
            <a:ext cx="3890091" cy="733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dirty="0"/>
              <a:t>当</a:t>
            </a:r>
            <a:r>
              <a:rPr lang="el-GR" altLang="zh-CN" dirty="0"/>
              <a:t>ρ≠0</a:t>
            </a:r>
            <a:r>
              <a:rPr lang="zh-CN" altLang="el-GR" dirty="0"/>
              <a:t>，</a:t>
            </a:r>
            <a:r>
              <a:rPr lang="el-GR" altLang="zh-CN" dirty="0"/>
              <a:t>β=λ=0</a:t>
            </a:r>
            <a:r>
              <a:rPr lang="zh-CN" altLang="en-US" dirty="0"/>
              <a:t>时，为一阶空间自回归模型。</a:t>
            </a:r>
            <a:endParaRPr lang="en-US" altLang="zh-CN" dirty="0"/>
          </a:p>
        </p:txBody>
      </p:sp>
      <p:cxnSp>
        <p:nvCxnSpPr>
          <p:cNvPr id="52" name="直接连接符 51">
            <a:extLst>
              <a:ext uri="{FF2B5EF4-FFF2-40B4-BE49-F238E27FC236}">
                <a16:creationId xmlns:a16="http://schemas.microsoft.com/office/drawing/2014/main" id="{575D2524-B1A2-4474-9B62-B853F37C89FD}"/>
              </a:ext>
            </a:extLst>
          </p:cNvPr>
          <p:cNvCxnSpPr>
            <a:cxnSpLocks/>
          </p:cNvCxnSpPr>
          <p:nvPr/>
        </p:nvCxnSpPr>
        <p:spPr>
          <a:xfrm>
            <a:off x="7349651" y="2468554"/>
            <a:ext cx="4356021" cy="0"/>
          </a:xfrm>
          <a:prstGeom prst="line">
            <a:avLst/>
          </a:prstGeom>
          <a:ln w="9525" cap="rnd">
            <a:solidFill>
              <a:schemeClr val="tx1">
                <a:lumMod val="50000"/>
                <a:lumOff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3" name="íŝļîdê">
            <a:extLst>
              <a:ext uri="{FF2B5EF4-FFF2-40B4-BE49-F238E27FC236}">
                <a16:creationId xmlns:a16="http://schemas.microsoft.com/office/drawing/2014/main" id="{F7AF6A6C-D3FD-4DFF-A045-0623B9F95DD0}"/>
              </a:ext>
            </a:extLst>
          </p:cNvPr>
          <p:cNvSpPr txBox="1"/>
          <p:nvPr/>
        </p:nvSpPr>
        <p:spPr>
          <a:xfrm>
            <a:off x="6351999" y="1604157"/>
            <a:ext cx="5541089" cy="825497"/>
          </a:xfrm>
          <a:prstGeom prst="rect">
            <a:avLst/>
          </a:prstGeom>
          <a:noFill/>
        </p:spPr>
        <p:txBody>
          <a:bodyPr wrap="square" lIns="90000" tIns="46800" rIns="90000" bIns="46800" rtlCol="0" anchor="ctr">
            <a:normAutofit/>
          </a:bodyPr>
          <a:lstStyle/>
          <a:p>
            <a:r>
              <a:rPr lang="zh-CN" altLang="en-US" dirty="0"/>
              <a:t>一般形式的空间自回归模型可以派生出其他几种模型：</a:t>
            </a:r>
            <a:endParaRPr lang="en-US" b="1" dirty="0"/>
          </a:p>
        </p:txBody>
      </p:sp>
      <p:sp>
        <p:nvSpPr>
          <p:cNvPr id="28" name="矩形 27">
            <a:extLst>
              <a:ext uri="{FF2B5EF4-FFF2-40B4-BE49-F238E27FC236}">
                <a16:creationId xmlns:a16="http://schemas.microsoft.com/office/drawing/2014/main" id="{BC2EA701-D045-4BC9-868E-C0E0FF6DB5ED}"/>
              </a:ext>
            </a:extLst>
          </p:cNvPr>
          <p:cNvSpPr/>
          <p:nvPr/>
        </p:nvSpPr>
        <p:spPr>
          <a:xfrm>
            <a:off x="7855689" y="4271224"/>
            <a:ext cx="4230645" cy="369332"/>
          </a:xfrm>
          <a:prstGeom prst="rect">
            <a:avLst/>
          </a:prstGeom>
        </p:spPr>
        <p:txBody>
          <a:bodyPr wrap="none">
            <a:spAutoFit/>
          </a:bodyPr>
          <a:lstStyle/>
          <a:p>
            <a:r>
              <a:rPr lang="zh-CN" altLang="en-US" dirty="0"/>
              <a:t>当</a:t>
            </a:r>
            <a:r>
              <a:rPr lang="en-US" altLang="zh-CN" dirty="0"/>
              <a:t>ρ≠0</a:t>
            </a:r>
            <a:r>
              <a:rPr lang="zh-CN" altLang="en-US" dirty="0"/>
              <a:t>，</a:t>
            </a:r>
            <a:r>
              <a:rPr lang="en-US" altLang="zh-CN" dirty="0"/>
              <a:t>β≠0</a:t>
            </a:r>
            <a:r>
              <a:rPr lang="zh-CN" altLang="en-US" dirty="0"/>
              <a:t>，</a:t>
            </a:r>
            <a:r>
              <a:rPr lang="en-US" altLang="zh-CN" dirty="0"/>
              <a:t>λ=0</a:t>
            </a:r>
            <a:r>
              <a:rPr lang="zh-CN" altLang="en-US" dirty="0"/>
              <a:t>时，为空间滞后模型。</a:t>
            </a:r>
          </a:p>
        </p:txBody>
      </p:sp>
      <p:sp>
        <p:nvSpPr>
          <p:cNvPr id="55" name="íṡ1íḍê">
            <a:extLst>
              <a:ext uri="{FF2B5EF4-FFF2-40B4-BE49-F238E27FC236}">
                <a16:creationId xmlns:a16="http://schemas.microsoft.com/office/drawing/2014/main" id="{D4375B08-8D4E-490C-B081-218DB9DE998B}"/>
              </a:ext>
            </a:extLst>
          </p:cNvPr>
          <p:cNvSpPr/>
          <p:nvPr/>
        </p:nvSpPr>
        <p:spPr>
          <a:xfrm>
            <a:off x="7195876" y="3460531"/>
            <a:ext cx="619706" cy="552659"/>
          </a:xfrm>
          <a:prstGeom prst="ellipse">
            <a:avLst/>
          </a:prstGeom>
          <a:solidFill>
            <a:srgbClr val="97A4A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dirty="0">
                <a:latin typeface="Impact" panose="020B0806030902050204" pitchFamily="34" charset="0"/>
              </a:rPr>
              <a:t>02</a:t>
            </a:r>
            <a:endParaRPr lang="zh-CN" altLang="en-US" dirty="0">
              <a:latin typeface="Impact" panose="020B0806030902050204" pitchFamily="34" charset="0"/>
            </a:endParaRPr>
          </a:p>
        </p:txBody>
      </p:sp>
      <p:sp>
        <p:nvSpPr>
          <p:cNvPr id="57" name="íṡ1íḍê">
            <a:extLst>
              <a:ext uri="{FF2B5EF4-FFF2-40B4-BE49-F238E27FC236}">
                <a16:creationId xmlns:a16="http://schemas.microsoft.com/office/drawing/2014/main" id="{2F75606A-6B6E-4035-91FA-D44DF605125E}"/>
              </a:ext>
            </a:extLst>
          </p:cNvPr>
          <p:cNvSpPr/>
          <p:nvPr/>
        </p:nvSpPr>
        <p:spPr>
          <a:xfrm>
            <a:off x="7195875" y="4155537"/>
            <a:ext cx="619705" cy="537824"/>
          </a:xfrm>
          <a:prstGeom prst="ellipse">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dirty="0">
                <a:latin typeface="Impact" panose="020B0806030902050204" pitchFamily="34" charset="0"/>
              </a:rPr>
              <a:t>03</a:t>
            </a:r>
            <a:endParaRPr lang="zh-CN" altLang="en-US" dirty="0">
              <a:latin typeface="Impact" panose="020B0806030902050204" pitchFamily="34" charset="0"/>
            </a:endParaRPr>
          </a:p>
        </p:txBody>
      </p:sp>
      <p:sp>
        <p:nvSpPr>
          <p:cNvPr id="58" name="íṡ1íḍê">
            <a:extLst>
              <a:ext uri="{FF2B5EF4-FFF2-40B4-BE49-F238E27FC236}">
                <a16:creationId xmlns:a16="http://schemas.microsoft.com/office/drawing/2014/main" id="{236F7BC3-840B-4BE6-BA67-6CE92BAD9C5B}"/>
              </a:ext>
            </a:extLst>
          </p:cNvPr>
          <p:cNvSpPr/>
          <p:nvPr/>
        </p:nvSpPr>
        <p:spPr>
          <a:xfrm>
            <a:off x="7195876" y="4913218"/>
            <a:ext cx="619704" cy="537824"/>
          </a:xfrm>
          <a:prstGeom prst="ellipse">
            <a:avLst/>
          </a:prstGeom>
          <a:solidFill>
            <a:srgbClr val="BDC6C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dirty="0">
                <a:latin typeface="Impact" panose="020B0806030902050204" pitchFamily="34" charset="0"/>
              </a:rPr>
              <a:t>04</a:t>
            </a:r>
            <a:endParaRPr lang="zh-CN" altLang="en-US" dirty="0">
              <a:latin typeface="Impact" panose="020B0806030902050204" pitchFamily="34" charset="0"/>
            </a:endParaRPr>
          </a:p>
        </p:txBody>
      </p:sp>
      <p:sp>
        <p:nvSpPr>
          <p:cNvPr id="59" name="íṡ1íḍê">
            <a:extLst>
              <a:ext uri="{FF2B5EF4-FFF2-40B4-BE49-F238E27FC236}">
                <a16:creationId xmlns:a16="http://schemas.microsoft.com/office/drawing/2014/main" id="{F0A4F49F-4524-4480-8DFC-6E1CB4B419E1}"/>
              </a:ext>
            </a:extLst>
          </p:cNvPr>
          <p:cNvSpPr/>
          <p:nvPr/>
        </p:nvSpPr>
        <p:spPr>
          <a:xfrm>
            <a:off x="7195875" y="5580744"/>
            <a:ext cx="619704" cy="537824"/>
          </a:xfrm>
          <a:prstGeom prst="ellipse">
            <a:avLst/>
          </a:prstGeom>
          <a:solidFill>
            <a:srgbClr val="4F5E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dirty="0">
                <a:latin typeface="Impact" panose="020B0806030902050204" pitchFamily="34" charset="0"/>
              </a:rPr>
              <a:t>05</a:t>
            </a:r>
            <a:endParaRPr lang="zh-CN" altLang="en-US" dirty="0">
              <a:latin typeface="Impact" panose="020B0806030902050204" pitchFamily="34" charset="0"/>
            </a:endParaRPr>
          </a:p>
        </p:txBody>
      </p:sp>
      <p:sp>
        <p:nvSpPr>
          <p:cNvPr id="29" name="矩形 28">
            <a:extLst>
              <a:ext uri="{FF2B5EF4-FFF2-40B4-BE49-F238E27FC236}">
                <a16:creationId xmlns:a16="http://schemas.microsoft.com/office/drawing/2014/main" id="{4FCE6C0E-E32A-49E5-AC80-34E4EC1311EA}"/>
              </a:ext>
            </a:extLst>
          </p:cNvPr>
          <p:cNvSpPr/>
          <p:nvPr/>
        </p:nvSpPr>
        <p:spPr>
          <a:xfrm>
            <a:off x="7859870" y="4997801"/>
            <a:ext cx="4341253" cy="369332"/>
          </a:xfrm>
          <a:prstGeom prst="rect">
            <a:avLst/>
          </a:prstGeom>
        </p:spPr>
        <p:txBody>
          <a:bodyPr wrap="non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当</a:t>
            </a:r>
            <a:r>
              <a:rPr lang="en-US" altLang="zh-CN" i="1" dirty="0">
                <a:latin typeface="Times New Roman" panose="02020603050405020304" pitchFamily="18" charset="0"/>
                <a:ea typeface="宋体" panose="02010600030101010101" pitchFamily="2" charset="-122"/>
              </a:rPr>
              <a:t>ρ</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rPr>
              <a:t>0</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a:latin typeface="Times New Roman" panose="02020603050405020304" pitchFamily="18" charset="0"/>
                <a:ea typeface="宋体" panose="02010600030101010101" pitchFamily="2" charset="-122"/>
              </a:rPr>
              <a:t>β</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rPr>
              <a:t>0</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a:latin typeface="Times New Roman" panose="02020603050405020304" pitchFamily="18" charset="0"/>
                <a:ea typeface="宋体" panose="02010600030101010101" pitchFamily="2" charset="-122"/>
              </a:rPr>
              <a:t>λ</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rPr>
              <a:t>0</a:t>
            </a:r>
            <a:r>
              <a:rPr lang="zh-CN" altLang="zh-CN" dirty="0">
                <a:latin typeface="Times New Roman" panose="02020603050405020304" pitchFamily="18" charset="0"/>
                <a:ea typeface="宋体" panose="02010600030101010101" pitchFamily="2" charset="-122"/>
                <a:cs typeface="Times New Roman" panose="02020603050405020304" pitchFamily="18" charset="0"/>
              </a:rPr>
              <a:t>时，为空间误差模型</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30" name="矩形 29">
            <a:extLst>
              <a:ext uri="{FF2B5EF4-FFF2-40B4-BE49-F238E27FC236}">
                <a16:creationId xmlns:a16="http://schemas.microsoft.com/office/drawing/2014/main" id="{6228023C-C04B-436E-9AC4-74595358208E}"/>
              </a:ext>
            </a:extLst>
          </p:cNvPr>
          <p:cNvSpPr/>
          <p:nvPr/>
        </p:nvSpPr>
        <p:spPr>
          <a:xfrm>
            <a:off x="7831154" y="5749236"/>
            <a:ext cx="4237057" cy="369332"/>
          </a:xfrm>
          <a:prstGeom prst="rect">
            <a:avLst/>
          </a:prstGeom>
        </p:spPr>
        <p:txBody>
          <a:bodyPr wrap="non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当</a:t>
            </a:r>
            <a:r>
              <a:rPr lang="en-US" altLang="zh-CN" i="1" dirty="0">
                <a:latin typeface="Times New Roman" panose="02020603050405020304" pitchFamily="18" charset="0"/>
                <a:ea typeface="宋体" panose="02010600030101010101" pitchFamily="2" charset="-122"/>
              </a:rPr>
              <a:t>ρ</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rPr>
              <a:t>0</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a:latin typeface="Times New Roman" panose="02020603050405020304" pitchFamily="18" charset="0"/>
                <a:ea typeface="宋体" panose="02010600030101010101" pitchFamily="2" charset="-122"/>
              </a:rPr>
              <a:t>β</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rPr>
              <a:t>0</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a:latin typeface="Times New Roman" panose="02020603050405020304" pitchFamily="18" charset="0"/>
                <a:ea typeface="宋体" panose="02010600030101010101" pitchFamily="2" charset="-122"/>
              </a:rPr>
              <a:t>λ</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rPr>
              <a:t>0</a:t>
            </a:r>
            <a:r>
              <a:rPr lang="zh-CN" altLang="zh-CN" dirty="0">
                <a:latin typeface="Times New Roman" panose="02020603050405020304" pitchFamily="18" charset="0"/>
                <a:ea typeface="宋体" panose="02010600030101010101" pitchFamily="2" charset="-122"/>
                <a:cs typeface="Times New Roman" panose="02020603050405020304" pitchFamily="18" charset="0"/>
              </a:rPr>
              <a:t>时，为空间杜宾模型</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37" name="文本框 36"/>
          <p:cNvSpPr txBox="1"/>
          <p:nvPr/>
        </p:nvSpPr>
        <p:spPr>
          <a:xfrm>
            <a:off x="247651" y="1332014"/>
            <a:ext cx="5753100" cy="646331"/>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空间</a:t>
            </a:r>
            <a:r>
              <a:rPr lang="zh-CN" altLang="en-US" dirty="0" smtClean="0">
                <a:solidFill>
                  <a:schemeClr val="bg1"/>
                </a:solidFill>
                <a:latin typeface="微软雅黑" panose="020B0503020204020204" pitchFamily="34" charset="-122"/>
                <a:ea typeface="微软雅黑" panose="020B0503020204020204" pitchFamily="34" charset="-122"/>
              </a:rPr>
              <a:t>回归</a:t>
            </a:r>
            <a:r>
              <a:rPr lang="en-US" altLang="zh-CN" dirty="0" smtClean="0">
                <a:solidFill>
                  <a:schemeClr val="bg1"/>
                </a:solidFill>
              </a:rPr>
              <a:t>:</a:t>
            </a:r>
            <a:r>
              <a:rPr lang="zh-CN" altLang="en-US" dirty="0" smtClean="0">
                <a:solidFill>
                  <a:schemeClr val="bg1"/>
                </a:solidFill>
              </a:rPr>
              <a:t>通过</a:t>
            </a:r>
            <a:r>
              <a:rPr lang="zh-CN" altLang="en-US" dirty="0">
                <a:solidFill>
                  <a:schemeClr val="bg1"/>
                </a:solidFill>
              </a:rPr>
              <a:t>在构建模型时显式地引入空间滞后变量，可以估算和检验空间自相关对空间关联的贡献。</a:t>
            </a:r>
          </a:p>
        </p:txBody>
      </p:sp>
    </p:spTree>
    <p:extLst>
      <p:ext uri="{BB962C8B-B14F-4D97-AF65-F5344CB8AC3E}">
        <p14:creationId xmlns:p14="http://schemas.microsoft.com/office/powerpoint/2010/main" val="1141043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a:latin typeface="微软雅黑" panose="020B0503020204020204" pitchFamily="34" charset="-122"/>
                <a:ea typeface="微软雅黑" panose="020B0503020204020204" pitchFamily="34" charset="-122"/>
              </a:rPr>
              <a:t>本章结构</a:t>
            </a: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7C6B7697-99B8-4D4A-9FE5-FC197AE8DE9B}"/>
              </a:ext>
            </a:extLst>
          </p:cNvPr>
          <p:cNvGraphicFramePr>
            <a:graphicFrameLocks noChangeAspect="1"/>
          </p:cNvGraphicFramePr>
          <p:nvPr>
            <p:extLst>
              <p:ext uri="{D42A27DB-BD31-4B8C-83A1-F6EECF244321}">
                <p14:modId xmlns:p14="http://schemas.microsoft.com/office/powerpoint/2010/main" val="539822113"/>
              </p:ext>
            </p:extLst>
          </p:nvPr>
        </p:nvGraphicFramePr>
        <p:xfrm>
          <a:off x="667656" y="1173934"/>
          <a:ext cx="9943539" cy="5580743"/>
        </p:xfrm>
        <a:graphic>
          <a:graphicData uri="http://schemas.openxmlformats.org/presentationml/2006/ole">
            <mc:AlternateContent xmlns:mc="http://schemas.openxmlformats.org/markup-compatibility/2006">
              <mc:Choice xmlns:v="urn:schemas-microsoft-com:vml" Requires="v">
                <p:oleObj spid="_x0000_s1104" r:id="rId3" imgW="8595360" imgH="4793106" progId="Visio.Drawing.15">
                  <p:embed/>
                </p:oleObj>
              </mc:Choice>
              <mc:Fallback>
                <p:oleObj r:id="rId3" imgW="8595360" imgH="4793106"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56" y="1173934"/>
                        <a:ext cx="9943539" cy="5580743"/>
                      </a:xfrm>
                      <a:prstGeom prst="rect">
                        <a:avLst/>
                      </a:prstGeom>
                      <a:noFill/>
                    </p:spPr>
                  </p:pic>
                </p:oleObj>
              </mc:Fallback>
            </mc:AlternateContent>
          </a:graphicData>
        </a:graphic>
      </p:graphicFrame>
    </p:spTree>
    <p:extLst>
      <p:ext uri="{BB962C8B-B14F-4D97-AF65-F5344CB8AC3E}">
        <p14:creationId xmlns:p14="http://schemas.microsoft.com/office/powerpoint/2010/main" val="2310434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45" name="矩形 44">
            <a:extLst>
              <a:ext uri="{FF2B5EF4-FFF2-40B4-BE49-F238E27FC236}">
                <a16:creationId xmlns:a16="http://schemas.microsoft.com/office/drawing/2014/main" id="{788E3BA5-7F67-473D-B9F4-0596A1AECFB2}"/>
              </a:ext>
            </a:extLst>
          </p:cNvPr>
          <p:cNvSpPr/>
          <p:nvPr/>
        </p:nvSpPr>
        <p:spPr>
          <a:xfrm>
            <a:off x="8952931" y="-335762"/>
            <a:ext cx="3239069" cy="3094175"/>
          </a:xfrm>
          <a:prstGeom prst="rect">
            <a:avLst/>
          </a:prstGeom>
          <a:solidFill>
            <a:srgbClr val="BDC6C9"/>
          </a:solidFill>
          <a:ln w="12700" cap="flat" cmpd="sng" algn="ctr">
            <a:noFill/>
            <a:prstDash val="solid"/>
            <a:miter lim="800000"/>
          </a:ln>
          <a:effectLst/>
        </p:spPr>
        <p:txBody>
          <a:bodyPr rtlCol="0" anchor="ctr"/>
          <a:lstStyle/>
          <a:p>
            <a:pPr algn="ctr"/>
            <a:endParaRPr lang="zh-CN" altLang="en-US" kern="0" dirty="0">
              <a:solidFill>
                <a:prstClr val="white"/>
              </a:solidFill>
              <a:latin typeface="Arial"/>
              <a:ea typeface="微软雅黑"/>
            </a:endParaRPr>
          </a:p>
        </p:txBody>
      </p:sp>
      <p:sp>
        <p:nvSpPr>
          <p:cNvPr id="23" name="矩形 22">
            <a:extLst>
              <a:ext uri="{FF2B5EF4-FFF2-40B4-BE49-F238E27FC236}">
                <a16:creationId xmlns:a16="http://schemas.microsoft.com/office/drawing/2014/main" id="{1DE2DC57-0B7E-4387-81C6-DB7D0753AA4B}"/>
              </a:ext>
            </a:extLst>
          </p:cNvPr>
          <p:cNvSpPr/>
          <p:nvPr/>
        </p:nvSpPr>
        <p:spPr>
          <a:xfrm>
            <a:off x="1754234" y="2758413"/>
            <a:ext cx="7198697" cy="5327123"/>
          </a:xfrm>
          <a:prstGeom prst="rect">
            <a:avLst/>
          </a:prstGeom>
          <a:solidFill>
            <a:srgbClr val="97A4A5"/>
          </a:solidFill>
          <a:ln w="12700" cap="flat" cmpd="sng" algn="ctr">
            <a:noFill/>
            <a:prstDash val="solid"/>
            <a:miter lim="800000"/>
          </a:ln>
          <a:effectLst/>
        </p:spPr>
        <p:txBody>
          <a:bodyPr rtlCol="0" anchor="ctr"/>
          <a:lstStyle/>
          <a:p>
            <a:pPr algn="ctr"/>
            <a:endParaRPr lang="zh-CN" altLang="en-US" kern="0" dirty="0">
              <a:solidFill>
                <a:prstClr val="white"/>
              </a:solidFill>
              <a:latin typeface="Arial"/>
              <a:ea typeface="微软雅黑"/>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空间滞后回归</a:t>
            </a:r>
          </a:p>
        </p:txBody>
      </p:sp>
      <p:sp>
        <p:nvSpPr>
          <p:cNvPr id="8" name="Rectangle 2"/>
          <p:cNvSpPr>
            <a:spLocks noChangeArrowheads="1"/>
          </p:cNvSpPr>
          <p:nvPr/>
        </p:nvSpPr>
        <p:spPr bwMode="auto">
          <a:xfrm>
            <a:off x="-1329660" y="3778921"/>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9145244" y="1164596"/>
            <a:ext cx="335257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公式：</a:t>
            </a: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284480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空间滞后回归</a:t>
            </a:r>
          </a:p>
        </p:txBody>
      </p:sp>
      <p:sp>
        <p:nvSpPr>
          <p:cNvPr id="4" name="Rectangle 2">
            <a:extLst>
              <a:ext uri="{FF2B5EF4-FFF2-40B4-BE49-F238E27FC236}">
                <a16:creationId xmlns:a16="http://schemas.microsoft.com/office/drawing/2014/main" id="{7A164D9E-715D-4778-AD8F-64E015B3CC2F}"/>
              </a:ext>
            </a:extLst>
          </p:cNvPr>
          <p:cNvSpPr>
            <a:spLocks noChangeArrowheads="1"/>
          </p:cNvSpPr>
          <p:nvPr/>
        </p:nvSpPr>
        <p:spPr bwMode="auto">
          <a:xfrm>
            <a:off x="1754234" y="273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4" name="Rectangle 9">
            <a:extLst>
              <a:ext uri="{FF2B5EF4-FFF2-40B4-BE49-F238E27FC236}">
                <a16:creationId xmlns:a16="http://schemas.microsoft.com/office/drawing/2014/main" id="{4D733F68-5408-434A-9709-2B8517DF8ABD}"/>
              </a:ext>
            </a:extLst>
          </p:cNvPr>
          <p:cNvSpPr>
            <a:spLocks noChangeArrowheads="1"/>
          </p:cNvSpPr>
          <p:nvPr/>
        </p:nvSpPr>
        <p:spPr bwMode="auto">
          <a:xfrm>
            <a:off x="8125876" y="39708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9">
            <a:extLst>
              <a:ext uri="{FF2B5EF4-FFF2-40B4-BE49-F238E27FC236}">
                <a16:creationId xmlns:a16="http://schemas.microsoft.com/office/drawing/2014/main" id="{6CF5C6CC-22BB-4D37-B926-BFAAD637E47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12">
            <a:extLst>
              <a:ext uri="{FF2B5EF4-FFF2-40B4-BE49-F238E27FC236}">
                <a16:creationId xmlns:a16="http://schemas.microsoft.com/office/drawing/2014/main" id="{9E86CC32-0299-4788-9A71-E997838995E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14">
            <a:extLst>
              <a:ext uri="{FF2B5EF4-FFF2-40B4-BE49-F238E27FC236}">
                <a16:creationId xmlns:a16="http://schemas.microsoft.com/office/drawing/2014/main" id="{C5097FC3-E5AE-4B1D-94D3-06BF6254A63C}"/>
              </a:ext>
            </a:extLst>
          </p:cNvPr>
          <p:cNvSpPr>
            <a:spLocks noChangeArrowheads="1"/>
          </p:cNvSpPr>
          <p:nvPr/>
        </p:nvSpPr>
        <p:spPr bwMode="auto">
          <a:xfrm>
            <a:off x="287923" y="7977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矩形 8">
            <a:extLst>
              <a:ext uri="{FF2B5EF4-FFF2-40B4-BE49-F238E27FC236}">
                <a16:creationId xmlns:a16="http://schemas.microsoft.com/office/drawing/2014/main" id="{2F0D3CFB-F249-4390-A6D3-09CBA363C256}"/>
              </a:ext>
            </a:extLst>
          </p:cNvPr>
          <p:cNvSpPr/>
          <p:nvPr/>
        </p:nvSpPr>
        <p:spPr>
          <a:xfrm>
            <a:off x="832139" y="1298305"/>
            <a:ext cx="1114408" cy="369332"/>
          </a:xfrm>
          <a:prstGeom prst="rect">
            <a:avLst/>
          </a:prstGeom>
        </p:spPr>
        <p:txBody>
          <a:bodyPr wrap="none">
            <a:spAutoFit/>
          </a:bodyPr>
          <a:lstStyle/>
          <a:p>
            <a:pPr lvl="0">
              <a:spcBef>
                <a:spcPts val="1200"/>
              </a:spcBef>
              <a:spcAft>
                <a:spcPts val="1200"/>
              </a:spcAft>
            </a:pPr>
            <a:r>
              <a:rPr lang="zh-CN" altLang="zh-CN" b="1" kern="100" dirty="0">
                <a:latin typeface="Times New Roman" panose="02020603050405020304" pitchFamily="18" charset="0"/>
                <a:ea typeface="楷体" panose="02010609060101010101" pitchFamily="49" charset="-122"/>
                <a:cs typeface="Times New Roman" panose="02020603050405020304" pitchFamily="18" charset="0"/>
              </a:rPr>
              <a:t>模型思想</a:t>
            </a:r>
          </a:p>
        </p:txBody>
      </p:sp>
      <p:sp>
        <p:nvSpPr>
          <p:cNvPr id="10" name="矩形 9">
            <a:extLst>
              <a:ext uri="{FF2B5EF4-FFF2-40B4-BE49-F238E27FC236}">
                <a16:creationId xmlns:a16="http://schemas.microsoft.com/office/drawing/2014/main" id="{B5CA3E4A-24DE-4D1A-A962-EB47C5BDE6A9}"/>
              </a:ext>
            </a:extLst>
          </p:cNvPr>
          <p:cNvSpPr/>
          <p:nvPr/>
        </p:nvSpPr>
        <p:spPr>
          <a:xfrm>
            <a:off x="2164043" y="1159190"/>
            <a:ext cx="6096000" cy="646331"/>
          </a:xfrm>
          <a:prstGeom prst="rect">
            <a:avLst/>
          </a:prstGeom>
        </p:spPr>
        <p:txBody>
          <a:bodyPr>
            <a:spAutoFit/>
          </a:bodyPr>
          <a:lstStyle/>
          <a:p>
            <a:r>
              <a:rPr lang="zh-CN" altLang="zh-CN" dirty="0">
                <a:latin typeface="+mn-ea"/>
                <a:cs typeface="Times New Roman" panose="02020603050405020304" pitchFamily="18" charset="0"/>
              </a:rPr>
              <a:t>在模型中引入空间滞后因子</a:t>
            </a:r>
            <a:r>
              <a:rPr lang="en-US" altLang="zh-CN" i="1" dirty="0">
                <a:latin typeface="+mn-ea"/>
              </a:rPr>
              <a:t>WY</a:t>
            </a:r>
            <a:r>
              <a:rPr lang="zh-CN" altLang="zh-CN" dirty="0">
                <a:latin typeface="+mn-ea"/>
                <a:cs typeface="Times New Roman" panose="02020603050405020304" pitchFamily="18" charset="0"/>
              </a:rPr>
              <a:t>作为解释变量，认为相邻研究区域间的因变量存在空间自相关性</a:t>
            </a:r>
            <a:endParaRPr lang="zh-CN" altLang="en-US" dirty="0">
              <a:latin typeface="+mn-ea"/>
            </a:endParaRPr>
          </a:p>
        </p:txBody>
      </p:sp>
      <p:sp>
        <p:nvSpPr>
          <p:cNvPr id="37" name="矩形 36">
            <a:extLst>
              <a:ext uri="{FF2B5EF4-FFF2-40B4-BE49-F238E27FC236}">
                <a16:creationId xmlns:a16="http://schemas.microsoft.com/office/drawing/2014/main" id="{355FA7FF-0ACF-496F-AE62-0DB5F9937142}"/>
              </a:ext>
            </a:extLst>
          </p:cNvPr>
          <p:cNvSpPr/>
          <p:nvPr/>
        </p:nvSpPr>
        <p:spPr>
          <a:xfrm>
            <a:off x="1983401" y="1222043"/>
            <a:ext cx="73709" cy="607850"/>
          </a:xfrm>
          <a:prstGeom prst="rect">
            <a:avLst/>
          </a:prstGeom>
          <a:solidFill>
            <a:srgbClr val="97A4A5"/>
          </a:solidFill>
          <a:ln w="12700" cap="flat" cmpd="sng" algn="ctr">
            <a:noFill/>
            <a:prstDash val="solid"/>
            <a:miter lim="800000"/>
          </a:ln>
          <a:effectLst/>
        </p:spPr>
        <p:txBody>
          <a:bodyPr rtlCol="0" anchor="ctr"/>
          <a:lstStyle/>
          <a:p>
            <a:pPr algn="ctr"/>
            <a:endParaRPr lang="zh-CN" altLang="en-US" kern="0">
              <a:solidFill>
                <a:prstClr val="white"/>
              </a:solidFill>
              <a:latin typeface="Arial"/>
              <a:ea typeface="微软雅黑"/>
            </a:endParaRPr>
          </a:p>
        </p:txBody>
      </p:sp>
      <p:sp>
        <p:nvSpPr>
          <p:cNvPr id="11" name="矩形 10">
            <a:extLst>
              <a:ext uri="{FF2B5EF4-FFF2-40B4-BE49-F238E27FC236}">
                <a16:creationId xmlns:a16="http://schemas.microsoft.com/office/drawing/2014/main" id="{1A23783D-72EE-4AFF-9DFF-937BAC6EE9FB}"/>
              </a:ext>
            </a:extLst>
          </p:cNvPr>
          <p:cNvSpPr/>
          <p:nvPr/>
        </p:nvSpPr>
        <p:spPr>
          <a:xfrm>
            <a:off x="2136370" y="2024050"/>
            <a:ext cx="6096000" cy="646331"/>
          </a:xfrm>
          <a:prstGeom prst="rect">
            <a:avLst/>
          </a:prstGeom>
        </p:spPr>
        <p:txBody>
          <a:bodyPr>
            <a:spAutoFit/>
          </a:bodyPr>
          <a:lstStyle/>
          <a:p>
            <a:pPr indent="266700" algn="just">
              <a:spcAft>
                <a:spcPts val="0"/>
              </a:spcAft>
            </a:pPr>
            <a:r>
              <a:rPr lang="en-US" altLang="zh-CN" kern="100" dirty="0" err="1">
                <a:latin typeface="+mn-ea"/>
                <a:cs typeface="Times New Roman" panose="02020603050405020304" pitchFamily="18" charset="0"/>
              </a:rPr>
              <a:t>Anselin</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1988</a:t>
            </a:r>
            <a:r>
              <a:rPr lang="zh-CN" altLang="zh-CN" kern="100" dirty="0">
                <a:latin typeface="+mn-ea"/>
                <a:cs typeface="Times New Roman" panose="02020603050405020304" pitchFamily="18" charset="0"/>
              </a:rPr>
              <a:t>）给出了空间滞后模型的极大似然估计方法：</a:t>
            </a:r>
          </a:p>
        </p:txBody>
      </p:sp>
      <p:sp>
        <p:nvSpPr>
          <p:cNvPr id="12" name="矩形 11">
            <a:extLst>
              <a:ext uri="{FF2B5EF4-FFF2-40B4-BE49-F238E27FC236}">
                <a16:creationId xmlns:a16="http://schemas.microsoft.com/office/drawing/2014/main" id="{6BCC0483-0474-4FBE-BEDA-936EDA49C01A}"/>
              </a:ext>
            </a:extLst>
          </p:cNvPr>
          <p:cNvSpPr/>
          <p:nvPr/>
        </p:nvSpPr>
        <p:spPr>
          <a:xfrm>
            <a:off x="911205" y="2089566"/>
            <a:ext cx="1114408" cy="369332"/>
          </a:xfrm>
          <a:prstGeom prst="rect">
            <a:avLst/>
          </a:prstGeom>
        </p:spPr>
        <p:txBody>
          <a:bodyPr wrap="none">
            <a:spAutoFit/>
          </a:bodyPr>
          <a:lstStyle/>
          <a:p>
            <a:pPr lvl="0">
              <a:spcBef>
                <a:spcPts val="1200"/>
              </a:spcBef>
              <a:spcAft>
                <a:spcPts val="1200"/>
              </a:spcAft>
            </a:pPr>
            <a:r>
              <a:rPr lang="zh-CN" altLang="zh-CN" b="1" kern="100" dirty="0">
                <a:latin typeface="Times New Roman" panose="02020603050405020304" pitchFamily="18" charset="0"/>
                <a:ea typeface="楷体" panose="02010609060101010101" pitchFamily="49" charset="-122"/>
                <a:cs typeface="Times New Roman" panose="02020603050405020304" pitchFamily="18" charset="0"/>
              </a:rPr>
              <a:t>参数估计</a:t>
            </a:r>
          </a:p>
        </p:txBody>
      </p:sp>
      <p:sp>
        <p:nvSpPr>
          <p:cNvPr id="13" name="矩形 12">
            <a:extLst>
              <a:ext uri="{FF2B5EF4-FFF2-40B4-BE49-F238E27FC236}">
                <a16:creationId xmlns:a16="http://schemas.microsoft.com/office/drawing/2014/main" id="{4CF7DDCE-5373-435D-B440-C01488052F5A}"/>
              </a:ext>
            </a:extLst>
          </p:cNvPr>
          <p:cNvSpPr/>
          <p:nvPr/>
        </p:nvSpPr>
        <p:spPr>
          <a:xfrm>
            <a:off x="-136602" y="2837085"/>
            <a:ext cx="4545943" cy="369332"/>
          </a:xfrm>
          <a:prstGeom prst="rect">
            <a:avLst/>
          </a:prstGeom>
        </p:spPr>
        <p:txBody>
          <a:bodyPr wrap="square">
            <a:spAutoFit/>
          </a:bodyPr>
          <a:lstStyle/>
          <a:p>
            <a:pPr lvl="5" algn="just">
              <a:spcAft>
                <a:spcPts val="0"/>
              </a:spcAft>
            </a:pPr>
            <a:r>
              <a:rPr lang="zh-CN" altLang="en-US" kern="100" dirty="0">
                <a:latin typeface="+mn-ea"/>
                <a:cs typeface="Times New Roman" panose="02020603050405020304" pitchFamily="18" charset="0"/>
              </a:rPr>
              <a:t>（</a:t>
            </a:r>
            <a:r>
              <a:rPr lang="en-US" altLang="zh-CN" kern="100" dirty="0">
                <a:latin typeface="+mn-ea"/>
                <a:cs typeface="Times New Roman" panose="02020603050405020304" pitchFamily="18" charset="0"/>
              </a:rPr>
              <a:t>1</a:t>
            </a:r>
            <a:r>
              <a:rPr lang="zh-CN" altLang="en-US" kern="100" dirty="0">
                <a:latin typeface="+mn-ea"/>
                <a:cs typeface="Times New Roman" panose="02020603050405020304" pitchFamily="18" charset="0"/>
              </a:rPr>
              <a:t>）</a:t>
            </a:r>
            <a:r>
              <a:rPr lang="zh-CN" altLang="zh-CN" kern="100" dirty="0">
                <a:latin typeface="+mn-ea"/>
                <a:cs typeface="Times New Roman" panose="02020603050405020304" pitchFamily="18" charset="0"/>
              </a:rPr>
              <a:t>构造</a:t>
            </a:r>
            <a:r>
              <a:rPr lang="en-US" altLang="zh-CN" kern="100" dirty="0">
                <a:latin typeface="+mn-ea"/>
                <a:cs typeface="Times New Roman" panose="02020603050405020304" pitchFamily="18" charset="0"/>
              </a:rPr>
              <a:t>ML</a:t>
            </a:r>
            <a:r>
              <a:rPr lang="zh-CN" altLang="zh-CN" kern="100" dirty="0">
                <a:latin typeface="+mn-ea"/>
                <a:cs typeface="Times New Roman" panose="02020603050405020304" pitchFamily="18" charset="0"/>
              </a:rPr>
              <a:t>统计量</a:t>
            </a:r>
          </a:p>
        </p:txBody>
      </p:sp>
      <p:sp>
        <p:nvSpPr>
          <p:cNvPr id="40" name="矩形 39">
            <a:extLst>
              <a:ext uri="{FF2B5EF4-FFF2-40B4-BE49-F238E27FC236}">
                <a16:creationId xmlns:a16="http://schemas.microsoft.com/office/drawing/2014/main" id="{F4DC8A77-5BDC-4C34-BF6D-22FFA8E281CF}"/>
              </a:ext>
            </a:extLst>
          </p:cNvPr>
          <p:cNvSpPr/>
          <p:nvPr/>
        </p:nvSpPr>
        <p:spPr>
          <a:xfrm>
            <a:off x="1988758" y="2069429"/>
            <a:ext cx="73709" cy="607850"/>
          </a:xfrm>
          <a:prstGeom prst="rect">
            <a:avLst/>
          </a:prstGeom>
          <a:solidFill>
            <a:srgbClr val="97A4A5"/>
          </a:solidFill>
          <a:ln w="12700" cap="flat" cmpd="sng" algn="ctr">
            <a:noFill/>
            <a:prstDash val="solid"/>
            <a:miter lim="800000"/>
          </a:ln>
          <a:effectLst/>
        </p:spPr>
        <p:txBody>
          <a:bodyPr rtlCol="0" anchor="ctr"/>
          <a:lstStyle/>
          <a:p>
            <a:pPr algn="ctr"/>
            <a:endParaRPr lang="zh-CN" altLang="en-US" kern="0">
              <a:solidFill>
                <a:prstClr val="white"/>
              </a:solidFill>
              <a:latin typeface="Arial"/>
              <a:ea typeface="微软雅黑"/>
            </a:endParaRPr>
          </a:p>
        </p:txBody>
      </p:sp>
      <p:sp>
        <p:nvSpPr>
          <p:cNvPr id="3" name="Rectangle 2">
            <a:extLst>
              <a:ext uri="{FF2B5EF4-FFF2-40B4-BE49-F238E27FC236}">
                <a16:creationId xmlns:a16="http://schemas.microsoft.com/office/drawing/2014/main" id="{F6BE6F4B-9CAE-429F-849C-04C2F281B04B}"/>
              </a:ext>
            </a:extLst>
          </p:cNvPr>
          <p:cNvSpPr>
            <a:spLocks noChangeArrowheads="1"/>
          </p:cNvSpPr>
          <p:nvPr/>
        </p:nvSpPr>
        <p:spPr bwMode="auto">
          <a:xfrm>
            <a:off x="2228630" y="3268617"/>
            <a:ext cx="7476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mn-ea"/>
                <a:cs typeface="Times New Roman" panose="02020603050405020304" pitchFamily="18" charset="0"/>
              </a:rPr>
              <a:t>令</a:t>
            </a:r>
            <a:endParaRPr kumimoji="0" lang="zh-CN" altLang="zh-CN" b="0" i="0" u="none" strike="noStrike" cap="none" normalizeH="0" baseline="0" dirty="0">
              <a:ln>
                <a:noFill/>
              </a:ln>
              <a:solidFill>
                <a:schemeClr val="tx1"/>
              </a:solidFill>
              <a:effectLst/>
              <a:latin typeface="+mn-ea"/>
            </a:endParaRPr>
          </a:p>
        </p:txBody>
      </p:sp>
      <p:pic>
        <p:nvPicPr>
          <p:cNvPr id="22529" name="图片 40977">
            <a:extLst>
              <a:ext uri="{FF2B5EF4-FFF2-40B4-BE49-F238E27FC236}">
                <a16:creationId xmlns:a16="http://schemas.microsoft.com/office/drawing/2014/main" id="{DC64978F-41D0-4EAE-9E42-D57D54934B02}"/>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862966" y="3352557"/>
            <a:ext cx="917857" cy="26028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
            <a:extLst>
              <a:ext uri="{FF2B5EF4-FFF2-40B4-BE49-F238E27FC236}">
                <a16:creationId xmlns:a16="http://schemas.microsoft.com/office/drawing/2014/main" id="{5CEDD5F4-FB43-417F-8B23-EFD18583C685}"/>
              </a:ext>
            </a:extLst>
          </p:cNvPr>
          <p:cNvSpPr>
            <a:spLocks noChangeArrowheads="1"/>
          </p:cNvSpPr>
          <p:nvPr/>
        </p:nvSpPr>
        <p:spPr bwMode="auto">
          <a:xfrm>
            <a:off x="3366110" y="3282302"/>
            <a:ext cx="374043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mn-ea"/>
                <a:cs typeface="Times New Roman" panose="02020603050405020304" pitchFamily="18" charset="0"/>
              </a:rPr>
              <a:t>，则空间滞后模型可以写为</a:t>
            </a:r>
            <a:r>
              <a:rPr kumimoji="0" lang="zh-CN" altLang="en-US" b="0" i="0" u="none" strike="noStrike" cap="none" normalizeH="0" baseline="0" dirty="0">
                <a:ln>
                  <a:noFill/>
                </a:ln>
                <a:solidFill>
                  <a:schemeClr val="tx1"/>
                </a:solidFill>
                <a:effectLst/>
                <a:latin typeface="+mn-ea"/>
                <a:cs typeface="Times New Roman" panose="02020603050405020304" pitchFamily="18" charset="0"/>
              </a:rPr>
              <a:t>：</a:t>
            </a:r>
            <a:endParaRPr kumimoji="0" lang="zh-CN" altLang="zh-CN" b="0" i="0" u="none" strike="noStrike" cap="none" normalizeH="0" baseline="0" dirty="0">
              <a:ln>
                <a:noFill/>
              </a:ln>
              <a:solidFill>
                <a:schemeClr val="tx1"/>
              </a:solidFill>
              <a:effectLst/>
              <a:latin typeface="+mn-ea"/>
            </a:endParaRPr>
          </a:p>
        </p:txBody>
      </p:sp>
      <p:graphicFrame>
        <p:nvGraphicFramePr>
          <p:cNvPr id="16" name="对象 15">
            <a:extLst>
              <a:ext uri="{FF2B5EF4-FFF2-40B4-BE49-F238E27FC236}">
                <a16:creationId xmlns:a16="http://schemas.microsoft.com/office/drawing/2014/main" id="{0C5DED20-8E9D-420B-91C7-93A71A0D4C05}"/>
              </a:ext>
            </a:extLst>
          </p:cNvPr>
          <p:cNvGraphicFramePr>
            <a:graphicFrameLocks noChangeAspect="1"/>
          </p:cNvGraphicFramePr>
          <p:nvPr>
            <p:extLst>
              <p:ext uri="{D42A27DB-BD31-4B8C-83A1-F6EECF244321}">
                <p14:modId xmlns:p14="http://schemas.microsoft.com/office/powerpoint/2010/main" val="2422950930"/>
              </p:ext>
            </p:extLst>
          </p:nvPr>
        </p:nvGraphicFramePr>
        <p:xfrm>
          <a:off x="3629928" y="4048312"/>
          <a:ext cx="3476617" cy="390137"/>
        </p:xfrm>
        <a:graphic>
          <a:graphicData uri="http://schemas.openxmlformats.org/presentationml/2006/ole">
            <mc:AlternateContent xmlns:mc="http://schemas.openxmlformats.org/markup-compatibility/2006">
              <mc:Choice xmlns:v="urn:schemas-microsoft-com:vml" Requires="v">
                <p:oleObj spid="_x0000_s22986" name="Equation" r:id="rId4" imgW="1816100" imgH="203200" progId="Equation.DSMT4">
                  <p:embed/>
                </p:oleObj>
              </mc:Choice>
              <mc:Fallback>
                <p:oleObj name="Equation" r:id="rId4" imgW="1816100" imgH="203200"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9928" y="4048312"/>
                        <a:ext cx="3476617" cy="390137"/>
                      </a:xfrm>
                      <a:prstGeom prst="rect">
                        <a:avLst/>
                      </a:prstGeom>
                      <a:noFill/>
                    </p:spPr>
                  </p:pic>
                </p:oleObj>
              </mc:Fallback>
            </mc:AlternateContent>
          </a:graphicData>
        </a:graphic>
      </p:graphicFrame>
      <p:graphicFrame>
        <p:nvGraphicFramePr>
          <p:cNvPr id="17" name="对象 16">
            <a:extLst>
              <a:ext uri="{FF2B5EF4-FFF2-40B4-BE49-F238E27FC236}">
                <a16:creationId xmlns:a16="http://schemas.microsoft.com/office/drawing/2014/main" id="{1CCD6B84-7DA0-452E-9D40-35905BF0B2E4}"/>
              </a:ext>
            </a:extLst>
          </p:cNvPr>
          <p:cNvGraphicFramePr>
            <a:graphicFrameLocks noChangeAspect="1"/>
          </p:cNvGraphicFramePr>
          <p:nvPr>
            <p:extLst>
              <p:ext uri="{D42A27DB-BD31-4B8C-83A1-F6EECF244321}">
                <p14:modId xmlns:p14="http://schemas.microsoft.com/office/powerpoint/2010/main" val="3060023123"/>
              </p:ext>
            </p:extLst>
          </p:nvPr>
        </p:nvGraphicFramePr>
        <p:xfrm>
          <a:off x="3187087" y="4487119"/>
          <a:ext cx="1312778" cy="345279"/>
        </p:xfrm>
        <a:graphic>
          <a:graphicData uri="http://schemas.openxmlformats.org/presentationml/2006/ole">
            <mc:AlternateContent xmlns:mc="http://schemas.openxmlformats.org/markup-compatibility/2006">
              <mc:Choice xmlns:v="urn:schemas-microsoft-com:vml" Requires="v">
                <p:oleObj spid="_x0000_s22987" name="Equation" r:id="rId6" imgW="330200" imgH="139700" progId="Equation.DSMT4">
                  <p:embed/>
                </p:oleObj>
              </mc:Choice>
              <mc:Fallback>
                <p:oleObj name="Equation" r:id="rId6" imgW="330200" imgH="13970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7087" y="4487119"/>
                        <a:ext cx="1312778" cy="345279"/>
                      </a:xfrm>
                      <a:prstGeom prst="rect">
                        <a:avLst/>
                      </a:prstGeom>
                      <a:noFill/>
                    </p:spPr>
                  </p:pic>
                </p:oleObj>
              </mc:Fallback>
            </mc:AlternateContent>
          </a:graphicData>
        </a:graphic>
      </p:graphicFrame>
      <p:graphicFrame>
        <p:nvGraphicFramePr>
          <p:cNvPr id="19" name="对象 18">
            <a:extLst>
              <a:ext uri="{FF2B5EF4-FFF2-40B4-BE49-F238E27FC236}">
                <a16:creationId xmlns:a16="http://schemas.microsoft.com/office/drawing/2014/main" id="{B5AA9F02-F124-488E-8DBB-CC9D501A4285}"/>
              </a:ext>
            </a:extLst>
          </p:cNvPr>
          <p:cNvGraphicFramePr>
            <a:graphicFrameLocks noChangeAspect="1"/>
          </p:cNvGraphicFramePr>
          <p:nvPr>
            <p:extLst>
              <p:ext uri="{D42A27DB-BD31-4B8C-83A1-F6EECF244321}">
                <p14:modId xmlns:p14="http://schemas.microsoft.com/office/powerpoint/2010/main" val="2753208155"/>
              </p:ext>
            </p:extLst>
          </p:nvPr>
        </p:nvGraphicFramePr>
        <p:xfrm>
          <a:off x="6224103" y="4510399"/>
          <a:ext cx="646099" cy="390136"/>
        </p:xfrm>
        <a:graphic>
          <a:graphicData uri="http://schemas.openxmlformats.org/presentationml/2006/ole">
            <mc:AlternateContent xmlns:mc="http://schemas.openxmlformats.org/markup-compatibility/2006">
              <mc:Choice xmlns:v="urn:schemas-microsoft-com:vml" Requires="v">
                <p:oleObj spid="_x0000_s22988" name="Equation" r:id="rId8" imgW="139579" imgH="177646" progId="Equation.DSMT4">
                  <p:embed/>
                </p:oleObj>
              </mc:Choice>
              <mc:Fallback>
                <p:oleObj name="Equation" r:id="rId8" imgW="139579" imgH="177646"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24103" y="4510399"/>
                        <a:ext cx="646099" cy="390136"/>
                      </a:xfrm>
                      <a:prstGeom prst="rect">
                        <a:avLst/>
                      </a:prstGeom>
                      <a:noFill/>
                    </p:spPr>
                  </p:pic>
                </p:oleObj>
              </mc:Fallback>
            </mc:AlternateContent>
          </a:graphicData>
        </a:graphic>
      </p:graphicFrame>
      <p:graphicFrame>
        <p:nvGraphicFramePr>
          <p:cNvPr id="20" name="对象 19">
            <a:extLst>
              <a:ext uri="{FF2B5EF4-FFF2-40B4-BE49-F238E27FC236}">
                <a16:creationId xmlns:a16="http://schemas.microsoft.com/office/drawing/2014/main" id="{3FEF6148-1EA7-457D-A15E-A317FE2AC8B0}"/>
              </a:ext>
            </a:extLst>
          </p:cNvPr>
          <p:cNvGraphicFramePr>
            <a:graphicFrameLocks noChangeAspect="1"/>
          </p:cNvGraphicFramePr>
          <p:nvPr>
            <p:extLst>
              <p:ext uri="{D42A27DB-BD31-4B8C-83A1-F6EECF244321}">
                <p14:modId xmlns:p14="http://schemas.microsoft.com/office/powerpoint/2010/main" val="1366885337"/>
              </p:ext>
            </p:extLst>
          </p:nvPr>
        </p:nvGraphicFramePr>
        <p:xfrm>
          <a:off x="2976239" y="4932304"/>
          <a:ext cx="4748545" cy="329580"/>
        </p:xfrm>
        <a:graphic>
          <a:graphicData uri="http://schemas.openxmlformats.org/presentationml/2006/ole">
            <mc:AlternateContent xmlns:mc="http://schemas.openxmlformats.org/markup-compatibility/2006">
              <mc:Choice xmlns:v="urn:schemas-microsoft-com:vml" Requires="v">
                <p:oleObj spid="_x0000_s22989" name="Equation" r:id="rId10" imgW="1371600" imgH="203200" progId="Equation.DSMT4">
                  <p:embed/>
                </p:oleObj>
              </mc:Choice>
              <mc:Fallback>
                <p:oleObj name="Equation" r:id="rId10" imgW="1371600" imgH="203200" progId="Equation.DSMT4">
                  <p:embed/>
                  <p:pic>
                    <p:nvPicPr>
                      <p:cNvPr id="0"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76239" y="4932304"/>
                        <a:ext cx="4748545" cy="329580"/>
                      </a:xfrm>
                      <a:prstGeom prst="rect">
                        <a:avLst/>
                      </a:prstGeom>
                      <a:noFill/>
                    </p:spPr>
                  </p:pic>
                </p:oleObj>
              </mc:Fallback>
            </mc:AlternateContent>
          </a:graphicData>
        </a:graphic>
      </p:graphicFrame>
      <p:sp>
        <p:nvSpPr>
          <p:cNvPr id="21" name="Rectangle 8">
            <a:extLst>
              <a:ext uri="{FF2B5EF4-FFF2-40B4-BE49-F238E27FC236}">
                <a16:creationId xmlns:a16="http://schemas.microsoft.com/office/drawing/2014/main" id="{03D8D01E-25A4-4A51-8E10-B133297F016C}"/>
              </a:ext>
            </a:extLst>
          </p:cNvPr>
          <p:cNvSpPr>
            <a:spLocks noChangeArrowheads="1"/>
          </p:cNvSpPr>
          <p:nvPr/>
        </p:nvSpPr>
        <p:spPr bwMode="auto">
          <a:xfrm>
            <a:off x="2228630" y="3663053"/>
            <a:ext cx="40733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mn-ea"/>
                <a:cs typeface="Times New Roman" panose="02020603050405020304" pitchFamily="18" charset="0"/>
              </a:rPr>
              <a:t>利用</a:t>
            </a:r>
            <a:r>
              <a:rPr kumimoji="0" lang="en-US" altLang="zh-CN" b="0" i="0" u="none" strike="noStrike" cap="none" normalizeH="0" baseline="0" dirty="0">
                <a:ln>
                  <a:noFill/>
                </a:ln>
                <a:solidFill>
                  <a:schemeClr val="tx1"/>
                </a:solidFill>
                <a:effectLst/>
                <a:latin typeface="+mn-ea"/>
                <a:cs typeface="Times New Roman" panose="02020603050405020304" pitchFamily="18" charset="0"/>
              </a:rPr>
              <a:t>ML</a:t>
            </a:r>
            <a:r>
              <a:rPr kumimoji="0" lang="zh-CN" altLang="en-US" b="0" i="0" u="none" strike="noStrike" cap="none" normalizeH="0" baseline="0" dirty="0">
                <a:ln>
                  <a:noFill/>
                </a:ln>
                <a:solidFill>
                  <a:schemeClr val="tx1"/>
                </a:solidFill>
                <a:effectLst/>
                <a:latin typeface="+mn-ea"/>
                <a:cs typeface="Times New Roman" panose="02020603050405020304" pitchFamily="18" charset="0"/>
              </a:rPr>
              <a:t>估计的一阶极值条件：</a:t>
            </a:r>
            <a:endParaRPr kumimoji="0" lang="zh-CN" altLang="en-US" b="0" i="0" u="none" strike="noStrike" cap="none" normalizeH="0" baseline="0" dirty="0">
              <a:ln>
                <a:noFill/>
              </a:ln>
              <a:solidFill>
                <a:schemeClr val="tx1"/>
              </a:solidFill>
              <a:effectLst/>
              <a:latin typeface="+mn-ea"/>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dirty="0">
              <a:ln>
                <a:noFill/>
              </a:ln>
              <a:solidFill>
                <a:schemeClr val="tx1"/>
              </a:solidFill>
              <a:effectLst/>
              <a:latin typeface="+mn-ea"/>
            </a:endParaRPr>
          </a:p>
        </p:txBody>
      </p:sp>
      <p:sp>
        <p:nvSpPr>
          <p:cNvPr id="25" name="Rectangle 9">
            <a:extLst>
              <a:ext uri="{FF2B5EF4-FFF2-40B4-BE49-F238E27FC236}">
                <a16:creationId xmlns:a16="http://schemas.microsoft.com/office/drawing/2014/main" id="{ECE07373-EF81-498B-8EFB-756C50071213}"/>
              </a:ext>
            </a:extLst>
          </p:cNvPr>
          <p:cNvSpPr>
            <a:spLocks noChangeArrowheads="1"/>
          </p:cNvSpPr>
          <p:nvPr/>
        </p:nvSpPr>
        <p:spPr bwMode="auto">
          <a:xfrm>
            <a:off x="2130709" y="4491285"/>
            <a:ext cx="114646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mn-ea"/>
                <a:cs typeface="Times New Roman" panose="02020603050405020304" pitchFamily="18" charset="0"/>
              </a:rPr>
              <a:t>并且令</a:t>
            </a:r>
            <a:endParaRPr kumimoji="0" lang="zh-CN" altLang="zh-CN" b="0" i="0" u="none" strike="noStrike" cap="none" normalizeH="0" baseline="0" dirty="0">
              <a:ln>
                <a:noFill/>
              </a:ln>
              <a:solidFill>
                <a:schemeClr val="tx1"/>
              </a:solidFill>
              <a:effectLst/>
              <a:latin typeface="+mn-ea"/>
            </a:endParaRPr>
          </a:p>
        </p:txBody>
      </p:sp>
      <p:sp>
        <p:nvSpPr>
          <p:cNvPr id="26" name="Rectangle 10">
            <a:extLst>
              <a:ext uri="{FF2B5EF4-FFF2-40B4-BE49-F238E27FC236}">
                <a16:creationId xmlns:a16="http://schemas.microsoft.com/office/drawing/2014/main" id="{064EEA23-0B01-4849-8BBF-118373718D9D}"/>
              </a:ext>
            </a:extLst>
          </p:cNvPr>
          <p:cNvSpPr>
            <a:spLocks noChangeArrowheads="1"/>
          </p:cNvSpPr>
          <p:nvPr/>
        </p:nvSpPr>
        <p:spPr bwMode="auto">
          <a:xfrm>
            <a:off x="3950730" y="4476710"/>
            <a:ext cx="23006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mn-ea"/>
                <a:cs typeface="Times New Roman" panose="02020603050405020304" pitchFamily="18" charset="0"/>
              </a:rPr>
              <a:t>，解一阶条件得到</a:t>
            </a:r>
            <a:endParaRPr kumimoji="0" lang="zh-CN" altLang="zh-CN" b="0" i="0" u="none" strike="noStrike" cap="none" normalizeH="0" baseline="0" dirty="0">
              <a:ln>
                <a:noFill/>
              </a:ln>
              <a:solidFill>
                <a:schemeClr val="tx1"/>
              </a:solidFill>
              <a:effectLst/>
              <a:latin typeface="+mn-ea"/>
            </a:endParaRPr>
          </a:p>
        </p:txBody>
      </p:sp>
      <p:sp>
        <p:nvSpPr>
          <p:cNvPr id="27" name="Rectangle 11">
            <a:extLst>
              <a:ext uri="{FF2B5EF4-FFF2-40B4-BE49-F238E27FC236}">
                <a16:creationId xmlns:a16="http://schemas.microsoft.com/office/drawing/2014/main" id="{2C64F4C4-4D6D-4212-8FB7-518AE17218DB}"/>
              </a:ext>
            </a:extLst>
          </p:cNvPr>
          <p:cNvSpPr>
            <a:spLocks noChangeArrowheads="1"/>
          </p:cNvSpPr>
          <p:nvPr/>
        </p:nvSpPr>
        <p:spPr bwMode="auto">
          <a:xfrm>
            <a:off x="6263408" y="4481580"/>
            <a:ext cx="16642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mn-ea"/>
                <a:cs typeface="Times New Roman" panose="02020603050405020304" pitchFamily="18" charset="0"/>
              </a:rPr>
              <a:t>的估计量为</a:t>
            </a:r>
            <a:r>
              <a:rPr kumimoji="0" lang="en-US" altLang="zh-CN" b="0" i="0" u="none" strike="noStrike" cap="none" normalizeH="0" baseline="0" dirty="0">
                <a:ln>
                  <a:noFill/>
                </a:ln>
                <a:solidFill>
                  <a:schemeClr val="tx1"/>
                </a:solidFill>
                <a:effectLst/>
                <a:latin typeface="+mn-ea"/>
                <a:cs typeface="Times New Roman" panose="02020603050405020304" pitchFamily="18" charset="0"/>
              </a:rPr>
              <a: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29" name="Rectangle 14">
            <a:extLst>
              <a:ext uri="{FF2B5EF4-FFF2-40B4-BE49-F238E27FC236}">
                <a16:creationId xmlns:a16="http://schemas.microsoft.com/office/drawing/2014/main" id="{3C612FDB-5BBB-43FA-A0BD-7AD8CE1FA1D7}"/>
              </a:ext>
            </a:extLst>
          </p:cNvPr>
          <p:cNvSpPr>
            <a:spLocks noChangeArrowheads="1"/>
          </p:cNvSpPr>
          <p:nvPr/>
        </p:nvSpPr>
        <p:spPr bwMode="auto">
          <a:xfrm>
            <a:off x="-315495" y="237163"/>
            <a:ext cx="1565416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0" name="对象 29">
            <a:extLst>
              <a:ext uri="{FF2B5EF4-FFF2-40B4-BE49-F238E27FC236}">
                <a16:creationId xmlns:a16="http://schemas.microsoft.com/office/drawing/2014/main" id="{2571F1D2-B104-4F8E-8F51-DC86AE75476D}"/>
              </a:ext>
            </a:extLst>
          </p:cNvPr>
          <p:cNvGraphicFramePr>
            <a:graphicFrameLocks noChangeAspect="1"/>
          </p:cNvGraphicFramePr>
          <p:nvPr>
            <p:extLst>
              <p:ext uri="{D42A27DB-BD31-4B8C-83A1-F6EECF244321}">
                <p14:modId xmlns:p14="http://schemas.microsoft.com/office/powerpoint/2010/main" val="662514261"/>
              </p:ext>
            </p:extLst>
          </p:nvPr>
        </p:nvGraphicFramePr>
        <p:xfrm>
          <a:off x="6756184" y="3258015"/>
          <a:ext cx="1804787" cy="445337"/>
        </p:xfrm>
        <a:graphic>
          <a:graphicData uri="http://schemas.openxmlformats.org/presentationml/2006/ole">
            <mc:AlternateContent xmlns:mc="http://schemas.openxmlformats.org/markup-compatibility/2006">
              <mc:Choice xmlns:v="urn:schemas-microsoft-com:vml" Requires="v">
                <p:oleObj spid="_x0000_s22990" name="Equation" r:id="rId12" imgW="736280" imgH="177723" progId="Equation.DSMT4">
                  <p:embed/>
                </p:oleObj>
              </mc:Choice>
              <mc:Fallback>
                <p:oleObj name="Equation" r:id="rId12" imgW="736280" imgH="177723" progId="Equation.DSMT4">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56184" y="3258015"/>
                        <a:ext cx="1804787" cy="445337"/>
                      </a:xfrm>
                      <a:prstGeom prst="rect">
                        <a:avLst/>
                      </a:prstGeom>
                      <a:noFill/>
                    </p:spPr>
                  </p:pic>
                </p:oleObj>
              </mc:Fallback>
            </mc:AlternateContent>
          </a:graphicData>
        </a:graphic>
      </p:graphicFrame>
      <p:sp>
        <p:nvSpPr>
          <p:cNvPr id="31" name="Rectangle 21">
            <a:extLst>
              <a:ext uri="{FF2B5EF4-FFF2-40B4-BE49-F238E27FC236}">
                <a16:creationId xmlns:a16="http://schemas.microsoft.com/office/drawing/2014/main" id="{7B56712D-746E-42B0-A3EA-0476796D90FA}"/>
              </a:ext>
            </a:extLst>
          </p:cNvPr>
          <p:cNvSpPr>
            <a:spLocks noChangeArrowheads="1"/>
          </p:cNvSpPr>
          <p:nvPr/>
        </p:nvSpPr>
        <p:spPr bwMode="auto">
          <a:xfrm>
            <a:off x="1776419" y="5290444"/>
            <a:ext cx="9429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mn-ea"/>
                <a:cs typeface="Times New Roman" panose="02020603050405020304" pitchFamily="18" charset="0"/>
              </a:rPr>
              <a:t>也即</a:t>
            </a:r>
            <a:endParaRPr kumimoji="0" lang="zh-CN" altLang="zh-CN" b="0" i="0" u="none" strike="noStrike" cap="none" normalizeH="0" baseline="0" dirty="0">
              <a:ln>
                <a:noFill/>
              </a:ln>
              <a:solidFill>
                <a:schemeClr val="tx1"/>
              </a:solidFill>
              <a:effectLst/>
              <a:latin typeface="+mn-ea"/>
            </a:endParaRPr>
          </a:p>
        </p:txBody>
      </p:sp>
      <p:graphicFrame>
        <p:nvGraphicFramePr>
          <p:cNvPr id="32" name="对象 31">
            <a:extLst>
              <a:ext uri="{FF2B5EF4-FFF2-40B4-BE49-F238E27FC236}">
                <a16:creationId xmlns:a16="http://schemas.microsoft.com/office/drawing/2014/main" id="{57C7EE51-C04B-4763-A845-B541E6D84B33}"/>
              </a:ext>
            </a:extLst>
          </p:cNvPr>
          <p:cNvGraphicFramePr>
            <a:graphicFrameLocks noChangeAspect="1"/>
          </p:cNvGraphicFramePr>
          <p:nvPr>
            <p:extLst>
              <p:ext uri="{D42A27DB-BD31-4B8C-83A1-F6EECF244321}">
                <p14:modId xmlns:p14="http://schemas.microsoft.com/office/powerpoint/2010/main" val="56549836"/>
              </p:ext>
            </p:extLst>
          </p:nvPr>
        </p:nvGraphicFramePr>
        <p:xfrm>
          <a:off x="2704336" y="5691258"/>
          <a:ext cx="5255458" cy="359186"/>
        </p:xfrm>
        <a:graphic>
          <a:graphicData uri="http://schemas.openxmlformats.org/presentationml/2006/ole">
            <mc:AlternateContent xmlns:mc="http://schemas.openxmlformats.org/markup-compatibility/2006">
              <mc:Choice xmlns:v="urn:schemas-microsoft-com:vml" Requires="v">
                <p:oleObj spid="_x0000_s22991" name="Equation" r:id="rId14" imgW="2603500" imgH="203200" progId="Equation.DSMT4">
                  <p:embed/>
                </p:oleObj>
              </mc:Choice>
              <mc:Fallback>
                <p:oleObj name="Equation" r:id="rId14" imgW="2603500" imgH="203200" progId="Equation.DSMT4">
                  <p:embed/>
                  <p:pic>
                    <p:nvPicPr>
                      <p:cNvPr id="0" name="Object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04336" y="5691258"/>
                        <a:ext cx="5255458" cy="359186"/>
                      </a:xfrm>
                      <a:prstGeom prst="rect">
                        <a:avLst/>
                      </a:prstGeom>
                      <a:noFill/>
                    </p:spPr>
                  </p:pic>
                </p:oleObj>
              </mc:Fallback>
            </mc:AlternateContent>
          </a:graphicData>
        </a:graphic>
      </p:graphicFrame>
      <p:sp>
        <p:nvSpPr>
          <p:cNvPr id="33" name="Rectangle 29">
            <a:extLst>
              <a:ext uri="{FF2B5EF4-FFF2-40B4-BE49-F238E27FC236}">
                <a16:creationId xmlns:a16="http://schemas.microsoft.com/office/drawing/2014/main" id="{9195D5DD-A7A8-4071-B6B9-E51DE32A4919}"/>
              </a:ext>
            </a:extLst>
          </p:cNvPr>
          <p:cNvSpPr>
            <a:spLocks noChangeArrowheads="1"/>
          </p:cNvSpPr>
          <p:nvPr/>
        </p:nvSpPr>
        <p:spPr bwMode="auto">
          <a:xfrm>
            <a:off x="-1329660" y="137165"/>
            <a:ext cx="2291406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31">
            <a:extLst>
              <a:ext uri="{FF2B5EF4-FFF2-40B4-BE49-F238E27FC236}">
                <a16:creationId xmlns:a16="http://schemas.microsoft.com/office/drawing/2014/main" id="{961B3617-8ECB-4DD7-A529-BBA18CBD79D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6" name="对象 35">
            <a:extLst>
              <a:ext uri="{FF2B5EF4-FFF2-40B4-BE49-F238E27FC236}">
                <a16:creationId xmlns:a16="http://schemas.microsoft.com/office/drawing/2014/main" id="{5BC95533-9CFC-450E-93FB-2356F447AA8D}"/>
              </a:ext>
            </a:extLst>
          </p:cNvPr>
          <p:cNvGraphicFramePr>
            <a:graphicFrameLocks noChangeAspect="1"/>
          </p:cNvGraphicFramePr>
          <p:nvPr>
            <p:extLst>
              <p:ext uri="{D42A27DB-BD31-4B8C-83A1-F6EECF244321}">
                <p14:modId xmlns:p14="http://schemas.microsoft.com/office/powerpoint/2010/main" val="3895546545"/>
              </p:ext>
            </p:extLst>
          </p:nvPr>
        </p:nvGraphicFramePr>
        <p:xfrm>
          <a:off x="9372313" y="1997589"/>
          <a:ext cx="2317349" cy="369330"/>
        </p:xfrm>
        <a:graphic>
          <a:graphicData uri="http://schemas.openxmlformats.org/presentationml/2006/ole">
            <mc:AlternateContent xmlns:mc="http://schemas.openxmlformats.org/markup-compatibility/2006">
              <mc:Choice xmlns:v="urn:schemas-microsoft-com:vml" Requires="v">
                <p:oleObj spid="_x0000_s22992" name="Equation" r:id="rId16" imgW="736600" imgH="203200" progId="Equation.DSMT4">
                  <p:embed/>
                </p:oleObj>
              </mc:Choice>
              <mc:Fallback>
                <p:oleObj name="Equation" r:id="rId16" imgW="736600" imgH="203200" progId="Equation.DSMT4">
                  <p:embed/>
                  <p:pic>
                    <p:nvPicPr>
                      <p:cNvPr id="0" name="Object 3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72313" y="1997589"/>
                        <a:ext cx="2317349" cy="369330"/>
                      </a:xfrm>
                      <a:prstGeom prst="rect">
                        <a:avLst/>
                      </a:prstGeom>
                      <a:noFill/>
                    </p:spPr>
                  </p:pic>
                </p:oleObj>
              </mc:Fallback>
            </mc:AlternateContent>
          </a:graphicData>
        </a:graphic>
      </p:graphicFrame>
      <p:sp>
        <p:nvSpPr>
          <p:cNvPr id="38" name="Rectangle 33">
            <a:extLst>
              <a:ext uri="{FF2B5EF4-FFF2-40B4-BE49-F238E27FC236}">
                <a16:creationId xmlns:a16="http://schemas.microsoft.com/office/drawing/2014/main" id="{0CC7EA4C-F650-4EA3-AE6A-C565A9071E5E}"/>
              </a:ext>
            </a:extLst>
          </p:cNvPr>
          <p:cNvSpPr>
            <a:spLocks noChangeArrowheads="1"/>
          </p:cNvSpPr>
          <p:nvPr/>
        </p:nvSpPr>
        <p:spPr bwMode="auto">
          <a:xfrm>
            <a:off x="7014228" y="1679020"/>
            <a:ext cx="1664512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1" name="对象 40">
            <a:extLst>
              <a:ext uri="{FF2B5EF4-FFF2-40B4-BE49-F238E27FC236}">
                <a16:creationId xmlns:a16="http://schemas.microsoft.com/office/drawing/2014/main" id="{86DECF42-8A7B-4D73-B70B-A6FED9C09475}"/>
              </a:ext>
            </a:extLst>
          </p:cNvPr>
          <p:cNvGraphicFramePr>
            <a:graphicFrameLocks noChangeAspect="1"/>
          </p:cNvGraphicFramePr>
          <p:nvPr>
            <p:extLst>
              <p:ext uri="{D42A27DB-BD31-4B8C-83A1-F6EECF244321}">
                <p14:modId xmlns:p14="http://schemas.microsoft.com/office/powerpoint/2010/main" val="2145011716"/>
              </p:ext>
            </p:extLst>
          </p:nvPr>
        </p:nvGraphicFramePr>
        <p:xfrm>
          <a:off x="9285172" y="1561744"/>
          <a:ext cx="2491630" cy="446613"/>
        </p:xfrm>
        <a:graphic>
          <a:graphicData uri="http://schemas.openxmlformats.org/presentationml/2006/ole">
            <mc:AlternateContent xmlns:mc="http://schemas.openxmlformats.org/markup-compatibility/2006">
              <mc:Choice xmlns:v="urn:schemas-microsoft-com:vml" Requires="v">
                <p:oleObj spid="_x0000_s22993" name="Equation" r:id="rId18" imgW="1015559" imgH="177723" progId="Equation.DSMT4">
                  <p:embed/>
                </p:oleObj>
              </mc:Choice>
              <mc:Fallback>
                <p:oleObj name="Equation" r:id="rId18" imgW="1015559" imgH="177723" progId="Equation.DSMT4">
                  <p:embed/>
                  <p:pic>
                    <p:nvPicPr>
                      <p:cNvPr id="0" name="Object 3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285172" y="1561744"/>
                        <a:ext cx="2491630" cy="446613"/>
                      </a:xfrm>
                      <a:prstGeom prst="rect">
                        <a:avLst/>
                      </a:prstGeom>
                      <a:noFill/>
                    </p:spPr>
                  </p:pic>
                </p:oleObj>
              </mc:Fallback>
            </mc:AlternateContent>
          </a:graphicData>
        </a:graphic>
      </p:graphicFrame>
    </p:spTree>
    <p:extLst>
      <p:ext uri="{BB962C8B-B14F-4D97-AF65-F5344CB8AC3E}">
        <p14:creationId xmlns:p14="http://schemas.microsoft.com/office/powerpoint/2010/main" val="4267165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空间滞后回归</a:t>
            </a: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284480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空间滞后回归</a:t>
            </a:r>
          </a:p>
        </p:txBody>
      </p:sp>
      <p:sp>
        <p:nvSpPr>
          <p:cNvPr id="4" name="Rectangle 2">
            <a:extLst>
              <a:ext uri="{FF2B5EF4-FFF2-40B4-BE49-F238E27FC236}">
                <a16:creationId xmlns:a16="http://schemas.microsoft.com/office/drawing/2014/main" id="{7A164D9E-715D-4778-AD8F-64E015B3CC2F}"/>
              </a:ext>
            </a:extLst>
          </p:cNvPr>
          <p:cNvSpPr>
            <a:spLocks noChangeArrowheads="1"/>
          </p:cNvSpPr>
          <p:nvPr/>
        </p:nvSpPr>
        <p:spPr bwMode="auto">
          <a:xfrm>
            <a:off x="1754234" y="273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9" name="Rectangle 5">
            <a:extLst>
              <a:ext uri="{FF2B5EF4-FFF2-40B4-BE49-F238E27FC236}">
                <a16:creationId xmlns:a16="http://schemas.microsoft.com/office/drawing/2014/main" id="{973D8067-03B0-4E8A-8B6B-514E40C75005}"/>
              </a:ext>
            </a:extLst>
          </p:cNvPr>
          <p:cNvSpPr>
            <a:spLocks noChangeArrowheads="1"/>
          </p:cNvSpPr>
          <p:nvPr/>
        </p:nvSpPr>
        <p:spPr bwMode="auto">
          <a:xfrm>
            <a:off x="8864599" y="3380961"/>
            <a:ext cx="179514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2" name="Rectangle 7">
            <a:extLst>
              <a:ext uri="{FF2B5EF4-FFF2-40B4-BE49-F238E27FC236}">
                <a16:creationId xmlns:a16="http://schemas.microsoft.com/office/drawing/2014/main" id="{5065F229-9D5B-419E-89DD-63144A1C0D1F}"/>
              </a:ext>
            </a:extLst>
          </p:cNvPr>
          <p:cNvSpPr>
            <a:spLocks noChangeArrowheads="1"/>
          </p:cNvSpPr>
          <p:nvPr/>
        </p:nvSpPr>
        <p:spPr bwMode="auto">
          <a:xfrm>
            <a:off x="673100" y="3832311"/>
            <a:ext cx="2259438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4" name="Rectangle 9">
            <a:extLst>
              <a:ext uri="{FF2B5EF4-FFF2-40B4-BE49-F238E27FC236}">
                <a16:creationId xmlns:a16="http://schemas.microsoft.com/office/drawing/2014/main" id="{4D733F68-5408-434A-9709-2B8517DF8ABD}"/>
              </a:ext>
            </a:extLst>
          </p:cNvPr>
          <p:cNvSpPr>
            <a:spLocks noChangeArrowheads="1"/>
          </p:cNvSpPr>
          <p:nvPr/>
        </p:nvSpPr>
        <p:spPr bwMode="auto">
          <a:xfrm>
            <a:off x="8125876" y="39708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9">
            <a:extLst>
              <a:ext uri="{FF2B5EF4-FFF2-40B4-BE49-F238E27FC236}">
                <a16:creationId xmlns:a16="http://schemas.microsoft.com/office/drawing/2014/main" id="{6CF5C6CC-22BB-4D37-B926-BFAAD637E47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12">
            <a:extLst>
              <a:ext uri="{FF2B5EF4-FFF2-40B4-BE49-F238E27FC236}">
                <a16:creationId xmlns:a16="http://schemas.microsoft.com/office/drawing/2014/main" id="{9E86CC32-0299-4788-9A71-E997838995E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14">
            <a:extLst>
              <a:ext uri="{FF2B5EF4-FFF2-40B4-BE49-F238E27FC236}">
                <a16:creationId xmlns:a16="http://schemas.microsoft.com/office/drawing/2014/main" id="{C5097FC3-E5AE-4B1D-94D3-06BF6254A63C}"/>
              </a:ext>
            </a:extLst>
          </p:cNvPr>
          <p:cNvSpPr>
            <a:spLocks noChangeArrowheads="1"/>
          </p:cNvSpPr>
          <p:nvPr/>
        </p:nvSpPr>
        <p:spPr bwMode="auto">
          <a:xfrm>
            <a:off x="0" y="3619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 name="íṩ1ïḋê">
            <a:extLst>
              <a:ext uri="{FF2B5EF4-FFF2-40B4-BE49-F238E27FC236}">
                <a16:creationId xmlns:a16="http://schemas.microsoft.com/office/drawing/2014/main" id="{88CF35ED-649D-4579-B67D-2EBD7E16732A}"/>
              </a:ext>
            </a:extLst>
          </p:cNvPr>
          <p:cNvSpPr/>
          <p:nvPr/>
        </p:nvSpPr>
        <p:spPr>
          <a:xfrm rot="5400000">
            <a:off x="6021744" y="-1449817"/>
            <a:ext cx="184292" cy="98288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3" name="ïṧḻïḑè">
            <a:extLst>
              <a:ext uri="{FF2B5EF4-FFF2-40B4-BE49-F238E27FC236}">
                <a16:creationId xmlns:a16="http://schemas.microsoft.com/office/drawing/2014/main" id="{C13C5D85-1F45-4E8A-9082-3B88FA053F62}"/>
              </a:ext>
            </a:extLst>
          </p:cNvPr>
          <p:cNvGrpSpPr/>
          <p:nvPr/>
        </p:nvGrpSpPr>
        <p:grpSpPr>
          <a:xfrm>
            <a:off x="1703868" y="3213399"/>
            <a:ext cx="1521154" cy="660376"/>
            <a:chOff x="1785938" y="1587962"/>
            <a:chExt cx="1217700" cy="528638"/>
          </a:xfrm>
          <a:solidFill>
            <a:srgbClr val="4F5E60"/>
          </a:solidFill>
        </p:grpSpPr>
        <p:sp>
          <p:nvSpPr>
            <p:cNvPr id="25" name="îšlîḋé">
              <a:extLst>
                <a:ext uri="{FF2B5EF4-FFF2-40B4-BE49-F238E27FC236}">
                  <a16:creationId xmlns:a16="http://schemas.microsoft.com/office/drawing/2014/main" id="{EB5AC4A3-EA27-4541-B353-2F6CAB4E7032}"/>
                </a:ext>
              </a:extLst>
            </p:cNvPr>
            <p:cNvSpPr/>
            <p:nvPr/>
          </p:nvSpPr>
          <p:spPr>
            <a:xfrm rot="2217923" flipV="1">
              <a:off x="2789202" y="1635101"/>
              <a:ext cx="214436" cy="16131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ïṥ1îḓè">
              <a:extLst>
                <a:ext uri="{FF2B5EF4-FFF2-40B4-BE49-F238E27FC236}">
                  <a16:creationId xmlns:a16="http://schemas.microsoft.com/office/drawing/2014/main" id="{D716D311-09E5-451C-B4A9-A43FE0AC4988}"/>
                </a:ext>
              </a:extLst>
            </p:cNvPr>
            <p:cNvSpPr/>
            <p:nvPr/>
          </p:nvSpPr>
          <p:spPr>
            <a:xfrm>
              <a:off x="1785938" y="1587962"/>
              <a:ext cx="1074906" cy="528638"/>
            </a:xfrm>
            <a:prstGeom prst="parallelogram">
              <a:avLst>
                <a:gd name="adj" fmla="val 7372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7" name="iṣlîḓé">
            <a:extLst>
              <a:ext uri="{FF2B5EF4-FFF2-40B4-BE49-F238E27FC236}">
                <a16:creationId xmlns:a16="http://schemas.microsoft.com/office/drawing/2014/main" id="{1804F814-CE01-4C0B-8292-0F404B08D4E1}"/>
              </a:ext>
            </a:extLst>
          </p:cNvPr>
          <p:cNvSpPr/>
          <p:nvPr/>
        </p:nvSpPr>
        <p:spPr>
          <a:xfrm>
            <a:off x="2292644" y="2761303"/>
            <a:ext cx="573350" cy="573350"/>
          </a:xfrm>
          <a:prstGeom prst="ellipse">
            <a:avLst/>
          </a:prstGeom>
          <a:solidFill>
            <a:srgbClr val="4F5E60"/>
          </a:solidFill>
          <a:ln w="28575">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Autofit/>
          </a:bodyPr>
          <a:lstStyle/>
          <a:p>
            <a:pPr algn="ctr"/>
            <a:r>
              <a:rPr lang="ar-SA" sz="2400" b="1" dirty="0">
                <a:latin typeface="Impact" panose="020B0806030902050204" pitchFamily="34" charset="0"/>
              </a:rPr>
              <a:t>1</a:t>
            </a:r>
          </a:p>
        </p:txBody>
      </p:sp>
      <p:grpSp>
        <p:nvGrpSpPr>
          <p:cNvPr id="28" name="ïSḷîḑè">
            <a:extLst>
              <a:ext uri="{FF2B5EF4-FFF2-40B4-BE49-F238E27FC236}">
                <a16:creationId xmlns:a16="http://schemas.microsoft.com/office/drawing/2014/main" id="{8A02CFEA-0024-4BCE-8429-04251B17B28F}"/>
              </a:ext>
            </a:extLst>
          </p:cNvPr>
          <p:cNvGrpSpPr/>
          <p:nvPr/>
        </p:nvGrpSpPr>
        <p:grpSpPr>
          <a:xfrm flipV="1">
            <a:off x="3482725" y="3060256"/>
            <a:ext cx="1521154" cy="660376"/>
            <a:chOff x="1785938" y="1587962"/>
            <a:chExt cx="1217700" cy="528638"/>
          </a:xfrm>
          <a:solidFill>
            <a:srgbClr val="97A4A5"/>
          </a:solidFill>
        </p:grpSpPr>
        <p:sp>
          <p:nvSpPr>
            <p:cNvPr id="29" name="íŝḻidé">
              <a:extLst>
                <a:ext uri="{FF2B5EF4-FFF2-40B4-BE49-F238E27FC236}">
                  <a16:creationId xmlns:a16="http://schemas.microsoft.com/office/drawing/2014/main" id="{F67A5BCD-52EA-49BB-B919-6A7469D80041}"/>
                </a:ext>
              </a:extLst>
            </p:cNvPr>
            <p:cNvSpPr/>
            <p:nvPr/>
          </p:nvSpPr>
          <p:spPr>
            <a:xfrm rot="2217923" flipV="1">
              <a:off x="2789202" y="1635101"/>
              <a:ext cx="214436" cy="16131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0" name="ï$1íḍé">
              <a:extLst>
                <a:ext uri="{FF2B5EF4-FFF2-40B4-BE49-F238E27FC236}">
                  <a16:creationId xmlns:a16="http://schemas.microsoft.com/office/drawing/2014/main" id="{8645F263-3DD4-4A77-ACB9-7F1BEC6EB397}"/>
                </a:ext>
              </a:extLst>
            </p:cNvPr>
            <p:cNvSpPr/>
            <p:nvPr/>
          </p:nvSpPr>
          <p:spPr>
            <a:xfrm>
              <a:off x="1785938" y="1587962"/>
              <a:ext cx="1074906" cy="528638"/>
            </a:xfrm>
            <a:prstGeom prst="parallelogram">
              <a:avLst>
                <a:gd name="adj" fmla="val 7372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31" name="íśḻíḑê">
            <a:extLst>
              <a:ext uri="{FF2B5EF4-FFF2-40B4-BE49-F238E27FC236}">
                <a16:creationId xmlns:a16="http://schemas.microsoft.com/office/drawing/2014/main" id="{5788D656-F034-4876-B3CB-12322018CB67}"/>
              </a:ext>
            </a:extLst>
          </p:cNvPr>
          <p:cNvGrpSpPr/>
          <p:nvPr/>
        </p:nvGrpSpPr>
        <p:grpSpPr>
          <a:xfrm>
            <a:off x="5342742" y="3213399"/>
            <a:ext cx="1521154" cy="660376"/>
            <a:chOff x="1785938" y="1587962"/>
            <a:chExt cx="1217700" cy="528638"/>
          </a:xfrm>
          <a:solidFill>
            <a:srgbClr val="BDC6C9"/>
          </a:solidFill>
        </p:grpSpPr>
        <p:sp>
          <p:nvSpPr>
            <p:cNvPr id="32" name="íSḷíďe">
              <a:extLst>
                <a:ext uri="{FF2B5EF4-FFF2-40B4-BE49-F238E27FC236}">
                  <a16:creationId xmlns:a16="http://schemas.microsoft.com/office/drawing/2014/main" id="{9F01EC45-0881-4461-9EDA-54A529245D3D}"/>
                </a:ext>
              </a:extLst>
            </p:cNvPr>
            <p:cNvSpPr/>
            <p:nvPr/>
          </p:nvSpPr>
          <p:spPr>
            <a:xfrm rot="2217923" flipV="1">
              <a:off x="2789202" y="1635101"/>
              <a:ext cx="214436" cy="16131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3" name="iśḻïḓê">
              <a:extLst>
                <a:ext uri="{FF2B5EF4-FFF2-40B4-BE49-F238E27FC236}">
                  <a16:creationId xmlns:a16="http://schemas.microsoft.com/office/drawing/2014/main" id="{9B117B1B-E0C2-41F5-97FC-E8A441E97EF8}"/>
                </a:ext>
              </a:extLst>
            </p:cNvPr>
            <p:cNvSpPr/>
            <p:nvPr/>
          </p:nvSpPr>
          <p:spPr>
            <a:xfrm>
              <a:off x="1785938" y="1587962"/>
              <a:ext cx="1074906" cy="528638"/>
            </a:xfrm>
            <a:prstGeom prst="parallelogram">
              <a:avLst>
                <a:gd name="adj" fmla="val 7372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34" name="íṣḷîḑé">
            <a:extLst>
              <a:ext uri="{FF2B5EF4-FFF2-40B4-BE49-F238E27FC236}">
                <a16:creationId xmlns:a16="http://schemas.microsoft.com/office/drawing/2014/main" id="{25CABE0D-9D91-4E2C-BD78-1309A972F778}"/>
              </a:ext>
            </a:extLst>
          </p:cNvPr>
          <p:cNvSpPr/>
          <p:nvPr/>
        </p:nvSpPr>
        <p:spPr>
          <a:xfrm>
            <a:off x="5931520" y="2761303"/>
            <a:ext cx="573350" cy="573350"/>
          </a:xfrm>
          <a:prstGeom prst="ellipse">
            <a:avLst/>
          </a:prstGeom>
          <a:solidFill>
            <a:srgbClr val="BDC6C9"/>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Autofit/>
          </a:bodyPr>
          <a:lstStyle/>
          <a:p>
            <a:pPr algn="ctr"/>
            <a:r>
              <a:rPr lang="ar-SA" sz="2400" b="1">
                <a:latin typeface="Impact" panose="020B0806030902050204" pitchFamily="34" charset="0"/>
              </a:rPr>
              <a:t>3</a:t>
            </a:r>
          </a:p>
        </p:txBody>
      </p:sp>
      <p:grpSp>
        <p:nvGrpSpPr>
          <p:cNvPr id="35" name="îṥliḓê">
            <a:extLst>
              <a:ext uri="{FF2B5EF4-FFF2-40B4-BE49-F238E27FC236}">
                <a16:creationId xmlns:a16="http://schemas.microsoft.com/office/drawing/2014/main" id="{BA257F80-319C-4A80-A0A4-D9D25999AF88}"/>
              </a:ext>
            </a:extLst>
          </p:cNvPr>
          <p:cNvGrpSpPr/>
          <p:nvPr/>
        </p:nvGrpSpPr>
        <p:grpSpPr>
          <a:xfrm flipV="1">
            <a:off x="7264988" y="3060256"/>
            <a:ext cx="1521154" cy="660376"/>
            <a:chOff x="1785938" y="1587962"/>
            <a:chExt cx="1217700" cy="528638"/>
          </a:xfrm>
          <a:solidFill>
            <a:srgbClr val="97A4A5"/>
          </a:solidFill>
        </p:grpSpPr>
        <p:sp>
          <p:nvSpPr>
            <p:cNvPr id="36" name="iŝḷîḓe">
              <a:extLst>
                <a:ext uri="{FF2B5EF4-FFF2-40B4-BE49-F238E27FC236}">
                  <a16:creationId xmlns:a16="http://schemas.microsoft.com/office/drawing/2014/main" id="{EC82DD3A-5DE7-47C7-ACE6-0D519D29A3E1}"/>
                </a:ext>
              </a:extLst>
            </p:cNvPr>
            <p:cNvSpPr/>
            <p:nvPr/>
          </p:nvSpPr>
          <p:spPr>
            <a:xfrm rot="2217923" flipV="1">
              <a:off x="2789202" y="1635101"/>
              <a:ext cx="214436" cy="16131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8" name="îṩ1îḓe">
              <a:extLst>
                <a:ext uri="{FF2B5EF4-FFF2-40B4-BE49-F238E27FC236}">
                  <a16:creationId xmlns:a16="http://schemas.microsoft.com/office/drawing/2014/main" id="{FAAFD558-9A56-4852-AB5C-386BC89D03E4}"/>
                </a:ext>
              </a:extLst>
            </p:cNvPr>
            <p:cNvSpPr/>
            <p:nvPr/>
          </p:nvSpPr>
          <p:spPr>
            <a:xfrm>
              <a:off x="1785938" y="1587962"/>
              <a:ext cx="1074906" cy="528638"/>
            </a:xfrm>
            <a:prstGeom prst="parallelogram">
              <a:avLst>
                <a:gd name="adj" fmla="val 7372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41" name="îṣḻîḍé">
            <a:extLst>
              <a:ext uri="{FF2B5EF4-FFF2-40B4-BE49-F238E27FC236}">
                <a16:creationId xmlns:a16="http://schemas.microsoft.com/office/drawing/2014/main" id="{0DE6C4FD-3E7A-4BE7-9573-2F58376B2B67}"/>
              </a:ext>
            </a:extLst>
          </p:cNvPr>
          <p:cNvSpPr/>
          <p:nvPr/>
        </p:nvSpPr>
        <p:spPr>
          <a:xfrm>
            <a:off x="7828634" y="3593022"/>
            <a:ext cx="573350" cy="573350"/>
          </a:xfrm>
          <a:prstGeom prst="ellipse">
            <a:avLst/>
          </a:prstGeom>
          <a:solidFill>
            <a:srgbClr val="97A4A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Autofit/>
          </a:bodyPr>
          <a:lstStyle/>
          <a:p>
            <a:pPr algn="ctr"/>
            <a:r>
              <a:rPr lang="ar-SA" sz="2400" b="1">
                <a:latin typeface="Impact" panose="020B0806030902050204" pitchFamily="34" charset="0"/>
              </a:rPr>
              <a:t>4</a:t>
            </a:r>
          </a:p>
        </p:txBody>
      </p:sp>
      <p:grpSp>
        <p:nvGrpSpPr>
          <p:cNvPr id="43" name="ïṧlíḓe">
            <a:extLst>
              <a:ext uri="{FF2B5EF4-FFF2-40B4-BE49-F238E27FC236}">
                <a16:creationId xmlns:a16="http://schemas.microsoft.com/office/drawing/2014/main" id="{0B5ACD1B-8D3E-4AAF-A04C-1D50C4A4145B}"/>
              </a:ext>
            </a:extLst>
          </p:cNvPr>
          <p:cNvGrpSpPr/>
          <p:nvPr/>
        </p:nvGrpSpPr>
        <p:grpSpPr>
          <a:xfrm>
            <a:off x="9333800" y="3213399"/>
            <a:ext cx="1521154" cy="660376"/>
            <a:chOff x="1785938" y="1587962"/>
            <a:chExt cx="1217700" cy="528638"/>
          </a:xfrm>
          <a:solidFill>
            <a:srgbClr val="4F5E60"/>
          </a:solidFill>
        </p:grpSpPr>
        <p:sp>
          <p:nvSpPr>
            <p:cNvPr id="45" name="ïşḷîďê">
              <a:extLst>
                <a:ext uri="{FF2B5EF4-FFF2-40B4-BE49-F238E27FC236}">
                  <a16:creationId xmlns:a16="http://schemas.microsoft.com/office/drawing/2014/main" id="{0E99AA90-4BC4-4E39-A6D5-4265CDD4D392}"/>
                </a:ext>
              </a:extLst>
            </p:cNvPr>
            <p:cNvSpPr/>
            <p:nvPr/>
          </p:nvSpPr>
          <p:spPr>
            <a:xfrm rot="2217923" flipV="1">
              <a:off x="2789202" y="1635101"/>
              <a:ext cx="214436" cy="16131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6" name="ïsľidê">
              <a:extLst>
                <a:ext uri="{FF2B5EF4-FFF2-40B4-BE49-F238E27FC236}">
                  <a16:creationId xmlns:a16="http://schemas.microsoft.com/office/drawing/2014/main" id="{4455D3C7-F4A7-47C2-B491-3D1800CE819B}"/>
                </a:ext>
              </a:extLst>
            </p:cNvPr>
            <p:cNvSpPr/>
            <p:nvPr/>
          </p:nvSpPr>
          <p:spPr>
            <a:xfrm>
              <a:off x="1785938" y="1587962"/>
              <a:ext cx="1074906" cy="528638"/>
            </a:xfrm>
            <a:prstGeom prst="parallelogram">
              <a:avLst>
                <a:gd name="adj" fmla="val 7372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47" name="ï$ḻiḋê">
            <a:extLst>
              <a:ext uri="{FF2B5EF4-FFF2-40B4-BE49-F238E27FC236}">
                <a16:creationId xmlns:a16="http://schemas.microsoft.com/office/drawing/2014/main" id="{FA44DC96-2EEA-42EE-AB31-058280BC0DE3}"/>
              </a:ext>
            </a:extLst>
          </p:cNvPr>
          <p:cNvSpPr/>
          <p:nvPr/>
        </p:nvSpPr>
        <p:spPr>
          <a:xfrm>
            <a:off x="9922576" y="2761303"/>
            <a:ext cx="573350" cy="573350"/>
          </a:xfrm>
          <a:prstGeom prst="ellipse">
            <a:avLst/>
          </a:prstGeom>
          <a:solidFill>
            <a:srgbClr val="4F5E6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Autofit/>
          </a:bodyPr>
          <a:lstStyle/>
          <a:p>
            <a:pPr algn="ctr"/>
            <a:r>
              <a:rPr lang="ar-SA" sz="2400" b="1">
                <a:latin typeface="Impact" panose="020B0806030902050204" pitchFamily="34" charset="0"/>
              </a:rPr>
              <a:t>5</a:t>
            </a:r>
          </a:p>
        </p:txBody>
      </p:sp>
      <p:sp>
        <p:nvSpPr>
          <p:cNvPr id="48" name="îṡľíḓé">
            <a:extLst>
              <a:ext uri="{FF2B5EF4-FFF2-40B4-BE49-F238E27FC236}">
                <a16:creationId xmlns:a16="http://schemas.microsoft.com/office/drawing/2014/main" id="{3152BED8-D472-49DA-A722-EA993FA59C6E}"/>
              </a:ext>
            </a:extLst>
          </p:cNvPr>
          <p:cNvSpPr txBox="1"/>
          <p:nvPr/>
        </p:nvSpPr>
        <p:spPr bwMode="auto">
          <a:xfrm>
            <a:off x="6738721" y="1794826"/>
            <a:ext cx="2223986" cy="340735"/>
          </a:xfrm>
          <a:prstGeom prst="rect">
            <a:avLst/>
          </a:prstGeom>
          <a:noFill/>
          <a:extLst/>
        </p:spPr>
        <p:txBody>
          <a:bodyPr wrap="none" lIns="90000" tIns="46800" rIns="90000" bIns="46800" anchor="b" anchorCtr="1">
            <a:normAutofit/>
          </a:bodyPr>
          <a:lstStyle/>
          <a:p>
            <a:pPr algn="ctr" latinLnBrk="0"/>
            <a:endParaRPr lang="zh-CN" altLang="en-US" sz="1600" b="1" dirty="0">
              <a:effectLst/>
            </a:endParaRPr>
          </a:p>
        </p:txBody>
      </p:sp>
      <p:sp>
        <p:nvSpPr>
          <p:cNvPr id="49" name="iṣlïďé">
            <a:extLst>
              <a:ext uri="{FF2B5EF4-FFF2-40B4-BE49-F238E27FC236}">
                <a16:creationId xmlns:a16="http://schemas.microsoft.com/office/drawing/2014/main" id="{97F06449-7E08-4FBA-88E1-9BD5E2F783E1}"/>
              </a:ext>
            </a:extLst>
          </p:cNvPr>
          <p:cNvSpPr txBox="1"/>
          <p:nvPr/>
        </p:nvSpPr>
        <p:spPr bwMode="auto">
          <a:xfrm>
            <a:off x="6738721" y="2135561"/>
            <a:ext cx="2223986" cy="510012"/>
          </a:xfrm>
          <a:prstGeom prst="rect">
            <a:avLst/>
          </a:prstGeom>
          <a:noFill/>
          <a:extLst/>
        </p:spPr>
        <p:txBody>
          <a:bodyPr wrap="square" lIns="90000" tIns="46800" rIns="90000" bIns="46800" anchor="t" anchorCtr="1">
            <a:normAutofit/>
          </a:bodyPr>
          <a:lstStyle/>
          <a:p>
            <a:pPr algn="ctr">
              <a:lnSpc>
                <a:spcPct val="120000"/>
              </a:lnSpc>
            </a:pPr>
            <a:endParaRPr lang="en-US" altLang="zh-CN" sz="1000" dirty="0"/>
          </a:p>
        </p:txBody>
      </p:sp>
      <p:grpSp>
        <p:nvGrpSpPr>
          <p:cNvPr id="50" name="组合 49">
            <a:extLst>
              <a:ext uri="{FF2B5EF4-FFF2-40B4-BE49-F238E27FC236}">
                <a16:creationId xmlns:a16="http://schemas.microsoft.com/office/drawing/2014/main" id="{961E3911-8908-4F37-99C7-91974CFF4F7A}"/>
              </a:ext>
            </a:extLst>
          </p:cNvPr>
          <p:cNvGrpSpPr/>
          <p:nvPr/>
        </p:nvGrpSpPr>
        <p:grpSpPr>
          <a:xfrm>
            <a:off x="1212562" y="3060256"/>
            <a:ext cx="3126756" cy="1646484"/>
            <a:chOff x="1518096" y="3593022"/>
            <a:chExt cx="3126756" cy="1646484"/>
          </a:xfrm>
          <a:solidFill>
            <a:srgbClr val="97A4A5"/>
          </a:solidFill>
        </p:grpSpPr>
        <p:sp>
          <p:nvSpPr>
            <p:cNvPr id="51" name="ïṥļíḓé">
              <a:extLst>
                <a:ext uri="{FF2B5EF4-FFF2-40B4-BE49-F238E27FC236}">
                  <a16:creationId xmlns:a16="http://schemas.microsoft.com/office/drawing/2014/main" id="{E5EB8A4D-3465-4E3E-9173-DC2677FC1047}"/>
                </a:ext>
              </a:extLst>
            </p:cNvPr>
            <p:cNvSpPr/>
            <p:nvPr/>
          </p:nvSpPr>
          <p:spPr>
            <a:xfrm>
              <a:off x="4071502" y="3593022"/>
              <a:ext cx="573350" cy="573350"/>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Autofit/>
            </a:bodyPr>
            <a:lstStyle/>
            <a:p>
              <a:pPr algn="ctr"/>
              <a:r>
                <a:rPr lang="ar-SA" sz="2400" b="1" dirty="0">
                  <a:latin typeface="Impact" panose="020B0806030902050204" pitchFamily="34" charset="0"/>
                </a:rPr>
                <a:t>2</a:t>
              </a:r>
            </a:p>
          </p:txBody>
        </p:sp>
        <p:sp>
          <p:nvSpPr>
            <p:cNvPr id="52" name="iṥľïde">
              <a:extLst>
                <a:ext uri="{FF2B5EF4-FFF2-40B4-BE49-F238E27FC236}">
                  <a16:creationId xmlns:a16="http://schemas.microsoft.com/office/drawing/2014/main" id="{6B5BCC29-3AD3-4BF3-A733-18BA2FCC7BE0}"/>
                </a:ext>
              </a:extLst>
            </p:cNvPr>
            <p:cNvSpPr txBox="1"/>
            <p:nvPr/>
          </p:nvSpPr>
          <p:spPr bwMode="auto">
            <a:xfrm>
              <a:off x="1540340" y="4565122"/>
              <a:ext cx="1038979" cy="510012"/>
            </a:xfrm>
            <a:prstGeom prst="rect">
              <a:avLst/>
            </a:prstGeom>
            <a:noFill/>
            <a:extLst/>
          </p:spPr>
          <p:txBody>
            <a:bodyPr wrap="square" lIns="90000" tIns="46800" rIns="90000" bIns="46800" anchor="t" anchorCtr="1">
              <a:normAutofit fontScale="92500"/>
            </a:bodyPr>
            <a:lstStyle/>
            <a:p>
              <a:pPr algn="ctr">
                <a:lnSpc>
                  <a:spcPct val="120000"/>
                </a:lnSpc>
              </a:pPr>
              <a:r>
                <a:rPr lang="en-US" altLang="zh-CN" dirty="0">
                  <a:latin typeface="+mn-ea"/>
                </a:rPr>
                <a:t>1.</a:t>
              </a:r>
              <a:r>
                <a:rPr lang="zh-CN" altLang="zh-CN" dirty="0">
                  <a:latin typeface="+mn-ea"/>
                </a:rPr>
                <a:t>对模型</a:t>
              </a:r>
              <a:endParaRPr lang="en-US" altLang="zh-CN" sz="1000" dirty="0">
                <a:latin typeface="+mn-ea"/>
              </a:endParaRPr>
            </a:p>
          </p:txBody>
        </p:sp>
        <p:graphicFrame>
          <p:nvGraphicFramePr>
            <p:cNvPr id="53" name="对象 52">
              <a:extLst>
                <a:ext uri="{FF2B5EF4-FFF2-40B4-BE49-F238E27FC236}">
                  <a16:creationId xmlns:a16="http://schemas.microsoft.com/office/drawing/2014/main" id="{EA607D91-163E-460C-A48E-379D8888EE4A}"/>
                </a:ext>
              </a:extLst>
            </p:cNvPr>
            <p:cNvGraphicFramePr>
              <a:graphicFrameLocks noChangeAspect="1"/>
            </p:cNvGraphicFramePr>
            <p:nvPr>
              <p:extLst>
                <p:ext uri="{D42A27DB-BD31-4B8C-83A1-F6EECF244321}">
                  <p14:modId xmlns:p14="http://schemas.microsoft.com/office/powerpoint/2010/main" val="1518883487"/>
                </p:ext>
              </p:extLst>
            </p:nvPr>
          </p:nvGraphicFramePr>
          <p:xfrm>
            <a:off x="2458925" y="4600672"/>
            <a:ext cx="1038979" cy="330348"/>
          </p:xfrm>
          <a:graphic>
            <a:graphicData uri="http://schemas.openxmlformats.org/presentationml/2006/ole">
              <mc:AlternateContent xmlns:mc="http://schemas.openxmlformats.org/markup-compatibility/2006">
                <mc:Choice xmlns:v="urn:schemas-microsoft-com:vml" Requires="v">
                  <p:oleObj spid="_x0000_s23977" name="Equation" r:id="rId4" imgW="685800" imgH="190500" progId="Equation.DSMT4">
                    <p:embed/>
                  </p:oleObj>
                </mc:Choice>
                <mc:Fallback>
                  <p:oleObj name="Equation" r:id="rId4" imgW="685800" imgH="190500" progId="Equation.DSMT4">
                    <p:embed/>
                    <p:pic>
                      <p:nvPicPr>
                        <p:cNvPr id="36" name="对象 35">
                          <a:extLst>
                            <a:ext uri="{FF2B5EF4-FFF2-40B4-BE49-F238E27FC236}">
                              <a16:creationId xmlns:a16="http://schemas.microsoft.com/office/drawing/2014/main" id="{0B667544-D9AB-4515-9CA5-FB23F3B626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8925" y="4600672"/>
                          <a:ext cx="1038979" cy="330348"/>
                        </a:xfrm>
                        <a:prstGeom prst="rect">
                          <a:avLst/>
                        </a:prstGeom>
                        <a:noFill/>
                      </p:spPr>
                    </p:pic>
                  </p:oleObj>
                </mc:Fallback>
              </mc:AlternateContent>
            </a:graphicData>
          </a:graphic>
        </p:graphicFrame>
        <p:sp>
          <p:nvSpPr>
            <p:cNvPr id="54" name="矩形 53">
              <a:extLst>
                <a:ext uri="{FF2B5EF4-FFF2-40B4-BE49-F238E27FC236}">
                  <a16:creationId xmlns:a16="http://schemas.microsoft.com/office/drawing/2014/main" id="{3681C3A0-FB16-4284-B9E5-4DCDD754A1F6}"/>
                </a:ext>
              </a:extLst>
            </p:cNvPr>
            <p:cNvSpPr/>
            <p:nvPr/>
          </p:nvSpPr>
          <p:spPr>
            <a:xfrm>
              <a:off x="1518096" y="4870174"/>
              <a:ext cx="1774845" cy="369332"/>
            </a:xfrm>
            <a:prstGeom prst="rect">
              <a:avLst/>
            </a:prstGeom>
            <a:noFill/>
          </p:spPr>
          <p:txBody>
            <a:bodyPr wrap="none">
              <a:spAutoFit/>
            </a:bodyPr>
            <a:lstStyle/>
            <a:p>
              <a:r>
                <a:rPr lang="zh-CN" altLang="zh-CN" dirty="0">
                  <a:latin typeface="+mn-ea"/>
                  <a:cs typeface="Times New Roman" panose="02020603050405020304" pitchFamily="18" charset="0"/>
                </a:rPr>
                <a:t>进行</a:t>
              </a:r>
              <a:r>
                <a:rPr lang="en-US" altLang="zh-CN" dirty="0">
                  <a:latin typeface="+mn-ea"/>
                </a:rPr>
                <a:t>OLS</a:t>
              </a:r>
              <a:r>
                <a:rPr lang="zh-CN" altLang="zh-CN" dirty="0">
                  <a:latin typeface="+mn-ea"/>
                  <a:cs typeface="Times New Roman" panose="02020603050405020304" pitchFamily="18" charset="0"/>
                </a:rPr>
                <a:t>估计</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grpSp>
      <p:grpSp>
        <p:nvGrpSpPr>
          <p:cNvPr id="55" name="组合 54">
            <a:extLst>
              <a:ext uri="{FF2B5EF4-FFF2-40B4-BE49-F238E27FC236}">
                <a16:creationId xmlns:a16="http://schemas.microsoft.com/office/drawing/2014/main" id="{DD680C17-A213-49CE-B84F-FA643218F9A4}"/>
              </a:ext>
            </a:extLst>
          </p:cNvPr>
          <p:cNvGrpSpPr/>
          <p:nvPr/>
        </p:nvGrpSpPr>
        <p:grpSpPr>
          <a:xfrm>
            <a:off x="2372475" y="2237395"/>
            <a:ext cx="3123229" cy="736247"/>
            <a:chOff x="2314138" y="2316383"/>
            <a:chExt cx="3123229" cy="736247"/>
          </a:xfrm>
        </p:grpSpPr>
        <p:sp>
          <p:nvSpPr>
            <p:cNvPr id="56" name="Rectangle 8">
              <a:extLst>
                <a:ext uri="{FF2B5EF4-FFF2-40B4-BE49-F238E27FC236}">
                  <a16:creationId xmlns:a16="http://schemas.microsoft.com/office/drawing/2014/main" id="{938676F7-EFBB-47CC-BF26-2BE46A58868B}"/>
                </a:ext>
              </a:extLst>
            </p:cNvPr>
            <p:cNvSpPr>
              <a:spLocks noChangeArrowheads="1"/>
            </p:cNvSpPr>
            <p:nvPr/>
          </p:nvSpPr>
          <p:spPr bwMode="auto">
            <a:xfrm>
              <a:off x="2314138" y="2316383"/>
              <a:ext cx="154962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tabLst/>
              </a:pPr>
              <a:r>
                <a:rPr lang="en-US" altLang="zh-CN" dirty="0">
                  <a:latin typeface="+mn-ea"/>
                  <a:cs typeface="Times New Roman" panose="02020603050405020304" pitchFamily="18" charset="0"/>
                </a:rPr>
                <a:t>2.</a:t>
              </a:r>
              <a:r>
                <a:rPr lang="zh-CN" altLang="en-US" dirty="0">
                  <a:latin typeface="+mn-ea"/>
                  <a:cs typeface="Times New Roman" panose="02020603050405020304" pitchFamily="18" charset="0"/>
                </a:rPr>
                <a:t>对</a:t>
              </a:r>
              <a:r>
                <a:rPr lang="zh-CN" altLang="zh-CN" dirty="0">
                  <a:latin typeface="+mn-ea"/>
                  <a:cs typeface="Times New Roman" panose="02020603050405020304" pitchFamily="18" charset="0"/>
                </a:rPr>
                <a:t>模型</a:t>
              </a:r>
            </a:p>
          </p:txBody>
        </p:sp>
        <p:graphicFrame>
          <p:nvGraphicFramePr>
            <p:cNvPr id="57" name="对象 56">
              <a:extLst>
                <a:ext uri="{FF2B5EF4-FFF2-40B4-BE49-F238E27FC236}">
                  <a16:creationId xmlns:a16="http://schemas.microsoft.com/office/drawing/2014/main" id="{27B05479-0574-47F7-9754-1B90A31BC824}"/>
                </a:ext>
              </a:extLst>
            </p:cNvPr>
            <p:cNvGraphicFramePr>
              <a:graphicFrameLocks noChangeAspect="1"/>
            </p:cNvGraphicFramePr>
            <p:nvPr>
              <p:extLst>
                <p:ext uri="{D42A27DB-BD31-4B8C-83A1-F6EECF244321}">
                  <p14:modId xmlns:p14="http://schemas.microsoft.com/office/powerpoint/2010/main" val="1344556463"/>
                </p:ext>
              </p:extLst>
            </p:nvPr>
          </p:nvGraphicFramePr>
          <p:xfrm>
            <a:off x="3817895" y="2330616"/>
            <a:ext cx="1619472" cy="369332"/>
          </p:xfrm>
          <a:graphic>
            <a:graphicData uri="http://schemas.openxmlformats.org/presentationml/2006/ole">
              <mc:AlternateContent xmlns:mc="http://schemas.openxmlformats.org/markup-compatibility/2006">
                <mc:Choice xmlns:v="urn:schemas-microsoft-com:vml" Requires="v">
                  <p:oleObj spid="_x0000_s23978" name="Equation" r:id="rId6" imgW="812447" imgH="190417" progId="Equation.DSMT4">
                    <p:embed/>
                  </p:oleObj>
                </mc:Choice>
                <mc:Fallback>
                  <p:oleObj name="Equation" r:id="rId6" imgW="812447" imgH="190417" progId="Equation.DSMT4">
                    <p:embed/>
                    <p:pic>
                      <p:nvPicPr>
                        <p:cNvPr id="43" name="对象 42">
                          <a:extLst>
                            <a:ext uri="{FF2B5EF4-FFF2-40B4-BE49-F238E27FC236}">
                              <a16:creationId xmlns:a16="http://schemas.microsoft.com/office/drawing/2014/main" id="{AEA3160E-390A-4737-8822-94EC2E98E1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7895" y="2330616"/>
                          <a:ext cx="1619472" cy="369332"/>
                        </a:xfrm>
                        <a:prstGeom prst="rect">
                          <a:avLst/>
                        </a:prstGeom>
                        <a:noFill/>
                      </p:spPr>
                    </p:pic>
                  </p:oleObj>
                </mc:Fallback>
              </mc:AlternateContent>
            </a:graphicData>
          </a:graphic>
        </p:graphicFrame>
        <p:sp>
          <p:nvSpPr>
            <p:cNvPr id="58" name="Rectangle 9">
              <a:extLst>
                <a:ext uri="{FF2B5EF4-FFF2-40B4-BE49-F238E27FC236}">
                  <a16:creationId xmlns:a16="http://schemas.microsoft.com/office/drawing/2014/main" id="{38444519-2A51-40A6-90D5-73BCA2EA44D7}"/>
                </a:ext>
              </a:extLst>
            </p:cNvPr>
            <p:cNvSpPr>
              <a:spLocks noChangeArrowheads="1"/>
            </p:cNvSpPr>
            <p:nvPr/>
          </p:nvSpPr>
          <p:spPr bwMode="auto">
            <a:xfrm>
              <a:off x="3165504" y="2683298"/>
              <a:ext cx="19182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fontAlgn="base">
                <a:lnSpc>
                  <a:spcPct val="100000"/>
                </a:lnSpc>
                <a:spcBef>
                  <a:spcPct val="0"/>
                </a:spcBef>
                <a:spcAft>
                  <a:spcPct val="0"/>
                </a:spcAft>
                <a:buClrTx/>
                <a:buSzTx/>
                <a:buFontTx/>
                <a:buNone/>
                <a:tabLst/>
              </a:pPr>
              <a:r>
                <a:rPr lang="zh-CN" altLang="zh-CN" dirty="0">
                  <a:latin typeface="+mn-ea"/>
                  <a:cs typeface="Times New Roman" panose="02020603050405020304" pitchFamily="18" charset="0"/>
                </a:rPr>
                <a:t>进行</a:t>
              </a:r>
              <a:r>
                <a:rPr lang="en-US" altLang="zh-CN" dirty="0">
                  <a:latin typeface="+mn-ea"/>
                  <a:cs typeface="Times New Roman" panose="02020603050405020304" pitchFamily="18" charset="0"/>
                </a:rPr>
                <a:t>OLS</a:t>
              </a:r>
              <a:r>
                <a:rPr lang="zh-CN" altLang="en-US" dirty="0">
                  <a:latin typeface="+mn-ea"/>
                  <a:cs typeface="Times New Roman" panose="02020603050405020304" pitchFamily="18" charset="0"/>
                </a:rPr>
                <a:t>估计</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p:txBody>
        </p:sp>
      </p:grpSp>
      <p:sp>
        <p:nvSpPr>
          <p:cNvPr id="59" name="矩形 58">
            <a:extLst>
              <a:ext uri="{FF2B5EF4-FFF2-40B4-BE49-F238E27FC236}">
                <a16:creationId xmlns:a16="http://schemas.microsoft.com/office/drawing/2014/main" id="{4E4903F3-B845-41F7-B95B-58E21911A689}"/>
              </a:ext>
            </a:extLst>
          </p:cNvPr>
          <p:cNvSpPr/>
          <p:nvPr/>
        </p:nvSpPr>
        <p:spPr>
          <a:xfrm>
            <a:off x="4750977" y="4079989"/>
            <a:ext cx="1991251" cy="369332"/>
          </a:xfrm>
          <a:prstGeom prst="rect">
            <a:avLst/>
          </a:prstGeom>
        </p:spPr>
        <p:txBody>
          <a:bodyPr wrap="none">
            <a:spAutoFit/>
          </a:bodyPr>
          <a:lstStyle/>
          <a:p>
            <a:r>
              <a:rPr lang="en-US" altLang="zh-CN" dirty="0">
                <a:latin typeface="+mn-ea"/>
                <a:cs typeface="Times New Roman" panose="02020603050405020304" pitchFamily="18" charset="0"/>
              </a:rPr>
              <a:t>3.</a:t>
            </a:r>
            <a:r>
              <a:rPr lang="zh-CN" altLang="zh-CN" dirty="0">
                <a:latin typeface="+mn-ea"/>
                <a:cs typeface="Times New Roman" panose="02020603050405020304" pitchFamily="18" charset="0"/>
              </a:rPr>
              <a:t>计算残差估计量</a:t>
            </a:r>
            <a:endParaRPr lang="zh-CN" altLang="en-US" dirty="0">
              <a:latin typeface="+mn-ea"/>
              <a:cs typeface="Times New Roman" panose="02020603050405020304" pitchFamily="18" charset="0"/>
            </a:endParaRPr>
          </a:p>
        </p:txBody>
      </p:sp>
      <p:graphicFrame>
        <p:nvGraphicFramePr>
          <p:cNvPr id="60" name="对象 59">
            <a:extLst>
              <a:ext uri="{FF2B5EF4-FFF2-40B4-BE49-F238E27FC236}">
                <a16:creationId xmlns:a16="http://schemas.microsoft.com/office/drawing/2014/main" id="{08D98E28-2657-4139-830D-1F56B4FD7EF5}"/>
              </a:ext>
            </a:extLst>
          </p:cNvPr>
          <p:cNvGraphicFramePr>
            <a:graphicFrameLocks noChangeAspect="1"/>
          </p:cNvGraphicFramePr>
          <p:nvPr>
            <p:extLst>
              <p:ext uri="{D42A27DB-BD31-4B8C-83A1-F6EECF244321}">
                <p14:modId xmlns:p14="http://schemas.microsoft.com/office/powerpoint/2010/main" val="1245273989"/>
              </p:ext>
            </p:extLst>
          </p:nvPr>
        </p:nvGraphicFramePr>
        <p:xfrm>
          <a:off x="4761129" y="4408024"/>
          <a:ext cx="1612232" cy="457200"/>
        </p:xfrm>
        <a:graphic>
          <a:graphicData uri="http://schemas.openxmlformats.org/presentationml/2006/ole">
            <mc:AlternateContent xmlns:mc="http://schemas.openxmlformats.org/markup-compatibility/2006">
              <mc:Choice xmlns:v="urn:schemas-microsoft-com:vml" Requires="v">
                <p:oleObj spid="_x0000_s23979" name="Equation" r:id="rId8" imgW="685502" imgH="215806" progId="Equation.DSMT4">
                  <p:embed/>
                </p:oleObj>
              </mc:Choice>
              <mc:Fallback>
                <p:oleObj name="Equation" r:id="rId8" imgW="685502" imgH="215806" progId="Equation.DSMT4">
                  <p:embed/>
                  <p:pic>
                    <p:nvPicPr>
                      <p:cNvPr id="57" name="对象 56">
                        <a:extLst>
                          <a:ext uri="{FF2B5EF4-FFF2-40B4-BE49-F238E27FC236}">
                            <a16:creationId xmlns:a16="http://schemas.microsoft.com/office/drawing/2014/main" id="{05994C43-E401-4A91-A91F-04CAD7CF14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1129" y="4408024"/>
                        <a:ext cx="1612232" cy="457200"/>
                      </a:xfrm>
                      <a:prstGeom prst="rect">
                        <a:avLst/>
                      </a:prstGeom>
                      <a:noFill/>
                    </p:spPr>
                  </p:pic>
                </p:oleObj>
              </mc:Fallback>
            </mc:AlternateContent>
          </a:graphicData>
        </a:graphic>
      </p:graphicFrame>
      <p:graphicFrame>
        <p:nvGraphicFramePr>
          <p:cNvPr id="61" name="对象 60">
            <a:extLst>
              <a:ext uri="{FF2B5EF4-FFF2-40B4-BE49-F238E27FC236}">
                <a16:creationId xmlns:a16="http://schemas.microsoft.com/office/drawing/2014/main" id="{77F3734A-2FE7-4DCC-9EB1-F6D647BF52CE}"/>
              </a:ext>
            </a:extLst>
          </p:cNvPr>
          <p:cNvGraphicFramePr>
            <a:graphicFrameLocks noChangeAspect="1"/>
          </p:cNvGraphicFramePr>
          <p:nvPr>
            <p:extLst>
              <p:ext uri="{D42A27DB-BD31-4B8C-83A1-F6EECF244321}">
                <p14:modId xmlns:p14="http://schemas.microsoft.com/office/powerpoint/2010/main" val="2399421719"/>
              </p:ext>
            </p:extLst>
          </p:nvPr>
        </p:nvGraphicFramePr>
        <p:xfrm>
          <a:off x="4761129" y="4902698"/>
          <a:ext cx="1527378" cy="457200"/>
        </p:xfrm>
        <a:graphic>
          <a:graphicData uri="http://schemas.openxmlformats.org/presentationml/2006/ole">
            <mc:AlternateContent xmlns:mc="http://schemas.openxmlformats.org/markup-compatibility/2006">
              <mc:Choice xmlns:v="urn:schemas-microsoft-com:vml" Requires="v">
                <p:oleObj spid="_x0000_s23980" name="Equation" r:id="rId10" imgW="812447" imgH="215806" progId="Equation.DSMT4">
                  <p:embed/>
                </p:oleObj>
              </mc:Choice>
              <mc:Fallback>
                <p:oleObj name="Equation" r:id="rId10" imgW="812447" imgH="215806" progId="Equation.DSMT4">
                  <p:embed/>
                  <p:pic>
                    <p:nvPicPr>
                      <p:cNvPr id="59" name="对象 58">
                        <a:extLst>
                          <a:ext uri="{FF2B5EF4-FFF2-40B4-BE49-F238E27FC236}">
                            <a16:creationId xmlns:a16="http://schemas.microsoft.com/office/drawing/2014/main" id="{6E32DB7A-301C-4828-A5D9-B8D866C7FCE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61129" y="4902698"/>
                        <a:ext cx="1527378" cy="457200"/>
                      </a:xfrm>
                      <a:prstGeom prst="rect">
                        <a:avLst/>
                      </a:prstGeom>
                      <a:noFill/>
                    </p:spPr>
                  </p:pic>
                </p:oleObj>
              </mc:Fallback>
            </mc:AlternateContent>
          </a:graphicData>
        </a:graphic>
      </p:graphicFrame>
      <p:sp>
        <p:nvSpPr>
          <p:cNvPr id="62" name="Rectangle 22">
            <a:extLst>
              <a:ext uri="{FF2B5EF4-FFF2-40B4-BE49-F238E27FC236}">
                <a16:creationId xmlns:a16="http://schemas.microsoft.com/office/drawing/2014/main" id="{331D3B0F-EBA6-477E-AB99-6992C54BA97D}"/>
              </a:ext>
            </a:extLst>
          </p:cNvPr>
          <p:cNvSpPr>
            <a:spLocks noChangeArrowheads="1"/>
          </p:cNvSpPr>
          <p:nvPr/>
        </p:nvSpPr>
        <p:spPr bwMode="auto">
          <a:xfrm>
            <a:off x="6347070" y="1419166"/>
            <a:ext cx="353647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tabLst/>
            </a:pPr>
            <a:r>
              <a:rPr lang="en-US" altLang="zh-CN" dirty="0">
                <a:latin typeface="+mn-ea"/>
                <a:cs typeface="Times New Roman" panose="02020603050405020304" pitchFamily="18" charset="0"/>
              </a:rPr>
              <a:t>4.</a:t>
            </a:r>
            <a:r>
              <a:rPr lang="zh-CN" altLang="zh-CN" dirty="0">
                <a:latin typeface="+mn-ea"/>
                <a:cs typeface="Times New Roman" panose="02020603050405020304" pitchFamily="18" charset="0"/>
              </a:rPr>
              <a:t>将残差估计量带入似然函数，找到使得似然函数取极大值的估计量</a:t>
            </a:r>
          </a:p>
        </p:txBody>
      </p:sp>
      <p:pic>
        <p:nvPicPr>
          <p:cNvPr id="63" name="图片 40976">
            <a:extLst>
              <a:ext uri="{FF2B5EF4-FFF2-40B4-BE49-F238E27FC236}">
                <a16:creationId xmlns:a16="http://schemas.microsoft.com/office/drawing/2014/main" id="{8353926C-88AE-4573-B86A-02AA36D551EA}"/>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8238472" y="1973906"/>
            <a:ext cx="369291" cy="3692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4" name="对象 63">
            <a:extLst>
              <a:ext uri="{FF2B5EF4-FFF2-40B4-BE49-F238E27FC236}">
                <a16:creationId xmlns:a16="http://schemas.microsoft.com/office/drawing/2014/main" id="{DB23164D-A2A4-47AD-8270-2D5446D12F9A}"/>
              </a:ext>
            </a:extLst>
          </p:cNvPr>
          <p:cNvGraphicFramePr>
            <a:graphicFrameLocks noChangeAspect="1"/>
          </p:cNvGraphicFramePr>
          <p:nvPr>
            <p:extLst>
              <p:ext uri="{D42A27DB-BD31-4B8C-83A1-F6EECF244321}">
                <p14:modId xmlns:p14="http://schemas.microsoft.com/office/powerpoint/2010/main" val="3369505660"/>
              </p:ext>
            </p:extLst>
          </p:nvPr>
        </p:nvGraphicFramePr>
        <p:xfrm>
          <a:off x="6621811" y="2252651"/>
          <a:ext cx="4670678" cy="616270"/>
        </p:xfrm>
        <a:graphic>
          <a:graphicData uri="http://schemas.openxmlformats.org/presentationml/2006/ole">
            <mc:AlternateContent xmlns:mc="http://schemas.openxmlformats.org/markup-compatibility/2006">
              <mc:Choice xmlns:v="urn:schemas-microsoft-com:vml" Requires="v">
                <p:oleObj spid="_x0000_s23981" name="Equation" r:id="rId13" imgW="2692400" imgH="355600" progId="Equation.DSMT4">
                  <p:embed/>
                </p:oleObj>
              </mc:Choice>
              <mc:Fallback>
                <p:oleObj name="Equation" r:id="rId13" imgW="2692400" imgH="355600" progId="Equation.DSMT4">
                  <p:embed/>
                  <p:pic>
                    <p:nvPicPr>
                      <p:cNvPr id="3" name="对象 2">
                        <a:extLst>
                          <a:ext uri="{FF2B5EF4-FFF2-40B4-BE49-F238E27FC236}">
                            <a16:creationId xmlns:a16="http://schemas.microsoft.com/office/drawing/2014/main" id="{8DDCCC5F-40C8-4149-AB29-79F1FAC46DE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21811" y="2252651"/>
                        <a:ext cx="4670678" cy="616270"/>
                      </a:xfrm>
                      <a:prstGeom prst="rect">
                        <a:avLst/>
                      </a:prstGeom>
                      <a:noFill/>
                    </p:spPr>
                  </p:pic>
                </p:oleObj>
              </mc:Fallback>
            </mc:AlternateContent>
          </a:graphicData>
        </a:graphic>
      </p:graphicFrame>
      <p:sp>
        <p:nvSpPr>
          <p:cNvPr id="65" name="Rectangle 42">
            <a:extLst>
              <a:ext uri="{FF2B5EF4-FFF2-40B4-BE49-F238E27FC236}">
                <a16:creationId xmlns:a16="http://schemas.microsoft.com/office/drawing/2014/main" id="{D07B8D3E-5388-4D31-AE88-DC300B7C0095}"/>
              </a:ext>
            </a:extLst>
          </p:cNvPr>
          <p:cNvSpPr>
            <a:spLocks noChangeArrowheads="1"/>
          </p:cNvSpPr>
          <p:nvPr/>
        </p:nvSpPr>
        <p:spPr bwMode="auto">
          <a:xfrm>
            <a:off x="8819812" y="4001323"/>
            <a:ext cx="22279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mn-ea"/>
                <a:cs typeface="Times New Roman" panose="02020603050405020304" pitchFamily="18" charset="0"/>
              </a:rPr>
              <a:t>5.</a:t>
            </a:r>
            <a:r>
              <a:rPr kumimoji="0" lang="zh-CN" altLang="en-US" b="0" i="0" u="none" strike="noStrike" cap="none" normalizeH="0" baseline="0" dirty="0">
                <a:ln>
                  <a:noFill/>
                </a:ln>
                <a:solidFill>
                  <a:schemeClr val="tx1"/>
                </a:solidFill>
                <a:effectLst/>
                <a:latin typeface="+mn-ea"/>
                <a:cs typeface="Times New Roman" panose="02020603050405020304" pitchFamily="18" charset="0"/>
              </a:rPr>
              <a:t>给定使</a:t>
            </a:r>
            <a:r>
              <a:rPr kumimoji="0" lang="en-US" altLang="zh-CN" b="0" i="1" u="none" strike="noStrike" cap="none" normalizeH="0" baseline="0" dirty="0" err="1">
                <a:ln>
                  <a:noFill/>
                </a:ln>
                <a:solidFill>
                  <a:schemeClr val="tx1"/>
                </a:solidFill>
                <a:effectLst/>
                <a:latin typeface="+mn-ea"/>
                <a:cs typeface="Times New Roman" panose="02020603050405020304" pitchFamily="18" charset="0"/>
              </a:rPr>
              <a:t>L</a:t>
            </a:r>
            <a:r>
              <a:rPr kumimoji="0" lang="en-US" altLang="zh-CN" b="0" i="1" u="none" strike="noStrike" cap="none" normalizeH="0" baseline="-30000" dirty="0" err="1">
                <a:ln>
                  <a:noFill/>
                </a:ln>
                <a:solidFill>
                  <a:schemeClr val="tx1"/>
                </a:solidFill>
                <a:effectLst/>
                <a:latin typeface="+mn-ea"/>
                <a:cs typeface="Times New Roman" panose="02020603050405020304" pitchFamily="18" charset="0"/>
              </a:rPr>
              <a:t>c</a:t>
            </a:r>
            <a:r>
              <a:rPr kumimoji="0" lang="zh-CN" altLang="en-US" b="0" i="0" u="none" strike="noStrike" cap="none" normalizeH="0" baseline="0" dirty="0">
                <a:ln>
                  <a:noFill/>
                </a:ln>
                <a:solidFill>
                  <a:schemeClr val="tx1"/>
                </a:solidFill>
                <a:effectLst/>
                <a:latin typeface="+mn-ea"/>
                <a:cs typeface="Times New Roman" panose="02020603050405020304" pitchFamily="18" charset="0"/>
              </a:rPr>
              <a:t>最大的</a:t>
            </a:r>
            <a:endParaRPr kumimoji="0" lang="zh-CN" altLang="en-US" b="0" i="0" u="none" strike="noStrike" cap="none" normalizeH="0" baseline="0" dirty="0">
              <a:ln>
                <a:noFill/>
              </a:ln>
              <a:solidFill>
                <a:schemeClr val="tx1"/>
              </a:solidFill>
              <a:effectLst/>
              <a:latin typeface="+mn-ea"/>
            </a:endParaRPr>
          </a:p>
        </p:txBody>
      </p:sp>
      <p:sp>
        <p:nvSpPr>
          <p:cNvPr id="66" name="Rectangle 43">
            <a:extLst>
              <a:ext uri="{FF2B5EF4-FFF2-40B4-BE49-F238E27FC236}">
                <a16:creationId xmlns:a16="http://schemas.microsoft.com/office/drawing/2014/main" id="{A2140C3B-550C-4A84-98AF-602F4E659290}"/>
              </a:ext>
            </a:extLst>
          </p:cNvPr>
          <p:cNvSpPr>
            <a:spLocks noChangeArrowheads="1"/>
          </p:cNvSpPr>
          <p:nvPr/>
        </p:nvSpPr>
        <p:spPr bwMode="auto">
          <a:xfrm>
            <a:off x="10822533" y="4028434"/>
            <a:ext cx="10852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mn-ea"/>
                <a:cs typeface="Times New Roman" panose="02020603050405020304" pitchFamily="18" charset="0"/>
              </a:rPr>
              <a:t>，计算</a:t>
            </a:r>
            <a:r>
              <a:rPr kumimoji="0" lang="zh-CN" altLang="en-US" b="0" i="0" u="none" strike="noStrike" cap="none" normalizeH="0" baseline="0" dirty="0">
                <a:ln>
                  <a:noFill/>
                </a:ln>
                <a:solidFill>
                  <a:schemeClr val="tx1"/>
                </a:solidFill>
                <a:effectLst/>
                <a:latin typeface="+mn-ea"/>
              </a:rPr>
              <a:t> </a:t>
            </a:r>
          </a:p>
        </p:txBody>
      </p:sp>
      <p:graphicFrame>
        <p:nvGraphicFramePr>
          <p:cNvPr id="67" name="对象 66">
            <a:extLst>
              <a:ext uri="{FF2B5EF4-FFF2-40B4-BE49-F238E27FC236}">
                <a16:creationId xmlns:a16="http://schemas.microsoft.com/office/drawing/2014/main" id="{6BCE5A4C-573A-4CB0-AE2B-7F13E45C4F02}"/>
              </a:ext>
            </a:extLst>
          </p:cNvPr>
          <p:cNvGraphicFramePr>
            <a:graphicFrameLocks noChangeAspect="1"/>
          </p:cNvGraphicFramePr>
          <p:nvPr>
            <p:extLst>
              <p:ext uri="{D42A27DB-BD31-4B8C-83A1-F6EECF244321}">
                <p14:modId xmlns:p14="http://schemas.microsoft.com/office/powerpoint/2010/main" val="2130923491"/>
              </p:ext>
            </p:extLst>
          </p:nvPr>
        </p:nvGraphicFramePr>
        <p:xfrm>
          <a:off x="10597345" y="3957648"/>
          <a:ext cx="450376" cy="450376"/>
        </p:xfrm>
        <a:graphic>
          <a:graphicData uri="http://schemas.openxmlformats.org/presentationml/2006/ole">
            <mc:AlternateContent xmlns:mc="http://schemas.openxmlformats.org/markup-compatibility/2006">
              <mc:Choice xmlns:v="urn:schemas-microsoft-com:vml" Requires="v">
                <p:oleObj spid="_x0000_s23982" name="Equation" r:id="rId15" imgW="139639" imgH="190417" progId="Equation.DSMT4">
                  <p:embed/>
                </p:oleObj>
              </mc:Choice>
              <mc:Fallback>
                <p:oleObj name="Equation" r:id="rId15" imgW="139639" imgH="190417" progId="Equation.DSMT4">
                  <p:embed/>
                  <p:pic>
                    <p:nvPicPr>
                      <p:cNvPr id="22" name="对象 21">
                        <a:extLst>
                          <a:ext uri="{FF2B5EF4-FFF2-40B4-BE49-F238E27FC236}">
                            <a16:creationId xmlns:a16="http://schemas.microsoft.com/office/drawing/2014/main" id="{34D2AB25-9AB6-4611-AF64-49A0D39C8C7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597345" y="3957648"/>
                        <a:ext cx="450376" cy="450376"/>
                      </a:xfrm>
                      <a:prstGeom prst="rect">
                        <a:avLst/>
                      </a:prstGeom>
                      <a:noFill/>
                    </p:spPr>
                  </p:pic>
                </p:oleObj>
              </mc:Fallback>
            </mc:AlternateContent>
          </a:graphicData>
        </a:graphic>
      </p:graphicFrame>
      <p:graphicFrame>
        <p:nvGraphicFramePr>
          <p:cNvPr id="68" name="对象 67">
            <a:extLst>
              <a:ext uri="{FF2B5EF4-FFF2-40B4-BE49-F238E27FC236}">
                <a16:creationId xmlns:a16="http://schemas.microsoft.com/office/drawing/2014/main" id="{9254EBCA-A7E5-49D1-B70C-DA694087A96D}"/>
              </a:ext>
            </a:extLst>
          </p:cNvPr>
          <p:cNvGraphicFramePr>
            <a:graphicFrameLocks noChangeAspect="1"/>
          </p:cNvGraphicFramePr>
          <p:nvPr>
            <p:extLst>
              <p:ext uri="{D42A27DB-BD31-4B8C-83A1-F6EECF244321}">
                <p14:modId xmlns:p14="http://schemas.microsoft.com/office/powerpoint/2010/main" val="2031599304"/>
              </p:ext>
            </p:extLst>
          </p:nvPr>
        </p:nvGraphicFramePr>
        <p:xfrm>
          <a:off x="9333799" y="4432182"/>
          <a:ext cx="2400395" cy="530320"/>
        </p:xfrm>
        <a:graphic>
          <a:graphicData uri="http://schemas.openxmlformats.org/presentationml/2006/ole">
            <mc:AlternateContent xmlns:mc="http://schemas.openxmlformats.org/markup-compatibility/2006">
              <mc:Choice xmlns:v="urn:schemas-microsoft-com:vml" Requires="v">
                <p:oleObj spid="_x0000_s23983" name="Equation" r:id="rId17" imgW="787058" imgH="215806" progId="Equation.DSMT4">
                  <p:embed/>
                </p:oleObj>
              </mc:Choice>
              <mc:Fallback>
                <p:oleObj name="Equation" r:id="rId17" imgW="787058" imgH="215806" progId="Equation.DSMT4">
                  <p:embed/>
                  <p:pic>
                    <p:nvPicPr>
                      <p:cNvPr id="37" name="对象 36">
                        <a:extLst>
                          <a:ext uri="{FF2B5EF4-FFF2-40B4-BE49-F238E27FC236}">
                            <a16:creationId xmlns:a16="http://schemas.microsoft.com/office/drawing/2014/main" id="{3A58E085-C04F-41DC-932B-DB430DCDCE4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333799" y="4432182"/>
                        <a:ext cx="2400395" cy="530320"/>
                      </a:xfrm>
                      <a:prstGeom prst="rect">
                        <a:avLst/>
                      </a:prstGeom>
                      <a:noFill/>
                    </p:spPr>
                  </p:pic>
                </p:oleObj>
              </mc:Fallback>
            </mc:AlternateContent>
          </a:graphicData>
        </a:graphic>
      </p:graphicFrame>
      <p:graphicFrame>
        <p:nvGraphicFramePr>
          <p:cNvPr id="69" name="对象 68">
            <a:extLst>
              <a:ext uri="{FF2B5EF4-FFF2-40B4-BE49-F238E27FC236}">
                <a16:creationId xmlns:a16="http://schemas.microsoft.com/office/drawing/2014/main" id="{841F46BA-58E2-486D-B983-C6382CA3F49B}"/>
              </a:ext>
            </a:extLst>
          </p:cNvPr>
          <p:cNvGraphicFramePr>
            <a:graphicFrameLocks noChangeAspect="1"/>
          </p:cNvGraphicFramePr>
          <p:nvPr>
            <p:extLst>
              <p:ext uri="{D42A27DB-BD31-4B8C-83A1-F6EECF244321}">
                <p14:modId xmlns:p14="http://schemas.microsoft.com/office/powerpoint/2010/main" val="763902543"/>
              </p:ext>
            </p:extLst>
          </p:nvPr>
        </p:nvGraphicFramePr>
        <p:xfrm>
          <a:off x="8652205" y="4986752"/>
          <a:ext cx="3363951" cy="784234"/>
        </p:xfrm>
        <a:graphic>
          <a:graphicData uri="http://schemas.openxmlformats.org/presentationml/2006/ole">
            <mc:AlternateContent xmlns:mc="http://schemas.openxmlformats.org/markup-compatibility/2006">
              <mc:Choice xmlns:v="urn:schemas-microsoft-com:vml" Requires="v">
                <p:oleObj spid="_x0000_s23984" name="Equation" r:id="rId19" imgW="1548728" imgH="355446" progId="Equation.DSMT4">
                  <p:embed/>
                </p:oleObj>
              </mc:Choice>
              <mc:Fallback>
                <p:oleObj name="Equation" r:id="rId19" imgW="1548728" imgH="355446" progId="Equation.DSMT4">
                  <p:embed/>
                  <p:pic>
                    <p:nvPicPr>
                      <p:cNvPr id="39" name="对象 38">
                        <a:extLst>
                          <a:ext uri="{FF2B5EF4-FFF2-40B4-BE49-F238E27FC236}">
                            <a16:creationId xmlns:a16="http://schemas.microsoft.com/office/drawing/2014/main" id="{C68AB4E8-069F-44CF-BA9E-AAF77C745D0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652205" y="4986752"/>
                        <a:ext cx="3363951" cy="784234"/>
                      </a:xfrm>
                      <a:prstGeom prst="rect">
                        <a:avLst/>
                      </a:prstGeom>
                      <a:noFill/>
                    </p:spPr>
                  </p:pic>
                </p:oleObj>
              </mc:Fallback>
            </mc:AlternateContent>
          </a:graphicData>
        </a:graphic>
      </p:graphicFrame>
      <p:sp>
        <p:nvSpPr>
          <p:cNvPr id="70" name="矩形 69">
            <a:extLst>
              <a:ext uri="{FF2B5EF4-FFF2-40B4-BE49-F238E27FC236}">
                <a16:creationId xmlns:a16="http://schemas.microsoft.com/office/drawing/2014/main" id="{526A8F38-8EE1-494F-BFD1-D4C31ECBC3A6}"/>
              </a:ext>
            </a:extLst>
          </p:cNvPr>
          <p:cNvSpPr/>
          <p:nvPr/>
        </p:nvSpPr>
        <p:spPr>
          <a:xfrm>
            <a:off x="-1465794" y="1223287"/>
            <a:ext cx="4277788" cy="369332"/>
          </a:xfrm>
          <a:prstGeom prst="rect">
            <a:avLst/>
          </a:prstGeom>
        </p:spPr>
        <p:txBody>
          <a:bodyPr wrap="square">
            <a:spAutoFit/>
          </a:bodyPr>
          <a:lstStyle/>
          <a:p>
            <a:pPr lvl="5">
              <a:spcAft>
                <a:spcPts val="0"/>
              </a:spcAft>
            </a:pPr>
            <a:r>
              <a:rPr lang="en-US" altLang="zh-CN" kern="100" dirty="0">
                <a:latin typeface="+mn-ea"/>
                <a:cs typeface="Times New Roman" panose="02020603050405020304" pitchFamily="18" charset="0"/>
              </a:rPr>
              <a:t>(2)ML</a:t>
            </a:r>
            <a:r>
              <a:rPr lang="zh-CN" altLang="zh-CN" kern="100" dirty="0">
                <a:latin typeface="+mn-ea"/>
                <a:cs typeface="Times New Roman" panose="02020603050405020304" pitchFamily="18" charset="0"/>
              </a:rPr>
              <a:t>估计步骤</a:t>
            </a:r>
            <a:endParaRPr lang="zh-CN" altLang="zh-CN"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2172771784"/>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88" name="矩形 87">
            <a:extLst>
              <a:ext uri="{FF2B5EF4-FFF2-40B4-BE49-F238E27FC236}">
                <a16:creationId xmlns:a16="http://schemas.microsoft.com/office/drawing/2014/main" id="{388C20E7-CB02-487A-B4DE-47A9F2F3F45A}"/>
              </a:ext>
            </a:extLst>
          </p:cNvPr>
          <p:cNvSpPr/>
          <p:nvPr/>
        </p:nvSpPr>
        <p:spPr>
          <a:xfrm>
            <a:off x="974236" y="2699762"/>
            <a:ext cx="9761915" cy="4425225"/>
          </a:xfrm>
          <a:prstGeom prst="rect">
            <a:avLst/>
          </a:prstGeom>
          <a:solidFill>
            <a:srgbClr val="97A4A5"/>
          </a:solidFill>
          <a:ln w="12700" cap="flat" cmpd="sng" algn="ctr">
            <a:noFill/>
            <a:prstDash val="solid"/>
            <a:miter lim="800000"/>
          </a:ln>
          <a:effectLst/>
        </p:spPr>
        <p:txBody>
          <a:bodyPr rtlCol="0" anchor="ctr"/>
          <a:lstStyle/>
          <a:p>
            <a:pPr algn="ctr"/>
            <a:endParaRPr lang="zh-CN" altLang="en-US" kern="0" dirty="0">
              <a:solidFill>
                <a:prstClr val="white"/>
              </a:solidFill>
              <a:latin typeface="+mn-ea"/>
            </a:endParaRPr>
          </a:p>
        </p:txBody>
      </p:sp>
      <p:sp>
        <p:nvSpPr>
          <p:cNvPr id="45" name="矩形 44">
            <a:extLst>
              <a:ext uri="{FF2B5EF4-FFF2-40B4-BE49-F238E27FC236}">
                <a16:creationId xmlns:a16="http://schemas.microsoft.com/office/drawing/2014/main" id="{788E3BA5-7F67-473D-B9F4-0596A1AECFB2}"/>
              </a:ext>
            </a:extLst>
          </p:cNvPr>
          <p:cNvSpPr/>
          <p:nvPr/>
        </p:nvSpPr>
        <p:spPr>
          <a:xfrm>
            <a:off x="9181717" y="-562809"/>
            <a:ext cx="3108869" cy="3262571"/>
          </a:xfrm>
          <a:prstGeom prst="rect">
            <a:avLst/>
          </a:prstGeom>
          <a:solidFill>
            <a:srgbClr val="BDC6C9"/>
          </a:solidFill>
          <a:ln w="12700" cap="flat" cmpd="sng" algn="ctr">
            <a:noFill/>
            <a:prstDash val="solid"/>
            <a:miter lim="800000"/>
          </a:ln>
          <a:effectLst/>
        </p:spPr>
        <p:txBody>
          <a:bodyPr rtlCol="0" anchor="ctr"/>
          <a:lstStyle/>
          <a:p>
            <a:pPr algn="ctr"/>
            <a:endParaRPr lang="zh-CN" altLang="en-US" kern="0" dirty="0">
              <a:solidFill>
                <a:prstClr val="white"/>
              </a:solidFill>
              <a:latin typeface="Arial"/>
              <a:ea typeface="微软雅黑"/>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空间误差回归</a:t>
            </a:r>
          </a:p>
        </p:txBody>
      </p:sp>
      <p:sp>
        <p:nvSpPr>
          <p:cNvPr id="8" name="Rectangle 2"/>
          <p:cNvSpPr>
            <a:spLocks noChangeArrowheads="1"/>
          </p:cNvSpPr>
          <p:nvPr/>
        </p:nvSpPr>
        <p:spPr bwMode="auto">
          <a:xfrm>
            <a:off x="-1329660" y="3778921"/>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9259273" y="405029"/>
            <a:ext cx="48389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a:cs typeface="+mn-cs"/>
              </a:rPr>
              <a:t>公式：</a:t>
            </a: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219324" y="174024"/>
            <a:ext cx="284480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空间误差回归</a:t>
            </a:r>
          </a:p>
        </p:txBody>
      </p:sp>
      <p:sp>
        <p:nvSpPr>
          <p:cNvPr id="4" name="Rectangle 2">
            <a:extLst>
              <a:ext uri="{FF2B5EF4-FFF2-40B4-BE49-F238E27FC236}">
                <a16:creationId xmlns:a16="http://schemas.microsoft.com/office/drawing/2014/main" id="{7A164D9E-715D-4778-AD8F-64E015B3CC2F}"/>
              </a:ext>
            </a:extLst>
          </p:cNvPr>
          <p:cNvSpPr>
            <a:spLocks noChangeArrowheads="1"/>
          </p:cNvSpPr>
          <p:nvPr/>
        </p:nvSpPr>
        <p:spPr bwMode="auto">
          <a:xfrm>
            <a:off x="1754234" y="273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4" name="Rectangle 9">
            <a:extLst>
              <a:ext uri="{FF2B5EF4-FFF2-40B4-BE49-F238E27FC236}">
                <a16:creationId xmlns:a16="http://schemas.microsoft.com/office/drawing/2014/main" id="{4D733F68-5408-434A-9709-2B8517DF8ABD}"/>
              </a:ext>
            </a:extLst>
          </p:cNvPr>
          <p:cNvSpPr>
            <a:spLocks noChangeArrowheads="1"/>
          </p:cNvSpPr>
          <p:nvPr/>
        </p:nvSpPr>
        <p:spPr bwMode="auto">
          <a:xfrm>
            <a:off x="8125876" y="39708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9">
            <a:extLst>
              <a:ext uri="{FF2B5EF4-FFF2-40B4-BE49-F238E27FC236}">
                <a16:creationId xmlns:a16="http://schemas.microsoft.com/office/drawing/2014/main" id="{6CF5C6CC-22BB-4D37-B926-BFAAD637E47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12">
            <a:extLst>
              <a:ext uri="{FF2B5EF4-FFF2-40B4-BE49-F238E27FC236}">
                <a16:creationId xmlns:a16="http://schemas.microsoft.com/office/drawing/2014/main" id="{9E86CC32-0299-4788-9A71-E997838995E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14">
            <a:extLst>
              <a:ext uri="{FF2B5EF4-FFF2-40B4-BE49-F238E27FC236}">
                <a16:creationId xmlns:a16="http://schemas.microsoft.com/office/drawing/2014/main" id="{C5097FC3-E5AE-4B1D-94D3-06BF6254A63C}"/>
              </a:ext>
            </a:extLst>
          </p:cNvPr>
          <p:cNvSpPr>
            <a:spLocks noChangeArrowheads="1"/>
          </p:cNvSpPr>
          <p:nvPr/>
        </p:nvSpPr>
        <p:spPr bwMode="auto">
          <a:xfrm>
            <a:off x="37686" y="8588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矩形 8">
            <a:extLst>
              <a:ext uri="{FF2B5EF4-FFF2-40B4-BE49-F238E27FC236}">
                <a16:creationId xmlns:a16="http://schemas.microsoft.com/office/drawing/2014/main" id="{2F0D3CFB-F249-4390-A6D3-09CBA363C256}"/>
              </a:ext>
            </a:extLst>
          </p:cNvPr>
          <p:cNvSpPr/>
          <p:nvPr/>
        </p:nvSpPr>
        <p:spPr>
          <a:xfrm>
            <a:off x="832139" y="1298305"/>
            <a:ext cx="1114408" cy="369332"/>
          </a:xfrm>
          <a:prstGeom prst="rect">
            <a:avLst/>
          </a:prstGeom>
        </p:spPr>
        <p:txBody>
          <a:bodyPr wrap="none">
            <a:spAutoFit/>
          </a:bodyPr>
          <a:lstStyle/>
          <a:p>
            <a:pPr lvl="0">
              <a:spcBef>
                <a:spcPts val="1200"/>
              </a:spcBef>
              <a:spcAft>
                <a:spcPts val="1200"/>
              </a:spcAft>
            </a:pPr>
            <a:r>
              <a:rPr lang="zh-CN" altLang="zh-CN" b="1" kern="100" dirty="0">
                <a:latin typeface="Times New Roman" panose="02020603050405020304" pitchFamily="18" charset="0"/>
                <a:ea typeface="楷体" panose="02010609060101010101" pitchFamily="49" charset="-122"/>
                <a:cs typeface="Times New Roman" panose="02020603050405020304" pitchFamily="18" charset="0"/>
              </a:rPr>
              <a:t>模型思想</a:t>
            </a:r>
          </a:p>
        </p:txBody>
      </p:sp>
      <p:sp>
        <p:nvSpPr>
          <p:cNvPr id="10" name="矩形 9">
            <a:extLst>
              <a:ext uri="{FF2B5EF4-FFF2-40B4-BE49-F238E27FC236}">
                <a16:creationId xmlns:a16="http://schemas.microsoft.com/office/drawing/2014/main" id="{B5CA3E4A-24DE-4D1A-A962-EB47C5BDE6A9}"/>
              </a:ext>
            </a:extLst>
          </p:cNvPr>
          <p:cNvSpPr/>
          <p:nvPr/>
        </p:nvSpPr>
        <p:spPr>
          <a:xfrm>
            <a:off x="2164043" y="1159190"/>
            <a:ext cx="6096000" cy="646331"/>
          </a:xfrm>
          <a:prstGeom prst="rect">
            <a:avLst/>
          </a:prstGeom>
        </p:spPr>
        <p:txBody>
          <a:bodyPr>
            <a:spAutoFit/>
          </a:bodyPr>
          <a:lstStyle/>
          <a:p>
            <a:r>
              <a:rPr lang="zh-CN" altLang="en-US" dirty="0">
                <a:latin typeface="+mn-ea"/>
                <a:cs typeface="Times New Roman" panose="02020603050405020304" pitchFamily="18" charset="0"/>
              </a:rPr>
              <a:t>空间相关性的存在不直接影响回归模型的结构，但此时误差项则存在着类似于空间滞后模型的结构</a:t>
            </a:r>
            <a:endParaRPr lang="zh-CN" altLang="en-US" dirty="0">
              <a:latin typeface="+mn-ea"/>
            </a:endParaRPr>
          </a:p>
        </p:txBody>
      </p:sp>
      <p:sp>
        <p:nvSpPr>
          <p:cNvPr id="37" name="矩形 36">
            <a:extLst>
              <a:ext uri="{FF2B5EF4-FFF2-40B4-BE49-F238E27FC236}">
                <a16:creationId xmlns:a16="http://schemas.microsoft.com/office/drawing/2014/main" id="{355FA7FF-0ACF-496F-AE62-0DB5F9937142}"/>
              </a:ext>
            </a:extLst>
          </p:cNvPr>
          <p:cNvSpPr/>
          <p:nvPr/>
        </p:nvSpPr>
        <p:spPr>
          <a:xfrm>
            <a:off x="1983401" y="1222043"/>
            <a:ext cx="73709" cy="607850"/>
          </a:xfrm>
          <a:prstGeom prst="rect">
            <a:avLst/>
          </a:prstGeom>
          <a:solidFill>
            <a:srgbClr val="97A4A5"/>
          </a:solidFill>
          <a:ln w="12700" cap="flat" cmpd="sng" algn="ctr">
            <a:noFill/>
            <a:prstDash val="solid"/>
            <a:miter lim="800000"/>
          </a:ln>
          <a:effectLst/>
        </p:spPr>
        <p:txBody>
          <a:bodyPr rtlCol="0" anchor="ctr"/>
          <a:lstStyle/>
          <a:p>
            <a:pPr algn="ctr"/>
            <a:endParaRPr lang="zh-CN" altLang="en-US" kern="0">
              <a:solidFill>
                <a:prstClr val="white"/>
              </a:solidFill>
              <a:latin typeface="Arial"/>
              <a:ea typeface="微软雅黑"/>
            </a:endParaRPr>
          </a:p>
        </p:txBody>
      </p:sp>
      <p:sp>
        <p:nvSpPr>
          <p:cNvPr id="12" name="矩形 11">
            <a:extLst>
              <a:ext uri="{FF2B5EF4-FFF2-40B4-BE49-F238E27FC236}">
                <a16:creationId xmlns:a16="http://schemas.microsoft.com/office/drawing/2014/main" id="{6BCC0483-0474-4FBE-BEDA-936EDA49C01A}"/>
              </a:ext>
            </a:extLst>
          </p:cNvPr>
          <p:cNvSpPr/>
          <p:nvPr/>
        </p:nvSpPr>
        <p:spPr>
          <a:xfrm>
            <a:off x="911205" y="2089566"/>
            <a:ext cx="1114408" cy="369332"/>
          </a:xfrm>
          <a:prstGeom prst="rect">
            <a:avLst/>
          </a:prstGeom>
        </p:spPr>
        <p:txBody>
          <a:bodyPr wrap="none">
            <a:spAutoFit/>
          </a:bodyPr>
          <a:lstStyle/>
          <a:p>
            <a:pPr lvl="0">
              <a:spcBef>
                <a:spcPts val="1200"/>
              </a:spcBef>
              <a:spcAft>
                <a:spcPts val="1200"/>
              </a:spcAft>
            </a:pPr>
            <a:r>
              <a:rPr lang="zh-CN" altLang="zh-CN" b="1" kern="100" dirty="0">
                <a:latin typeface="Times New Roman" panose="02020603050405020304" pitchFamily="18" charset="0"/>
                <a:ea typeface="楷体" panose="02010609060101010101" pitchFamily="49" charset="-122"/>
                <a:cs typeface="Times New Roman" panose="02020603050405020304" pitchFamily="18" charset="0"/>
              </a:rPr>
              <a:t>参数估计</a:t>
            </a:r>
          </a:p>
        </p:txBody>
      </p:sp>
      <p:sp>
        <p:nvSpPr>
          <p:cNvPr id="40" name="矩形 39">
            <a:extLst>
              <a:ext uri="{FF2B5EF4-FFF2-40B4-BE49-F238E27FC236}">
                <a16:creationId xmlns:a16="http://schemas.microsoft.com/office/drawing/2014/main" id="{F4DC8A77-5BDC-4C34-BF6D-22FFA8E281CF}"/>
              </a:ext>
            </a:extLst>
          </p:cNvPr>
          <p:cNvSpPr/>
          <p:nvPr/>
        </p:nvSpPr>
        <p:spPr>
          <a:xfrm rot="5400000">
            <a:off x="1415798" y="2018395"/>
            <a:ext cx="45719" cy="903788"/>
          </a:xfrm>
          <a:prstGeom prst="rect">
            <a:avLst/>
          </a:prstGeom>
          <a:solidFill>
            <a:srgbClr val="97A4A5"/>
          </a:solidFill>
          <a:ln w="12700" cap="flat" cmpd="sng" algn="ctr">
            <a:noFill/>
            <a:prstDash val="solid"/>
            <a:miter lim="800000"/>
          </a:ln>
          <a:effectLst/>
        </p:spPr>
        <p:txBody>
          <a:bodyPr rtlCol="0" anchor="ctr"/>
          <a:lstStyle/>
          <a:p>
            <a:pPr algn="ctr"/>
            <a:endParaRPr lang="zh-CN" altLang="en-US" kern="0">
              <a:solidFill>
                <a:prstClr val="white"/>
              </a:solidFill>
              <a:latin typeface="Arial"/>
              <a:ea typeface="微软雅黑"/>
            </a:endParaRPr>
          </a:p>
        </p:txBody>
      </p:sp>
      <p:sp>
        <p:nvSpPr>
          <p:cNvPr id="29" name="Rectangle 14">
            <a:extLst>
              <a:ext uri="{FF2B5EF4-FFF2-40B4-BE49-F238E27FC236}">
                <a16:creationId xmlns:a16="http://schemas.microsoft.com/office/drawing/2014/main" id="{3C612FDB-5BBB-43FA-A0BD-7AD8CE1FA1D7}"/>
              </a:ext>
            </a:extLst>
          </p:cNvPr>
          <p:cNvSpPr>
            <a:spLocks noChangeArrowheads="1"/>
          </p:cNvSpPr>
          <p:nvPr/>
        </p:nvSpPr>
        <p:spPr bwMode="auto">
          <a:xfrm>
            <a:off x="-315495" y="237163"/>
            <a:ext cx="1565416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9">
            <a:extLst>
              <a:ext uri="{FF2B5EF4-FFF2-40B4-BE49-F238E27FC236}">
                <a16:creationId xmlns:a16="http://schemas.microsoft.com/office/drawing/2014/main" id="{9195D5DD-A7A8-4071-B6B9-E51DE32A4919}"/>
              </a:ext>
            </a:extLst>
          </p:cNvPr>
          <p:cNvSpPr>
            <a:spLocks noChangeArrowheads="1"/>
          </p:cNvSpPr>
          <p:nvPr/>
        </p:nvSpPr>
        <p:spPr bwMode="auto">
          <a:xfrm>
            <a:off x="-1329660" y="137165"/>
            <a:ext cx="2291406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31">
            <a:extLst>
              <a:ext uri="{FF2B5EF4-FFF2-40B4-BE49-F238E27FC236}">
                <a16:creationId xmlns:a16="http://schemas.microsoft.com/office/drawing/2014/main" id="{961B3617-8ECB-4DD7-A529-BBA18CBD79D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33">
            <a:extLst>
              <a:ext uri="{FF2B5EF4-FFF2-40B4-BE49-F238E27FC236}">
                <a16:creationId xmlns:a16="http://schemas.microsoft.com/office/drawing/2014/main" id="{0CC7EA4C-F650-4EA3-AE6A-C565A9071E5E}"/>
              </a:ext>
            </a:extLst>
          </p:cNvPr>
          <p:cNvSpPr>
            <a:spLocks noChangeArrowheads="1"/>
          </p:cNvSpPr>
          <p:nvPr/>
        </p:nvSpPr>
        <p:spPr bwMode="auto">
          <a:xfrm>
            <a:off x="7014228" y="1679020"/>
            <a:ext cx="1664512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5" name="对象 14">
            <a:extLst>
              <a:ext uri="{FF2B5EF4-FFF2-40B4-BE49-F238E27FC236}">
                <a16:creationId xmlns:a16="http://schemas.microsoft.com/office/drawing/2014/main" id="{F7656FCA-7FAF-445B-9AB2-2704412E4F4C}"/>
              </a:ext>
            </a:extLst>
          </p:cNvPr>
          <p:cNvGraphicFramePr>
            <a:graphicFrameLocks noChangeAspect="1"/>
          </p:cNvGraphicFramePr>
          <p:nvPr>
            <p:extLst>
              <p:ext uri="{D42A27DB-BD31-4B8C-83A1-F6EECF244321}">
                <p14:modId xmlns:p14="http://schemas.microsoft.com/office/powerpoint/2010/main" val="1730212151"/>
              </p:ext>
            </p:extLst>
          </p:nvPr>
        </p:nvGraphicFramePr>
        <p:xfrm>
          <a:off x="9934264" y="737661"/>
          <a:ext cx="1302371" cy="369329"/>
        </p:xfrm>
        <a:graphic>
          <a:graphicData uri="http://schemas.openxmlformats.org/presentationml/2006/ole">
            <mc:AlternateContent xmlns:mc="http://schemas.openxmlformats.org/markup-compatibility/2006">
              <mc:Choice xmlns:v="urn:schemas-microsoft-com:vml" Requires="v">
                <p:oleObj spid="_x0000_s26526" name="Equation" r:id="rId3" imgW="634449" imgH="177646" progId="Equation.DSMT4">
                  <p:embed/>
                </p:oleObj>
              </mc:Choice>
              <mc:Fallback>
                <p:oleObj name="Equation" r:id="rId3" imgW="634449" imgH="177646"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4264" y="737661"/>
                        <a:ext cx="1302371" cy="369329"/>
                      </a:xfrm>
                      <a:prstGeom prst="rect">
                        <a:avLst/>
                      </a:prstGeom>
                      <a:noFill/>
                    </p:spPr>
                  </p:pic>
                </p:oleObj>
              </mc:Fallback>
            </mc:AlternateContent>
          </a:graphicData>
        </a:graphic>
      </p:graphicFrame>
      <p:graphicFrame>
        <p:nvGraphicFramePr>
          <p:cNvPr id="28" name="对象 27">
            <a:extLst>
              <a:ext uri="{FF2B5EF4-FFF2-40B4-BE49-F238E27FC236}">
                <a16:creationId xmlns:a16="http://schemas.microsoft.com/office/drawing/2014/main" id="{840609AC-82F9-41EB-A409-62C461766146}"/>
              </a:ext>
            </a:extLst>
          </p:cNvPr>
          <p:cNvGraphicFramePr>
            <a:graphicFrameLocks noChangeAspect="1"/>
          </p:cNvGraphicFramePr>
          <p:nvPr>
            <p:extLst>
              <p:ext uri="{D42A27DB-BD31-4B8C-83A1-F6EECF244321}">
                <p14:modId xmlns:p14="http://schemas.microsoft.com/office/powerpoint/2010/main" val="3200422140"/>
              </p:ext>
            </p:extLst>
          </p:nvPr>
        </p:nvGraphicFramePr>
        <p:xfrm>
          <a:off x="9934265" y="1164366"/>
          <a:ext cx="1279842" cy="362940"/>
        </p:xfrm>
        <a:graphic>
          <a:graphicData uri="http://schemas.openxmlformats.org/presentationml/2006/ole">
            <mc:AlternateContent xmlns:mc="http://schemas.openxmlformats.org/markup-compatibility/2006">
              <mc:Choice xmlns:v="urn:schemas-microsoft-com:vml" Requires="v">
                <p:oleObj spid="_x0000_s26527" name="Equation" r:id="rId5" imgW="685800" imgH="152400" progId="Equation.DSMT4">
                  <p:embed/>
                </p:oleObj>
              </mc:Choice>
              <mc:Fallback>
                <p:oleObj name="Equation" r:id="rId5" imgW="685800" imgH="152400" progId="Equation.DSMT4">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4265" y="1164366"/>
                        <a:ext cx="1279842" cy="362940"/>
                      </a:xfrm>
                      <a:prstGeom prst="rect">
                        <a:avLst/>
                      </a:prstGeom>
                      <a:noFill/>
                    </p:spPr>
                  </p:pic>
                </p:oleObj>
              </mc:Fallback>
            </mc:AlternateContent>
          </a:graphicData>
        </a:graphic>
      </p:graphicFrame>
      <p:graphicFrame>
        <p:nvGraphicFramePr>
          <p:cNvPr id="34" name="对象 33">
            <a:extLst>
              <a:ext uri="{FF2B5EF4-FFF2-40B4-BE49-F238E27FC236}">
                <a16:creationId xmlns:a16="http://schemas.microsoft.com/office/drawing/2014/main" id="{3F82497B-3FF9-4513-8AD5-B4AB72B38046}"/>
              </a:ext>
            </a:extLst>
          </p:cNvPr>
          <p:cNvGraphicFramePr>
            <a:graphicFrameLocks noChangeAspect="1"/>
          </p:cNvGraphicFramePr>
          <p:nvPr>
            <p:extLst>
              <p:ext uri="{D42A27DB-BD31-4B8C-83A1-F6EECF244321}">
                <p14:modId xmlns:p14="http://schemas.microsoft.com/office/powerpoint/2010/main" val="1345923113"/>
              </p:ext>
            </p:extLst>
          </p:nvPr>
        </p:nvGraphicFramePr>
        <p:xfrm>
          <a:off x="9955423" y="1554522"/>
          <a:ext cx="1328838" cy="327895"/>
        </p:xfrm>
        <a:graphic>
          <a:graphicData uri="http://schemas.openxmlformats.org/presentationml/2006/ole">
            <mc:AlternateContent xmlns:mc="http://schemas.openxmlformats.org/markup-compatibility/2006">
              <mc:Choice xmlns:v="urn:schemas-microsoft-com:vml" Requires="v">
                <p:oleObj spid="_x0000_s26528" name="Equation" r:id="rId7" imgW="736600" imgH="203200" progId="Equation.DSMT4">
                  <p:embed/>
                </p:oleObj>
              </mc:Choice>
              <mc:Fallback>
                <p:oleObj name="Equation" r:id="rId7" imgW="736600" imgH="203200" progId="Equation.DSMT4">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55423" y="1554522"/>
                        <a:ext cx="1328838" cy="327895"/>
                      </a:xfrm>
                      <a:prstGeom prst="rect">
                        <a:avLst/>
                      </a:prstGeom>
                      <a:noFill/>
                    </p:spPr>
                  </p:pic>
                </p:oleObj>
              </mc:Fallback>
            </mc:AlternateContent>
          </a:graphicData>
        </a:graphic>
      </p:graphicFrame>
      <p:sp>
        <p:nvSpPr>
          <p:cNvPr id="39" name="Rectangle 4">
            <a:extLst>
              <a:ext uri="{FF2B5EF4-FFF2-40B4-BE49-F238E27FC236}">
                <a16:creationId xmlns:a16="http://schemas.microsoft.com/office/drawing/2014/main" id="{40C5891A-57AA-4BF7-91D4-AD52B9774CF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6" name="Rectangle 7">
            <a:extLst>
              <a:ext uri="{FF2B5EF4-FFF2-40B4-BE49-F238E27FC236}">
                <a16:creationId xmlns:a16="http://schemas.microsoft.com/office/drawing/2014/main" id="{0B8DFC46-BC68-4277-A38D-4989938DBFAD}"/>
              </a:ext>
            </a:extLst>
          </p:cNvPr>
          <p:cNvSpPr>
            <a:spLocks noChangeArrowheads="1"/>
          </p:cNvSpPr>
          <p:nvPr/>
        </p:nvSpPr>
        <p:spPr bwMode="auto">
          <a:xfrm>
            <a:off x="0" y="542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7" name="矩形 46">
            <a:extLst>
              <a:ext uri="{FF2B5EF4-FFF2-40B4-BE49-F238E27FC236}">
                <a16:creationId xmlns:a16="http://schemas.microsoft.com/office/drawing/2014/main" id="{CA7FB382-B8AB-4C89-B844-4360013C998E}"/>
              </a:ext>
            </a:extLst>
          </p:cNvPr>
          <p:cNvSpPr/>
          <p:nvPr/>
        </p:nvSpPr>
        <p:spPr>
          <a:xfrm>
            <a:off x="1946547" y="2904870"/>
            <a:ext cx="3185487" cy="369332"/>
          </a:xfrm>
          <a:prstGeom prst="rect">
            <a:avLst/>
          </a:prstGeom>
        </p:spPr>
        <p:txBody>
          <a:bodyPr wrap="none">
            <a:spAutoFit/>
          </a:bodyPr>
          <a:lstStyle/>
          <a:p>
            <a:r>
              <a:rPr lang="zh-CN" altLang="zh-CN" dirty="0">
                <a:latin typeface="+mn-ea"/>
                <a:cs typeface="Times New Roman" panose="02020603050405020304" pitchFamily="18" charset="0"/>
              </a:rPr>
              <a:t>空间误差模型的一般公式，令</a:t>
            </a:r>
            <a:endParaRPr lang="zh-CN" altLang="en-US" dirty="0">
              <a:latin typeface="+mn-ea"/>
            </a:endParaRPr>
          </a:p>
        </p:txBody>
      </p:sp>
      <p:sp>
        <p:nvSpPr>
          <p:cNvPr id="48" name="Rectangle 27">
            <a:extLst>
              <a:ext uri="{FF2B5EF4-FFF2-40B4-BE49-F238E27FC236}">
                <a16:creationId xmlns:a16="http://schemas.microsoft.com/office/drawing/2014/main" id="{670E3DD1-35F1-41D5-A130-B2A9757D23CA}"/>
              </a:ext>
            </a:extLst>
          </p:cNvPr>
          <p:cNvSpPr>
            <a:spLocks noChangeArrowheads="1"/>
          </p:cNvSpPr>
          <p:nvPr/>
        </p:nvSpPr>
        <p:spPr bwMode="auto">
          <a:xfrm>
            <a:off x="5132033" y="2851718"/>
            <a:ext cx="1575482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9" name="对象 48">
            <a:extLst>
              <a:ext uri="{FF2B5EF4-FFF2-40B4-BE49-F238E27FC236}">
                <a16:creationId xmlns:a16="http://schemas.microsoft.com/office/drawing/2014/main" id="{EC33BAB0-4E13-4BC5-AE9C-EA13D14C7EC0}"/>
              </a:ext>
            </a:extLst>
          </p:cNvPr>
          <p:cNvGraphicFramePr>
            <a:graphicFrameLocks noChangeAspect="1"/>
          </p:cNvGraphicFramePr>
          <p:nvPr>
            <p:extLst>
              <p:ext uri="{D42A27DB-BD31-4B8C-83A1-F6EECF244321}">
                <p14:modId xmlns:p14="http://schemas.microsoft.com/office/powerpoint/2010/main" val="3183044284"/>
              </p:ext>
            </p:extLst>
          </p:nvPr>
        </p:nvGraphicFramePr>
        <p:xfrm>
          <a:off x="5041710" y="2871113"/>
          <a:ext cx="1432538" cy="406242"/>
        </p:xfrm>
        <a:graphic>
          <a:graphicData uri="http://schemas.openxmlformats.org/presentationml/2006/ole">
            <mc:AlternateContent xmlns:mc="http://schemas.openxmlformats.org/markup-compatibility/2006">
              <mc:Choice xmlns:v="urn:schemas-microsoft-com:vml" Requires="v">
                <p:oleObj spid="_x0000_s26529" name="Equation" r:id="rId9" imgW="634725" imgH="152334" progId="Equation.DSMT4">
                  <p:embed/>
                </p:oleObj>
              </mc:Choice>
              <mc:Fallback>
                <p:oleObj name="Equation" r:id="rId9" imgW="634725" imgH="152334" progId="Equation.DSMT4">
                  <p:embed/>
                  <p:pic>
                    <p:nvPicPr>
                      <p:cNvPr id="0" name="Object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710" y="2871113"/>
                        <a:ext cx="1432538" cy="406242"/>
                      </a:xfrm>
                      <a:prstGeom prst="rect">
                        <a:avLst/>
                      </a:prstGeom>
                      <a:noFill/>
                    </p:spPr>
                  </p:pic>
                </p:oleObj>
              </mc:Fallback>
            </mc:AlternateContent>
          </a:graphicData>
        </a:graphic>
      </p:graphicFrame>
      <p:sp>
        <p:nvSpPr>
          <p:cNvPr id="50" name="矩形 49">
            <a:extLst>
              <a:ext uri="{FF2B5EF4-FFF2-40B4-BE49-F238E27FC236}">
                <a16:creationId xmlns:a16="http://schemas.microsoft.com/office/drawing/2014/main" id="{4E92A1D2-DA47-4D95-A444-244BE7FE36CB}"/>
              </a:ext>
            </a:extLst>
          </p:cNvPr>
          <p:cNvSpPr/>
          <p:nvPr/>
        </p:nvSpPr>
        <p:spPr>
          <a:xfrm>
            <a:off x="6383923" y="2929923"/>
            <a:ext cx="3185487" cy="369332"/>
          </a:xfrm>
          <a:prstGeom prst="rect">
            <a:avLst/>
          </a:prstGeom>
        </p:spPr>
        <p:txBody>
          <a:bodyPr wrap="none">
            <a:spAutoFit/>
          </a:bodyPr>
          <a:lstStyle/>
          <a:p>
            <a:r>
              <a:rPr lang="zh-CN" altLang="zh-CN" dirty="0">
                <a:latin typeface="+mn-ea"/>
                <a:cs typeface="Times New Roman" panose="02020603050405020304" pitchFamily="18" charset="0"/>
              </a:rPr>
              <a:t>，则对数似然函数可以写成：</a:t>
            </a:r>
            <a:endParaRPr lang="zh-CN" altLang="en-US" dirty="0">
              <a:latin typeface="+mn-ea"/>
            </a:endParaRPr>
          </a:p>
        </p:txBody>
      </p:sp>
      <p:sp>
        <p:nvSpPr>
          <p:cNvPr id="51" name="Rectangle 29">
            <a:extLst>
              <a:ext uri="{FF2B5EF4-FFF2-40B4-BE49-F238E27FC236}">
                <a16:creationId xmlns:a16="http://schemas.microsoft.com/office/drawing/2014/main" id="{4348B9A1-5BDC-4DD5-81B8-A3B20C3B584D}"/>
              </a:ext>
            </a:extLst>
          </p:cNvPr>
          <p:cNvSpPr>
            <a:spLocks noChangeArrowheads="1"/>
          </p:cNvSpPr>
          <p:nvPr/>
        </p:nvSpPr>
        <p:spPr bwMode="auto">
          <a:xfrm>
            <a:off x="2079439" y="3414431"/>
            <a:ext cx="1145471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2" name="对象 51">
            <a:extLst>
              <a:ext uri="{FF2B5EF4-FFF2-40B4-BE49-F238E27FC236}">
                <a16:creationId xmlns:a16="http://schemas.microsoft.com/office/drawing/2014/main" id="{F8336A7B-611A-420B-9B0C-EE1549FBAC9C}"/>
              </a:ext>
            </a:extLst>
          </p:cNvPr>
          <p:cNvGraphicFramePr>
            <a:graphicFrameLocks noChangeAspect="1"/>
          </p:cNvGraphicFramePr>
          <p:nvPr>
            <p:extLst>
              <p:ext uri="{D42A27DB-BD31-4B8C-83A1-F6EECF244321}">
                <p14:modId xmlns:p14="http://schemas.microsoft.com/office/powerpoint/2010/main" val="2032588545"/>
              </p:ext>
            </p:extLst>
          </p:nvPr>
        </p:nvGraphicFramePr>
        <p:xfrm>
          <a:off x="2090743" y="3257430"/>
          <a:ext cx="5714635" cy="579083"/>
        </p:xfrm>
        <a:graphic>
          <a:graphicData uri="http://schemas.openxmlformats.org/presentationml/2006/ole">
            <mc:AlternateContent xmlns:mc="http://schemas.openxmlformats.org/markup-compatibility/2006">
              <mc:Choice xmlns:v="urn:schemas-microsoft-com:vml" Requires="v">
                <p:oleObj spid="_x0000_s26530" name="Equation" r:id="rId11" imgW="3543300" imgH="342900" progId="Equation.DSMT4">
                  <p:embed/>
                </p:oleObj>
              </mc:Choice>
              <mc:Fallback>
                <p:oleObj name="Equation" r:id="rId11" imgW="3543300" imgH="342900" progId="Equation.DSMT4">
                  <p:embed/>
                  <p:pic>
                    <p:nvPicPr>
                      <p:cNvPr id="0" name="Object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90743" y="3257430"/>
                        <a:ext cx="5714635" cy="579083"/>
                      </a:xfrm>
                      <a:prstGeom prst="rect">
                        <a:avLst/>
                      </a:prstGeom>
                      <a:noFill/>
                    </p:spPr>
                  </p:pic>
                </p:oleObj>
              </mc:Fallback>
            </mc:AlternateContent>
          </a:graphicData>
        </a:graphic>
      </p:graphicFrame>
      <p:sp>
        <p:nvSpPr>
          <p:cNvPr id="53" name="矩形 52">
            <a:extLst>
              <a:ext uri="{FF2B5EF4-FFF2-40B4-BE49-F238E27FC236}">
                <a16:creationId xmlns:a16="http://schemas.microsoft.com/office/drawing/2014/main" id="{2EF8E065-B96D-413B-B780-F622BA06D81C}"/>
              </a:ext>
            </a:extLst>
          </p:cNvPr>
          <p:cNvSpPr/>
          <p:nvPr/>
        </p:nvSpPr>
        <p:spPr>
          <a:xfrm>
            <a:off x="2031405" y="3796143"/>
            <a:ext cx="3300904" cy="369332"/>
          </a:xfrm>
          <a:prstGeom prst="rect">
            <a:avLst/>
          </a:prstGeom>
        </p:spPr>
        <p:txBody>
          <a:bodyPr wrap="none">
            <a:spAutoFit/>
          </a:bodyPr>
          <a:lstStyle/>
          <a:p>
            <a:r>
              <a:rPr lang="zh-CN" altLang="zh-CN" dirty="0">
                <a:latin typeface="+mn-ea"/>
                <a:cs typeface="Times New Roman" panose="02020603050405020304" pitchFamily="18" charset="0"/>
              </a:rPr>
              <a:t>利用</a:t>
            </a:r>
            <a:r>
              <a:rPr lang="en-US" altLang="zh-CN" dirty="0">
                <a:latin typeface="+mn-ea"/>
              </a:rPr>
              <a:t>ML</a:t>
            </a:r>
            <a:r>
              <a:rPr lang="zh-CN" altLang="zh-CN" dirty="0">
                <a:latin typeface="+mn-ea"/>
                <a:cs typeface="Times New Roman" panose="02020603050405020304" pitchFamily="18" charset="0"/>
              </a:rPr>
              <a:t>估计的一阶极值条件：</a:t>
            </a:r>
            <a:endParaRPr lang="zh-CN" altLang="en-US" dirty="0">
              <a:latin typeface="+mn-ea"/>
            </a:endParaRPr>
          </a:p>
        </p:txBody>
      </p:sp>
      <p:sp>
        <p:nvSpPr>
          <p:cNvPr id="54" name="Rectangle 31">
            <a:extLst>
              <a:ext uri="{FF2B5EF4-FFF2-40B4-BE49-F238E27FC236}">
                <a16:creationId xmlns:a16="http://schemas.microsoft.com/office/drawing/2014/main" id="{B522109A-2008-434C-B915-3ED0452461AB}"/>
              </a:ext>
            </a:extLst>
          </p:cNvPr>
          <p:cNvSpPr>
            <a:spLocks noChangeArrowheads="1"/>
          </p:cNvSpPr>
          <p:nvPr/>
        </p:nvSpPr>
        <p:spPr bwMode="auto">
          <a:xfrm>
            <a:off x="2025613" y="4189608"/>
            <a:ext cx="132226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5" name="对象 54">
            <a:extLst>
              <a:ext uri="{FF2B5EF4-FFF2-40B4-BE49-F238E27FC236}">
                <a16:creationId xmlns:a16="http://schemas.microsoft.com/office/drawing/2014/main" id="{A737EEE5-047A-4F7B-9950-3757B26BFF5C}"/>
              </a:ext>
            </a:extLst>
          </p:cNvPr>
          <p:cNvGraphicFramePr>
            <a:graphicFrameLocks noChangeAspect="1"/>
          </p:cNvGraphicFramePr>
          <p:nvPr>
            <p:extLst>
              <p:ext uri="{D42A27DB-BD31-4B8C-83A1-F6EECF244321}">
                <p14:modId xmlns:p14="http://schemas.microsoft.com/office/powerpoint/2010/main" val="3630821545"/>
              </p:ext>
            </p:extLst>
          </p:nvPr>
        </p:nvGraphicFramePr>
        <p:xfrm>
          <a:off x="5222746" y="3806892"/>
          <a:ext cx="3546887" cy="350994"/>
        </p:xfrm>
        <a:graphic>
          <a:graphicData uri="http://schemas.openxmlformats.org/presentationml/2006/ole">
            <mc:AlternateContent xmlns:mc="http://schemas.openxmlformats.org/markup-compatibility/2006">
              <mc:Choice xmlns:v="urn:schemas-microsoft-com:vml" Requires="v">
                <p:oleObj spid="_x0000_s26531" name="Equation" r:id="rId13" imgW="1816100" imgH="203200" progId="Equation.DSMT4">
                  <p:embed/>
                </p:oleObj>
              </mc:Choice>
              <mc:Fallback>
                <p:oleObj name="Equation" r:id="rId13" imgW="1816100" imgH="203200" progId="Equation.DSMT4">
                  <p:embed/>
                  <p:pic>
                    <p:nvPicPr>
                      <p:cNvPr id="0" name="Object 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22746" y="3806892"/>
                        <a:ext cx="3546887" cy="350994"/>
                      </a:xfrm>
                      <a:prstGeom prst="rect">
                        <a:avLst/>
                      </a:prstGeom>
                      <a:noFill/>
                    </p:spPr>
                  </p:pic>
                </p:oleObj>
              </mc:Fallback>
            </mc:AlternateContent>
          </a:graphicData>
        </a:graphic>
      </p:graphicFrame>
      <p:sp>
        <p:nvSpPr>
          <p:cNvPr id="56" name="矩形 55">
            <a:extLst>
              <a:ext uri="{FF2B5EF4-FFF2-40B4-BE49-F238E27FC236}">
                <a16:creationId xmlns:a16="http://schemas.microsoft.com/office/drawing/2014/main" id="{F315B4D9-055E-4B21-B088-1859DCDEF01C}"/>
              </a:ext>
            </a:extLst>
          </p:cNvPr>
          <p:cNvSpPr/>
          <p:nvPr/>
        </p:nvSpPr>
        <p:spPr>
          <a:xfrm>
            <a:off x="1762101" y="4159661"/>
            <a:ext cx="3570208" cy="369332"/>
          </a:xfrm>
          <a:prstGeom prst="rect">
            <a:avLst/>
          </a:prstGeom>
        </p:spPr>
        <p:txBody>
          <a:bodyPr wrap="none">
            <a:spAutoFit/>
          </a:bodyPr>
          <a:lstStyle/>
          <a:p>
            <a:pPr indent="266700" algn="just">
              <a:spcAft>
                <a:spcPts val="0"/>
              </a:spcAft>
            </a:pPr>
            <a:r>
              <a:rPr lang="zh-CN" altLang="zh-CN" kern="100" dirty="0">
                <a:latin typeface="+mn-ea"/>
                <a:cs typeface="Times New Roman" panose="02020603050405020304" pitchFamily="18" charset="0"/>
              </a:rPr>
              <a:t>解一阶条件得到的</a:t>
            </a:r>
            <a:r>
              <a:rPr lang="zh-CN" altLang="zh-CN" i="1" kern="100" dirty="0">
                <a:latin typeface="+mn-ea"/>
                <a:cs typeface="Times New Roman" panose="02020603050405020304" pitchFamily="18" charset="0"/>
              </a:rPr>
              <a:t>β</a:t>
            </a:r>
            <a:r>
              <a:rPr lang="zh-CN" altLang="zh-CN" kern="100" dirty="0">
                <a:latin typeface="+mn-ea"/>
                <a:cs typeface="Times New Roman" panose="02020603050405020304" pitchFamily="18" charset="0"/>
              </a:rPr>
              <a:t>估计量为：</a:t>
            </a:r>
          </a:p>
        </p:txBody>
      </p:sp>
      <p:sp>
        <p:nvSpPr>
          <p:cNvPr id="57" name="Rectangle 33">
            <a:extLst>
              <a:ext uri="{FF2B5EF4-FFF2-40B4-BE49-F238E27FC236}">
                <a16:creationId xmlns:a16="http://schemas.microsoft.com/office/drawing/2014/main" id="{66E7261D-DE24-4EA1-B300-B7B9522F2F63}"/>
              </a:ext>
            </a:extLst>
          </p:cNvPr>
          <p:cNvSpPr>
            <a:spLocks noChangeArrowheads="1"/>
          </p:cNvSpPr>
          <p:nvPr/>
        </p:nvSpPr>
        <p:spPr bwMode="auto">
          <a:xfrm>
            <a:off x="5108007" y="4569873"/>
            <a:ext cx="1446758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8" name="对象 57">
            <a:extLst>
              <a:ext uri="{FF2B5EF4-FFF2-40B4-BE49-F238E27FC236}">
                <a16:creationId xmlns:a16="http://schemas.microsoft.com/office/drawing/2014/main" id="{3EAA439E-043D-4C6B-8F5F-23D341263F7F}"/>
              </a:ext>
            </a:extLst>
          </p:cNvPr>
          <p:cNvGraphicFramePr>
            <a:graphicFrameLocks noChangeAspect="1"/>
          </p:cNvGraphicFramePr>
          <p:nvPr>
            <p:extLst>
              <p:ext uri="{D42A27DB-BD31-4B8C-83A1-F6EECF244321}">
                <p14:modId xmlns:p14="http://schemas.microsoft.com/office/powerpoint/2010/main" val="3154573041"/>
              </p:ext>
            </p:extLst>
          </p:nvPr>
        </p:nvGraphicFramePr>
        <p:xfrm>
          <a:off x="5287776" y="4188208"/>
          <a:ext cx="3362153" cy="350994"/>
        </p:xfrm>
        <a:graphic>
          <a:graphicData uri="http://schemas.openxmlformats.org/presentationml/2006/ole">
            <mc:AlternateContent xmlns:mc="http://schemas.openxmlformats.org/markup-compatibility/2006">
              <mc:Choice xmlns:v="urn:schemas-microsoft-com:vml" Requires="v">
                <p:oleObj spid="_x0000_s26532" name="Equation" r:id="rId15" imgW="1701800" imgH="203200" progId="Equation.DSMT4">
                  <p:embed/>
                </p:oleObj>
              </mc:Choice>
              <mc:Fallback>
                <p:oleObj name="Equation" r:id="rId15" imgW="1701800" imgH="203200" progId="Equation.DSMT4">
                  <p:embed/>
                  <p:pic>
                    <p:nvPicPr>
                      <p:cNvPr id="0" name="Object 3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87776" y="4188208"/>
                        <a:ext cx="3362153" cy="350994"/>
                      </a:xfrm>
                      <a:prstGeom prst="rect">
                        <a:avLst/>
                      </a:prstGeom>
                      <a:noFill/>
                    </p:spPr>
                  </p:pic>
                </p:oleObj>
              </mc:Fallback>
            </mc:AlternateContent>
          </a:graphicData>
        </a:graphic>
      </p:graphicFrame>
      <p:sp>
        <p:nvSpPr>
          <p:cNvPr id="59" name="矩形 58">
            <a:extLst>
              <a:ext uri="{FF2B5EF4-FFF2-40B4-BE49-F238E27FC236}">
                <a16:creationId xmlns:a16="http://schemas.microsoft.com/office/drawing/2014/main" id="{36965966-C69B-4EBE-94FC-62A43124B22B}"/>
              </a:ext>
            </a:extLst>
          </p:cNvPr>
          <p:cNvSpPr/>
          <p:nvPr/>
        </p:nvSpPr>
        <p:spPr>
          <a:xfrm>
            <a:off x="2015521" y="4485645"/>
            <a:ext cx="2492990" cy="369332"/>
          </a:xfrm>
          <a:prstGeom prst="rect">
            <a:avLst/>
          </a:prstGeom>
        </p:spPr>
        <p:txBody>
          <a:bodyPr wrap="none">
            <a:spAutoFit/>
          </a:bodyPr>
          <a:lstStyle/>
          <a:p>
            <a:r>
              <a:rPr lang="zh-CN" altLang="zh-CN" dirty="0">
                <a:latin typeface="+mn-ea"/>
                <a:cs typeface="Times New Roman" panose="02020603050405020304" pitchFamily="18" charset="0"/>
              </a:rPr>
              <a:t>假设随机项协方差矩阵</a:t>
            </a:r>
            <a:endParaRPr lang="zh-CN" altLang="en-US" dirty="0">
              <a:latin typeface="+mn-ea"/>
            </a:endParaRPr>
          </a:p>
        </p:txBody>
      </p:sp>
      <p:sp>
        <p:nvSpPr>
          <p:cNvPr id="60" name="Rectangle 35">
            <a:extLst>
              <a:ext uri="{FF2B5EF4-FFF2-40B4-BE49-F238E27FC236}">
                <a16:creationId xmlns:a16="http://schemas.microsoft.com/office/drawing/2014/main" id="{88FB73FC-3A14-4098-BD7A-F5C2E5E4662B}"/>
              </a:ext>
            </a:extLst>
          </p:cNvPr>
          <p:cNvSpPr>
            <a:spLocks noChangeArrowheads="1"/>
          </p:cNvSpPr>
          <p:nvPr/>
        </p:nvSpPr>
        <p:spPr bwMode="auto">
          <a:xfrm>
            <a:off x="4508511" y="4832192"/>
            <a:ext cx="2583538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61" name="对象 60">
            <a:extLst>
              <a:ext uri="{FF2B5EF4-FFF2-40B4-BE49-F238E27FC236}">
                <a16:creationId xmlns:a16="http://schemas.microsoft.com/office/drawing/2014/main" id="{01F1383E-6C14-40C0-BCD2-B6562280CE48}"/>
              </a:ext>
            </a:extLst>
          </p:cNvPr>
          <p:cNvGraphicFramePr>
            <a:graphicFrameLocks noChangeAspect="1"/>
          </p:cNvGraphicFramePr>
          <p:nvPr>
            <p:extLst>
              <p:ext uri="{D42A27DB-BD31-4B8C-83A1-F6EECF244321}">
                <p14:modId xmlns:p14="http://schemas.microsoft.com/office/powerpoint/2010/main" val="4007434397"/>
              </p:ext>
            </p:extLst>
          </p:nvPr>
        </p:nvGraphicFramePr>
        <p:xfrm>
          <a:off x="4508511" y="4436617"/>
          <a:ext cx="968827" cy="383494"/>
        </p:xfrm>
        <a:graphic>
          <a:graphicData uri="http://schemas.openxmlformats.org/presentationml/2006/ole">
            <mc:AlternateContent xmlns:mc="http://schemas.openxmlformats.org/markup-compatibility/2006">
              <mc:Choice xmlns:v="urn:schemas-microsoft-com:vml" Requires="v">
                <p:oleObj spid="_x0000_s26533" name="Equation" r:id="rId17" imgW="469696" imgH="177723" progId="Equation.DSMT4">
                  <p:embed/>
                </p:oleObj>
              </mc:Choice>
              <mc:Fallback>
                <p:oleObj name="Equation" r:id="rId17" imgW="469696" imgH="177723" progId="Equation.DSMT4">
                  <p:embed/>
                  <p:pic>
                    <p:nvPicPr>
                      <p:cNvPr id="0" name="Object 3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08511" y="4436617"/>
                        <a:ext cx="968827" cy="383494"/>
                      </a:xfrm>
                      <a:prstGeom prst="rect">
                        <a:avLst/>
                      </a:prstGeom>
                      <a:noFill/>
                    </p:spPr>
                  </p:pic>
                </p:oleObj>
              </mc:Fallback>
            </mc:AlternateContent>
          </a:graphicData>
        </a:graphic>
      </p:graphicFrame>
      <p:sp>
        <p:nvSpPr>
          <p:cNvPr id="62" name="矩形 61">
            <a:extLst>
              <a:ext uri="{FF2B5EF4-FFF2-40B4-BE49-F238E27FC236}">
                <a16:creationId xmlns:a16="http://schemas.microsoft.com/office/drawing/2014/main" id="{58A9F7DE-BFB8-4A63-BD44-0750EBF2ECF8}"/>
              </a:ext>
            </a:extLst>
          </p:cNvPr>
          <p:cNvSpPr/>
          <p:nvPr/>
        </p:nvSpPr>
        <p:spPr>
          <a:xfrm>
            <a:off x="5368260" y="4500357"/>
            <a:ext cx="2095445" cy="369332"/>
          </a:xfrm>
          <a:prstGeom prst="rect">
            <a:avLst/>
          </a:prstGeom>
        </p:spPr>
        <p:txBody>
          <a:bodyPr wrap="none">
            <a:spAutoFit/>
          </a:bodyPr>
          <a:lstStyle/>
          <a:p>
            <a:r>
              <a:rPr lang="zh-CN" altLang="zh-CN" dirty="0">
                <a:latin typeface="+mn-ea"/>
                <a:cs typeface="Times New Roman" panose="02020603050405020304" pitchFamily="18" charset="0"/>
              </a:rPr>
              <a:t>，从而得到估计量</a:t>
            </a:r>
            <a:r>
              <a:rPr lang="en-US" altLang="zh-CN" dirty="0">
                <a:latin typeface="+mn-ea"/>
                <a:cs typeface="Times New Roman" panose="02020603050405020304" pitchFamily="18" charset="0"/>
              </a:rPr>
              <a:t>:</a:t>
            </a:r>
            <a:endParaRPr lang="zh-CN" altLang="en-US" dirty="0">
              <a:latin typeface="+mn-ea"/>
            </a:endParaRPr>
          </a:p>
        </p:txBody>
      </p:sp>
      <p:sp>
        <p:nvSpPr>
          <p:cNvPr id="63" name="Rectangle 37">
            <a:extLst>
              <a:ext uri="{FF2B5EF4-FFF2-40B4-BE49-F238E27FC236}">
                <a16:creationId xmlns:a16="http://schemas.microsoft.com/office/drawing/2014/main" id="{50229C9E-2A8E-404F-A411-D63A9EA7B316}"/>
              </a:ext>
            </a:extLst>
          </p:cNvPr>
          <p:cNvSpPr>
            <a:spLocks noChangeArrowheads="1"/>
          </p:cNvSpPr>
          <p:nvPr/>
        </p:nvSpPr>
        <p:spPr bwMode="auto">
          <a:xfrm>
            <a:off x="2164042" y="5214970"/>
            <a:ext cx="1399552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2528" name="对象 22527">
            <a:extLst>
              <a:ext uri="{FF2B5EF4-FFF2-40B4-BE49-F238E27FC236}">
                <a16:creationId xmlns:a16="http://schemas.microsoft.com/office/drawing/2014/main" id="{35F4E2AD-98CC-4CF7-B300-C5AFEAD83288}"/>
              </a:ext>
            </a:extLst>
          </p:cNvPr>
          <p:cNvGraphicFramePr>
            <a:graphicFrameLocks noChangeAspect="1"/>
          </p:cNvGraphicFramePr>
          <p:nvPr>
            <p:extLst>
              <p:ext uri="{D42A27DB-BD31-4B8C-83A1-F6EECF244321}">
                <p14:modId xmlns:p14="http://schemas.microsoft.com/office/powerpoint/2010/main" val="2043419301"/>
              </p:ext>
            </p:extLst>
          </p:nvPr>
        </p:nvGraphicFramePr>
        <p:xfrm>
          <a:off x="2910283" y="4819550"/>
          <a:ext cx="3969643" cy="605809"/>
        </p:xfrm>
        <a:graphic>
          <a:graphicData uri="http://schemas.openxmlformats.org/presentationml/2006/ole">
            <mc:AlternateContent xmlns:mc="http://schemas.openxmlformats.org/markup-compatibility/2006">
              <mc:Choice xmlns:v="urn:schemas-microsoft-com:vml" Requires="v">
                <p:oleObj spid="_x0000_s26534" name="Equation" r:id="rId19" imgW="2387600" imgH="355600" progId="Equation.DSMT4">
                  <p:embed/>
                </p:oleObj>
              </mc:Choice>
              <mc:Fallback>
                <p:oleObj name="Equation" r:id="rId19" imgW="2387600" imgH="355600" progId="Equation.DSMT4">
                  <p:embed/>
                  <p:pic>
                    <p:nvPicPr>
                      <p:cNvPr id="0" name="Object 3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0283" y="4819550"/>
                        <a:ext cx="3969643" cy="605809"/>
                      </a:xfrm>
                      <a:prstGeom prst="rect">
                        <a:avLst/>
                      </a:prstGeom>
                      <a:noFill/>
                    </p:spPr>
                  </p:pic>
                </p:oleObj>
              </mc:Fallback>
            </mc:AlternateContent>
          </a:graphicData>
        </a:graphic>
      </p:graphicFrame>
      <p:sp>
        <p:nvSpPr>
          <p:cNvPr id="22531" name="矩形 22530">
            <a:extLst>
              <a:ext uri="{FF2B5EF4-FFF2-40B4-BE49-F238E27FC236}">
                <a16:creationId xmlns:a16="http://schemas.microsoft.com/office/drawing/2014/main" id="{77597E75-7086-4C4D-8A53-156930FD1A3B}"/>
              </a:ext>
            </a:extLst>
          </p:cNvPr>
          <p:cNvSpPr/>
          <p:nvPr/>
        </p:nvSpPr>
        <p:spPr>
          <a:xfrm>
            <a:off x="2057110" y="5262877"/>
            <a:ext cx="877163" cy="369332"/>
          </a:xfrm>
          <a:prstGeom prst="rect">
            <a:avLst/>
          </a:prstGeom>
        </p:spPr>
        <p:txBody>
          <a:bodyPr wrap="none">
            <a:spAutoFit/>
          </a:bodyPr>
          <a:lstStyle/>
          <a:p>
            <a:r>
              <a:rPr lang="zh-CN" altLang="zh-CN" dirty="0">
                <a:latin typeface="+mn-ea"/>
                <a:cs typeface="Times New Roman" panose="02020603050405020304" pitchFamily="18" charset="0"/>
              </a:rPr>
              <a:t>式中，</a:t>
            </a:r>
            <a:endParaRPr lang="zh-CN" altLang="en-US" dirty="0">
              <a:latin typeface="+mn-ea"/>
            </a:endParaRPr>
          </a:p>
        </p:txBody>
      </p:sp>
      <p:sp>
        <p:nvSpPr>
          <p:cNvPr id="22532" name="Rectangle 39">
            <a:extLst>
              <a:ext uri="{FF2B5EF4-FFF2-40B4-BE49-F238E27FC236}">
                <a16:creationId xmlns:a16="http://schemas.microsoft.com/office/drawing/2014/main" id="{2EB4168E-2C53-4706-A125-443FFC6DAF9D}"/>
              </a:ext>
            </a:extLst>
          </p:cNvPr>
          <p:cNvSpPr>
            <a:spLocks noChangeArrowheads="1"/>
          </p:cNvSpPr>
          <p:nvPr/>
        </p:nvSpPr>
        <p:spPr bwMode="auto">
          <a:xfrm>
            <a:off x="2914426" y="5622015"/>
            <a:ext cx="2349296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dirty="0"/>
          </a:p>
        </p:txBody>
      </p:sp>
      <p:graphicFrame>
        <p:nvGraphicFramePr>
          <p:cNvPr id="22533" name="对象 22532">
            <a:extLst>
              <a:ext uri="{FF2B5EF4-FFF2-40B4-BE49-F238E27FC236}">
                <a16:creationId xmlns:a16="http://schemas.microsoft.com/office/drawing/2014/main" id="{AC5E7478-A77C-416F-B716-3FECEF48D4F9}"/>
              </a:ext>
            </a:extLst>
          </p:cNvPr>
          <p:cNvGraphicFramePr>
            <a:graphicFrameLocks noChangeAspect="1"/>
          </p:cNvGraphicFramePr>
          <p:nvPr>
            <p:extLst>
              <p:ext uri="{D42A27DB-BD31-4B8C-83A1-F6EECF244321}">
                <p14:modId xmlns:p14="http://schemas.microsoft.com/office/powerpoint/2010/main" val="1719740929"/>
              </p:ext>
            </p:extLst>
          </p:nvPr>
        </p:nvGraphicFramePr>
        <p:xfrm>
          <a:off x="2844800" y="5228011"/>
          <a:ext cx="1064525" cy="348724"/>
        </p:xfrm>
        <a:graphic>
          <a:graphicData uri="http://schemas.openxmlformats.org/presentationml/2006/ole">
            <mc:AlternateContent xmlns:mc="http://schemas.openxmlformats.org/markup-compatibility/2006">
              <mc:Choice xmlns:v="urn:schemas-microsoft-com:vml" Requires="v">
                <p:oleObj spid="_x0000_s26535" name="Equation" r:id="rId21" imgW="583693" imgH="164957" progId="Equation.DSMT4">
                  <p:embed/>
                </p:oleObj>
              </mc:Choice>
              <mc:Fallback>
                <p:oleObj name="Equation" r:id="rId21" imgW="583693" imgH="164957" progId="Equation.DSMT4">
                  <p:embed/>
                  <p:pic>
                    <p:nvPicPr>
                      <p:cNvPr id="0" name="Object 3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44800" y="5228011"/>
                        <a:ext cx="1064525" cy="348724"/>
                      </a:xfrm>
                      <a:prstGeom prst="rect">
                        <a:avLst/>
                      </a:prstGeom>
                      <a:noFill/>
                    </p:spPr>
                  </p:pic>
                </p:oleObj>
              </mc:Fallback>
            </mc:AlternateContent>
          </a:graphicData>
        </a:graphic>
      </p:graphicFrame>
      <p:graphicFrame>
        <p:nvGraphicFramePr>
          <p:cNvPr id="22534" name="对象 22533">
            <a:extLst>
              <a:ext uri="{FF2B5EF4-FFF2-40B4-BE49-F238E27FC236}">
                <a16:creationId xmlns:a16="http://schemas.microsoft.com/office/drawing/2014/main" id="{F1FA6210-07C4-49CA-B128-86EAD67C77C9}"/>
              </a:ext>
            </a:extLst>
          </p:cNvPr>
          <p:cNvGraphicFramePr>
            <a:graphicFrameLocks noChangeAspect="1"/>
          </p:cNvGraphicFramePr>
          <p:nvPr>
            <p:extLst>
              <p:ext uri="{D42A27DB-BD31-4B8C-83A1-F6EECF244321}">
                <p14:modId xmlns:p14="http://schemas.microsoft.com/office/powerpoint/2010/main" val="747929289"/>
              </p:ext>
            </p:extLst>
          </p:nvPr>
        </p:nvGraphicFramePr>
        <p:xfrm>
          <a:off x="4486332" y="5246361"/>
          <a:ext cx="226443" cy="374321"/>
        </p:xfrm>
        <a:graphic>
          <a:graphicData uri="http://schemas.openxmlformats.org/presentationml/2006/ole">
            <mc:AlternateContent xmlns:mc="http://schemas.openxmlformats.org/markup-compatibility/2006">
              <mc:Choice xmlns:v="urn:schemas-microsoft-com:vml" Requires="v">
                <p:oleObj spid="_x0000_s26536" name="Equation" r:id="rId23" imgW="152202" imgH="177569" progId="Equation.DSMT4">
                  <p:embed/>
                </p:oleObj>
              </mc:Choice>
              <mc:Fallback>
                <p:oleObj name="Equation" r:id="rId23" imgW="152202" imgH="177569" progId="Equation.DSMT4">
                  <p:embed/>
                  <p:pic>
                    <p:nvPicPr>
                      <p:cNvPr id="0" name="Object 4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86332" y="5246361"/>
                        <a:ext cx="226443" cy="374321"/>
                      </a:xfrm>
                      <a:prstGeom prst="rect">
                        <a:avLst/>
                      </a:prstGeom>
                      <a:noFill/>
                    </p:spPr>
                  </p:pic>
                </p:oleObj>
              </mc:Fallback>
            </mc:AlternateContent>
          </a:graphicData>
        </a:graphic>
      </p:graphicFrame>
      <p:graphicFrame>
        <p:nvGraphicFramePr>
          <p:cNvPr id="22535" name="对象 22534">
            <a:extLst>
              <a:ext uri="{FF2B5EF4-FFF2-40B4-BE49-F238E27FC236}">
                <a16:creationId xmlns:a16="http://schemas.microsoft.com/office/drawing/2014/main" id="{74CA86BC-757E-42F7-A507-7756AF579B8C}"/>
              </a:ext>
            </a:extLst>
          </p:cNvPr>
          <p:cNvGraphicFramePr>
            <a:graphicFrameLocks noChangeAspect="1"/>
          </p:cNvGraphicFramePr>
          <p:nvPr>
            <p:extLst>
              <p:ext uri="{D42A27DB-BD31-4B8C-83A1-F6EECF244321}">
                <p14:modId xmlns:p14="http://schemas.microsoft.com/office/powerpoint/2010/main" val="735645959"/>
              </p:ext>
            </p:extLst>
          </p:nvPr>
        </p:nvGraphicFramePr>
        <p:xfrm>
          <a:off x="5222746" y="5346039"/>
          <a:ext cx="382137" cy="295861"/>
        </p:xfrm>
        <a:graphic>
          <a:graphicData uri="http://schemas.openxmlformats.org/presentationml/2006/ole">
            <mc:AlternateContent xmlns:mc="http://schemas.openxmlformats.org/markup-compatibility/2006">
              <mc:Choice xmlns:v="urn:schemas-microsoft-com:vml" Requires="v">
                <p:oleObj spid="_x0000_s26537" name="Equation" r:id="rId25" imgW="114151" imgH="164885" progId="Equation.DSMT4">
                  <p:embed/>
                </p:oleObj>
              </mc:Choice>
              <mc:Fallback>
                <p:oleObj name="Equation" r:id="rId25" imgW="114151" imgH="164885" progId="Equation.DSMT4">
                  <p:embed/>
                  <p:pic>
                    <p:nvPicPr>
                      <p:cNvPr id="0" name="Object 4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222746" y="5346039"/>
                        <a:ext cx="382137" cy="295861"/>
                      </a:xfrm>
                      <a:prstGeom prst="rect">
                        <a:avLst/>
                      </a:prstGeom>
                      <a:noFill/>
                    </p:spPr>
                  </p:pic>
                </p:oleObj>
              </mc:Fallback>
            </mc:AlternateContent>
          </a:graphicData>
        </a:graphic>
      </p:graphicFrame>
      <p:sp>
        <p:nvSpPr>
          <p:cNvPr id="22538" name="Rectangle 44">
            <a:extLst>
              <a:ext uri="{FF2B5EF4-FFF2-40B4-BE49-F238E27FC236}">
                <a16:creationId xmlns:a16="http://schemas.microsoft.com/office/drawing/2014/main" id="{BC89EBF7-8A40-43C8-9C57-74C4B1838B63}"/>
              </a:ext>
            </a:extLst>
          </p:cNvPr>
          <p:cNvSpPr>
            <a:spLocks noChangeArrowheads="1"/>
          </p:cNvSpPr>
          <p:nvPr/>
        </p:nvSpPr>
        <p:spPr bwMode="auto">
          <a:xfrm>
            <a:off x="5467727" y="5276633"/>
            <a:ext cx="285731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dirty="0">
                <a:latin typeface="+mn-ea"/>
                <a:cs typeface="Times New Roman" panose="02020603050405020304" pitchFamily="18" charset="0"/>
              </a:rPr>
              <a:t>带入似然函数，求解得： </a:t>
            </a:r>
          </a:p>
        </p:txBody>
      </p:sp>
      <p:sp>
        <p:nvSpPr>
          <p:cNvPr id="22539" name="Rectangle 70">
            <a:extLst>
              <a:ext uri="{FF2B5EF4-FFF2-40B4-BE49-F238E27FC236}">
                <a16:creationId xmlns:a16="http://schemas.microsoft.com/office/drawing/2014/main" id="{BA198171-B4D0-4200-8E4B-AE7ED137D827}"/>
              </a:ext>
            </a:extLst>
          </p:cNvPr>
          <p:cNvSpPr>
            <a:spLocks noChangeArrowheads="1"/>
          </p:cNvSpPr>
          <p:nvPr/>
        </p:nvSpPr>
        <p:spPr bwMode="auto">
          <a:xfrm>
            <a:off x="2319617" y="5866848"/>
            <a:ext cx="1156860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2540" name="对象 22539">
            <a:extLst>
              <a:ext uri="{FF2B5EF4-FFF2-40B4-BE49-F238E27FC236}">
                <a16:creationId xmlns:a16="http://schemas.microsoft.com/office/drawing/2014/main" id="{90DD5CEB-7EE9-4AEB-93DD-93FD6C0D165A}"/>
              </a:ext>
            </a:extLst>
          </p:cNvPr>
          <p:cNvGraphicFramePr>
            <a:graphicFrameLocks noChangeAspect="1"/>
          </p:cNvGraphicFramePr>
          <p:nvPr>
            <p:extLst>
              <p:ext uri="{D42A27DB-BD31-4B8C-83A1-F6EECF244321}">
                <p14:modId xmlns:p14="http://schemas.microsoft.com/office/powerpoint/2010/main" val="675026418"/>
              </p:ext>
            </p:extLst>
          </p:nvPr>
        </p:nvGraphicFramePr>
        <p:xfrm>
          <a:off x="2384646" y="5650150"/>
          <a:ext cx="5806259" cy="621515"/>
        </p:xfrm>
        <a:graphic>
          <a:graphicData uri="http://schemas.openxmlformats.org/presentationml/2006/ole">
            <mc:AlternateContent xmlns:mc="http://schemas.openxmlformats.org/markup-compatibility/2006">
              <mc:Choice xmlns:v="urn:schemas-microsoft-com:vml" Requires="v">
                <p:oleObj spid="_x0000_s26538" name="Equation" r:id="rId27" imgW="3403600" imgH="342900" progId="Equation.DSMT4">
                  <p:embed/>
                </p:oleObj>
              </mc:Choice>
              <mc:Fallback>
                <p:oleObj name="Equation" r:id="rId27" imgW="3403600" imgH="342900" progId="Equation.DSMT4">
                  <p:embed/>
                  <p:pic>
                    <p:nvPicPr>
                      <p:cNvPr id="0" name="Object 6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384646" y="5650150"/>
                        <a:ext cx="5806259" cy="621515"/>
                      </a:xfrm>
                      <a:prstGeom prst="rect">
                        <a:avLst/>
                      </a:prstGeom>
                      <a:noFill/>
                    </p:spPr>
                  </p:pic>
                </p:oleObj>
              </mc:Fallback>
            </mc:AlternateContent>
          </a:graphicData>
        </a:graphic>
      </p:graphicFrame>
      <p:sp>
        <p:nvSpPr>
          <p:cNvPr id="22541" name="矩形 22540">
            <a:extLst>
              <a:ext uri="{FF2B5EF4-FFF2-40B4-BE49-F238E27FC236}">
                <a16:creationId xmlns:a16="http://schemas.microsoft.com/office/drawing/2014/main" id="{C353C55A-7E6F-46AC-AE48-47AF3DFDE0A9}"/>
              </a:ext>
            </a:extLst>
          </p:cNvPr>
          <p:cNvSpPr/>
          <p:nvPr/>
        </p:nvSpPr>
        <p:spPr>
          <a:xfrm>
            <a:off x="3825698" y="5280818"/>
            <a:ext cx="646331" cy="369332"/>
          </a:xfrm>
          <a:prstGeom prst="rect">
            <a:avLst/>
          </a:prstGeom>
        </p:spPr>
        <p:txBody>
          <a:bodyPr wrap="none">
            <a:spAutoFit/>
          </a:bodyPr>
          <a:lstStyle/>
          <a:p>
            <a:r>
              <a:rPr lang="zh-CN" altLang="zh-CN" dirty="0">
                <a:latin typeface="+mn-ea"/>
                <a:cs typeface="Times New Roman" panose="02020603050405020304" pitchFamily="18" charset="0"/>
              </a:rPr>
              <a:t>，</a:t>
            </a:r>
            <a:r>
              <a:rPr lang="zh-CN" altLang="en-US" dirty="0">
                <a:latin typeface="+mn-ea"/>
                <a:cs typeface="Times New Roman" panose="02020603050405020304" pitchFamily="18" charset="0"/>
              </a:rPr>
              <a:t>将</a:t>
            </a:r>
            <a:endParaRPr lang="zh-CN" altLang="en-US" dirty="0">
              <a:latin typeface="+mn-ea"/>
            </a:endParaRPr>
          </a:p>
        </p:txBody>
      </p:sp>
      <p:sp>
        <p:nvSpPr>
          <p:cNvPr id="78" name="矩形 77">
            <a:extLst>
              <a:ext uri="{FF2B5EF4-FFF2-40B4-BE49-F238E27FC236}">
                <a16:creationId xmlns:a16="http://schemas.microsoft.com/office/drawing/2014/main" id="{AFF786A8-D713-4143-99C6-70D42A5B18C0}"/>
              </a:ext>
            </a:extLst>
          </p:cNvPr>
          <p:cNvSpPr/>
          <p:nvPr/>
        </p:nvSpPr>
        <p:spPr>
          <a:xfrm>
            <a:off x="4740312" y="5346039"/>
            <a:ext cx="415498" cy="369332"/>
          </a:xfrm>
          <a:prstGeom prst="rect">
            <a:avLst/>
          </a:prstGeom>
        </p:spPr>
        <p:txBody>
          <a:bodyPr wrap="none">
            <a:spAutoFit/>
          </a:bodyPr>
          <a:lstStyle/>
          <a:p>
            <a:r>
              <a:rPr lang="zh-CN" altLang="en-US" dirty="0">
                <a:latin typeface="+mn-ea"/>
                <a:cs typeface="Times New Roman" panose="02020603050405020304" pitchFamily="18" charset="0"/>
              </a:rPr>
              <a:t>和</a:t>
            </a:r>
            <a:endParaRPr lang="zh-CN" altLang="en-US" dirty="0">
              <a:latin typeface="+mn-ea"/>
            </a:endParaRPr>
          </a:p>
        </p:txBody>
      </p:sp>
      <p:sp>
        <p:nvSpPr>
          <p:cNvPr id="22542" name="矩形 22541">
            <a:extLst>
              <a:ext uri="{FF2B5EF4-FFF2-40B4-BE49-F238E27FC236}">
                <a16:creationId xmlns:a16="http://schemas.microsoft.com/office/drawing/2014/main" id="{AFE285B2-69D8-4FBD-BA45-C69AF27FA002}"/>
              </a:ext>
            </a:extLst>
          </p:cNvPr>
          <p:cNvSpPr/>
          <p:nvPr/>
        </p:nvSpPr>
        <p:spPr>
          <a:xfrm>
            <a:off x="2164042" y="6372514"/>
            <a:ext cx="1338828" cy="369332"/>
          </a:xfrm>
          <a:prstGeom prst="rect">
            <a:avLst/>
          </a:prstGeom>
        </p:spPr>
        <p:txBody>
          <a:bodyPr wrap="none">
            <a:spAutoFit/>
          </a:bodyPr>
          <a:lstStyle/>
          <a:p>
            <a:r>
              <a:rPr lang="zh-CN" altLang="zh-CN" dirty="0">
                <a:latin typeface="+mn-ea"/>
                <a:cs typeface="Times New Roman" panose="02020603050405020304" pitchFamily="18" charset="0"/>
              </a:rPr>
              <a:t>得到估计量</a:t>
            </a:r>
            <a:endParaRPr lang="zh-CN" altLang="en-US" dirty="0">
              <a:latin typeface="+mn-ea"/>
            </a:endParaRPr>
          </a:p>
        </p:txBody>
      </p:sp>
      <p:sp>
        <p:nvSpPr>
          <p:cNvPr id="22543" name="Rectangle 72">
            <a:extLst>
              <a:ext uri="{FF2B5EF4-FFF2-40B4-BE49-F238E27FC236}">
                <a16:creationId xmlns:a16="http://schemas.microsoft.com/office/drawing/2014/main" id="{67BC2243-3204-4751-9F3D-E9ED385231E7}"/>
              </a:ext>
            </a:extLst>
          </p:cNvPr>
          <p:cNvSpPr>
            <a:spLocks noChangeArrowheads="1"/>
          </p:cNvSpPr>
          <p:nvPr/>
        </p:nvSpPr>
        <p:spPr bwMode="auto">
          <a:xfrm>
            <a:off x="3440304" y="6442527"/>
            <a:ext cx="419258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2544" name="对象 22543">
            <a:extLst>
              <a:ext uri="{FF2B5EF4-FFF2-40B4-BE49-F238E27FC236}">
                <a16:creationId xmlns:a16="http://schemas.microsoft.com/office/drawing/2014/main" id="{9789359A-2E46-4240-BBAB-D56444579255}"/>
              </a:ext>
            </a:extLst>
          </p:cNvPr>
          <p:cNvGraphicFramePr>
            <a:graphicFrameLocks noChangeAspect="1"/>
          </p:cNvGraphicFramePr>
          <p:nvPr>
            <p:extLst>
              <p:ext uri="{D42A27DB-BD31-4B8C-83A1-F6EECF244321}">
                <p14:modId xmlns:p14="http://schemas.microsoft.com/office/powerpoint/2010/main" val="1426106801"/>
              </p:ext>
            </p:extLst>
          </p:nvPr>
        </p:nvGraphicFramePr>
        <p:xfrm>
          <a:off x="3440304" y="6390455"/>
          <a:ext cx="405094" cy="272013"/>
        </p:xfrm>
        <a:graphic>
          <a:graphicData uri="http://schemas.openxmlformats.org/presentationml/2006/ole">
            <mc:AlternateContent xmlns:mc="http://schemas.openxmlformats.org/markup-compatibility/2006">
              <mc:Choice xmlns:v="urn:schemas-microsoft-com:vml" Requires="v">
                <p:oleObj spid="_x0000_s26539" name="Equation" r:id="rId29" imgW="126890" imgH="190335" progId="Equation.DSMT4">
                  <p:embed/>
                </p:oleObj>
              </mc:Choice>
              <mc:Fallback>
                <p:oleObj name="Equation" r:id="rId29" imgW="126890" imgH="190335" progId="Equation.DSMT4">
                  <p:embed/>
                  <p:pic>
                    <p:nvPicPr>
                      <p:cNvPr id="0" name="Object 7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440304" y="6390455"/>
                        <a:ext cx="405094" cy="272013"/>
                      </a:xfrm>
                      <a:prstGeom prst="rect">
                        <a:avLst/>
                      </a:prstGeom>
                      <a:noFill/>
                    </p:spPr>
                  </p:pic>
                </p:oleObj>
              </mc:Fallback>
            </mc:AlternateContent>
          </a:graphicData>
        </a:graphic>
      </p:graphicFrame>
      <p:sp>
        <p:nvSpPr>
          <p:cNvPr id="22545" name="矩形 22544">
            <a:extLst>
              <a:ext uri="{FF2B5EF4-FFF2-40B4-BE49-F238E27FC236}">
                <a16:creationId xmlns:a16="http://schemas.microsoft.com/office/drawing/2014/main" id="{1E3FFB71-AB92-4FB0-B90F-388B2AB78D65}"/>
              </a:ext>
            </a:extLst>
          </p:cNvPr>
          <p:cNvSpPr/>
          <p:nvPr/>
        </p:nvSpPr>
        <p:spPr>
          <a:xfrm>
            <a:off x="3573558" y="6409914"/>
            <a:ext cx="2031325" cy="369332"/>
          </a:xfrm>
          <a:prstGeom prst="rect">
            <a:avLst/>
          </a:prstGeom>
        </p:spPr>
        <p:txBody>
          <a:bodyPr wrap="none">
            <a:spAutoFit/>
          </a:bodyPr>
          <a:lstStyle/>
          <a:p>
            <a:r>
              <a:rPr lang="zh-CN" altLang="zh-CN" dirty="0">
                <a:latin typeface="+mn-ea"/>
                <a:cs typeface="Times New Roman" panose="02020603050405020304" pitchFamily="18" charset="0"/>
              </a:rPr>
              <a:t>，进一步可以利用</a:t>
            </a:r>
            <a:endParaRPr lang="zh-CN" altLang="en-US" dirty="0">
              <a:latin typeface="+mn-ea"/>
            </a:endParaRPr>
          </a:p>
        </p:txBody>
      </p:sp>
      <p:sp>
        <p:nvSpPr>
          <p:cNvPr id="22546" name="Rectangle 74">
            <a:extLst>
              <a:ext uri="{FF2B5EF4-FFF2-40B4-BE49-F238E27FC236}">
                <a16:creationId xmlns:a16="http://schemas.microsoft.com/office/drawing/2014/main" id="{9D112919-73AD-4280-80F0-A7C2CD0A7E4E}"/>
              </a:ext>
            </a:extLst>
          </p:cNvPr>
          <p:cNvSpPr>
            <a:spLocks noChangeArrowheads="1"/>
          </p:cNvSpPr>
          <p:nvPr/>
        </p:nvSpPr>
        <p:spPr bwMode="auto">
          <a:xfrm>
            <a:off x="5477338" y="6352769"/>
            <a:ext cx="2059793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2547" name="对象 22546">
            <a:extLst>
              <a:ext uri="{FF2B5EF4-FFF2-40B4-BE49-F238E27FC236}">
                <a16:creationId xmlns:a16="http://schemas.microsoft.com/office/drawing/2014/main" id="{7BD34A92-20CD-45BB-BD40-F85A69299256}"/>
              </a:ext>
            </a:extLst>
          </p:cNvPr>
          <p:cNvGraphicFramePr>
            <a:graphicFrameLocks noChangeAspect="1"/>
          </p:cNvGraphicFramePr>
          <p:nvPr>
            <p:extLst>
              <p:ext uri="{D42A27DB-BD31-4B8C-83A1-F6EECF244321}">
                <p14:modId xmlns:p14="http://schemas.microsoft.com/office/powerpoint/2010/main" val="2817085216"/>
              </p:ext>
            </p:extLst>
          </p:nvPr>
        </p:nvGraphicFramePr>
        <p:xfrm>
          <a:off x="5477338" y="6352770"/>
          <a:ext cx="1479103" cy="419447"/>
        </p:xfrm>
        <a:graphic>
          <a:graphicData uri="http://schemas.openxmlformats.org/presentationml/2006/ole">
            <mc:AlternateContent xmlns:mc="http://schemas.openxmlformats.org/markup-compatibility/2006">
              <mc:Choice xmlns:v="urn:schemas-microsoft-com:vml" Requires="v">
                <p:oleObj spid="_x0000_s26540" name="Equation" r:id="rId31" imgW="609336" imgH="190417" progId="Equation.DSMT4">
                  <p:embed/>
                </p:oleObj>
              </mc:Choice>
              <mc:Fallback>
                <p:oleObj name="Equation" r:id="rId31" imgW="609336" imgH="190417" progId="Equation.DSMT4">
                  <p:embed/>
                  <p:pic>
                    <p:nvPicPr>
                      <p:cNvPr id="0" name="Object 7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477338" y="6352770"/>
                        <a:ext cx="1479103" cy="419447"/>
                      </a:xfrm>
                      <a:prstGeom prst="rect">
                        <a:avLst/>
                      </a:prstGeom>
                      <a:noFill/>
                    </p:spPr>
                  </p:pic>
                </p:oleObj>
              </mc:Fallback>
            </mc:AlternateContent>
          </a:graphicData>
        </a:graphic>
      </p:graphicFrame>
      <p:sp>
        <p:nvSpPr>
          <p:cNvPr id="22548" name="Rectangle 76">
            <a:extLst>
              <a:ext uri="{FF2B5EF4-FFF2-40B4-BE49-F238E27FC236}">
                <a16:creationId xmlns:a16="http://schemas.microsoft.com/office/drawing/2014/main" id="{469EB015-9BE5-40B1-BEE1-1E59B9203342}"/>
              </a:ext>
            </a:extLst>
          </p:cNvPr>
          <p:cNvSpPr>
            <a:spLocks noChangeArrowheads="1"/>
          </p:cNvSpPr>
          <p:nvPr/>
        </p:nvSpPr>
        <p:spPr bwMode="auto">
          <a:xfrm>
            <a:off x="6805799" y="6421477"/>
            <a:ext cx="148630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dirty="0">
                <a:latin typeface="+mn-ea"/>
                <a:cs typeface="Times New Roman" panose="02020603050405020304" pitchFamily="18" charset="0"/>
              </a:rPr>
              <a:t>，重新估计</a:t>
            </a:r>
            <a:r>
              <a:rPr lang="en-US" altLang="zh-CN" dirty="0">
                <a:latin typeface="+mn-ea"/>
                <a:cs typeface="Times New Roman" panose="02020603050405020304" pitchFamily="18" charset="0"/>
              </a:rPr>
              <a:t>b</a:t>
            </a:r>
            <a:endParaRPr lang="zh-CN" altLang="en-US" dirty="0">
              <a:latin typeface="+mn-ea"/>
              <a:cs typeface="Times New Roman" panose="02020603050405020304" pitchFamily="18" charset="0"/>
            </a:endParaRPr>
          </a:p>
        </p:txBody>
      </p:sp>
      <p:graphicFrame>
        <p:nvGraphicFramePr>
          <p:cNvPr id="22549" name="对象 22548">
            <a:extLst>
              <a:ext uri="{FF2B5EF4-FFF2-40B4-BE49-F238E27FC236}">
                <a16:creationId xmlns:a16="http://schemas.microsoft.com/office/drawing/2014/main" id="{BB3BEAF1-9D3B-4FD3-AC4A-DA730F90713F}"/>
              </a:ext>
            </a:extLst>
          </p:cNvPr>
          <p:cNvGraphicFramePr>
            <a:graphicFrameLocks noChangeAspect="1"/>
          </p:cNvGraphicFramePr>
          <p:nvPr>
            <p:extLst>
              <p:ext uri="{D42A27DB-BD31-4B8C-83A1-F6EECF244321}">
                <p14:modId xmlns:p14="http://schemas.microsoft.com/office/powerpoint/2010/main" val="695493942"/>
              </p:ext>
            </p:extLst>
          </p:nvPr>
        </p:nvGraphicFramePr>
        <p:xfrm>
          <a:off x="0" y="-45719"/>
          <a:ext cx="95250" cy="45719"/>
        </p:xfrm>
        <a:graphic>
          <a:graphicData uri="http://schemas.openxmlformats.org/presentationml/2006/ole">
            <mc:AlternateContent xmlns:mc="http://schemas.openxmlformats.org/markup-compatibility/2006">
              <mc:Choice xmlns:v="urn:schemas-microsoft-com:vml" Requires="v">
                <p:oleObj spid="_x0000_s26541" name="Equation" r:id="rId33" imgW="114151" imgH="164885" progId="Equation.DSMT4">
                  <p:embed/>
                </p:oleObj>
              </mc:Choice>
              <mc:Fallback>
                <p:oleObj name="Equation" r:id="rId33" imgW="114151" imgH="164885" progId="Equation.DSMT4">
                  <p:embed/>
                  <p:pic>
                    <p:nvPicPr>
                      <p:cNvPr id="0" name="Object 7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0" y="-45719"/>
                        <a:ext cx="95250" cy="45719"/>
                      </a:xfrm>
                      <a:prstGeom prst="rect">
                        <a:avLst/>
                      </a:prstGeom>
                      <a:noFill/>
                    </p:spPr>
                  </p:pic>
                </p:oleObj>
              </mc:Fallback>
            </mc:AlternateContent>
          </a:graphicData>
        </a:graphic>
      </p:graphicFrame>
      <p:sp>
        <p:nvSpPr>
          <p:cNvPr id="22550" name="Rectangle 77">
            <a:extLst>
              <a:ext uri="{FF2B5EF4-FFF2-40B4-BE49-F238E27FC236}">
                <a16:creationId xmlns:a16="http://schemas.microsoft.com/office/drawing/2014/main" id="{4BFF24DA-9846-47A1-8ACA-C7C0C2565819}"/>
              </a:ext>
            </a:extLst>
          </p:cNvPr>
          <p:cNvSpPr>
            <a:spLocks noChangeArrowheads="1"/>
          </p:cNvSpPr>
          <p:nvPr/>
        </p:nvSpPr>
        <p:spPr bwMode="auto">
          <a:xfrm>
            <a:off x="8157357" y="6428563"/>
            <a:ext cx="27927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dirty="0">
                <a:latin typeface="+mn-ea"/>
                <a:cs typeface="Times New Roman" panose="02020603050405020304" pitchFamily="18" charset="0"/>
              </a:rPr>
              <a:t>，并反复迭代直到收敛。</a:t>
            </a:r>
            <a:r>
              <a:rPr kumimoji="0" lang="zh-CN" altLang="en-US" b="0" i="0" u="none" strike="noStrike" cap="none" normalizeH="0" baseline="0" dirty="0">
                <a:ln>
                  <a:noFill/>
                </a:ln>
                <a:solidFill>
                  <a:schemeClr val="tx1"/>
                </a:solidFill>
                <a:effectLst/>
                <a:latin typeface="+mn-ea"/>
              </a:rPr>
              <a:t> </a:t>
            </a:r>
          </a:p>
        </p:txBody>
      </p:sp>
    </p:spTree>
    <p:extLst>
      <p:ext uri="{BB962C8B-B14F-4D97-AF65-F5344CB8AC3E}">
        <p14:creationId xmlns:p14="http://schemas.microsoft.com/office/powerpoint/2010/main" val="1694398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a:extLst>
              <a:ext uri="{FF2B5EF4-FFF2-40B4-BE49-F238E27FC236}">
                <a16:creationId xmlns:a16="http://schemas.microsoft.com/office/drawing/2014/main" id="{52B78828-1E50-4660-8002-685D4F5231C5}"/>
              </a:ext>
            </a:extLst>
          </p:cNvPr>
          <p:cNvSpPr/>
          <p:nvPr/>
        </p:nvSpPr>
        <p:spPr>
          <a:xfrm>
            <a:off x="0" y="724821"/>
            <a:ext cx="6988088" cy="1891570"/>
          </a:xfrm>
          <a:prstGeom prst="rect">
            <a:avLst/>
          </a:prstGeom>
          <a:solidFill>
            <a:srgbClr val="BDC6C9"/>
          </a:solidFill>
          <a:ln w="12700" cap="flat" cmpd="sng" algn="ctr">
            <a:noFill/>
            <a:prstDash val="solid"/>
            <a:miter lim="800000"/>
          </a:ln>
          <a:effectLst/>
        </p:spPr>
        <p:txBody>
          <a:bodyPr rtlCol="0" anchor="ctr"/>
          <a:lstStyle/>
          <a:p>
            <a:pPr algn="ctr"/>
            <a:endParaRPr lang="zh-CN" altLang="en-US" kern="0" dirty="0">
              <a:solidFill>
                <a:prstClr val="white"/>
              </a:solidFill>
              <a:latin typeface="Arial"/>
              <a:ea typeface="微软雅黑"/>
            </a:endParaRPr>
          </a:p>
        </p:txBody>
      </p:sp>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79" name="矩形 78">
            <a:extLst>
              <a:ext uri="{FF2B5EF4-FFF2-40B4-BE49-F238E27FC236}">
                <a16:creationId xmlns:a16="http://schemas.microsoft.com/office/drawing/2014/main" id="{84A412BB-D661-4520-A05C-71CDA253D1D3}"/>
              </a:ext>
            </a:extLst>
          </p:cNvPr>
          <p:cNvSpPr/>
          <p:nvPr/>
        </p:nvSpPr>
        <p:spPr>
          <a:xfrm>
            <a:off x="-109182" y="2886423"/>
            <a:ext cx="7097270" cy="4169467"/>
          </a:xfrm>
          <a:prstGeom prst="rect">
            <a:avLst/>
          </a:prstGeom>
          <a:solidFill>
            <a:srgbClr val="BDC6C9"/>
          </a:solidFill>
          <a:ln w="12700" cap="flat" cmpd="sng" algn="ctr">
            <a:noFill/>
            <a:prstDash val="solid"/>
            <a:miter lim="800000"/>
          </a:ln>
          <a:effectLst/>
        </p:spPr>
        <p:txBody>
          <a:bodyPr rtlCol="0" anchor="ctr"/>
          <a:lstStyle/>
          <a:p>
            <a:pPr algn="ctr"/>
            <a:endParaRPr lang="zh-CN" altLang="en-US" kern="0" dirty="0">
              <a:solidFill>
                <a:prstClr val="white"/>
              </a:solidFill>
              <a:latin typeface="Arial"/>
              <a:ea typeface="微软雅黑"/>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空间杜宾回归</a:t>
            </a:r>
          </a:p>
        </p:txBody>
      </p:sp>
      <p:sp>
        <p:nvSpPr>
          <p:cNvPr id="8" name="Rectangle 2"/>
          <p:cNvSpPr>
            <a:spLocks noChangeArrowheads="1"/>
          </p:cNvSpPr>
          <p:nvPr/>
        </p:nvSpPr>
        <p:spPr bwMode="auto">
          <a:xfrm>
            <a:off x="-1329660" y="3778921"/>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284480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空间杜宾回归</a:t>
            </a:r>
          </a:p>
        </p:txBody>
      </p:sp>
      <p:sp>
        <p:nvSpPr>
          <p:cNvPr id="4" name="Rectangle 2">
            <a:extLst>
              <a:ext uri="{FF2B5EF4-FFF2-40B4-BE49-F238E27FC236}">
                <a16:creationId xmlns:a16="http://schemas.microsoft.com/office/drawing/2014/main" id="{7A164D9E-715D-4778-AD8F-64E015B3CC2F}"/>
              </a:ext>
            </a:extLst>
          </p:cNvPr>
          <p:cNvSpPr>
            <a:spLocks noChangeArrowheads="1"/>
          </p:cNvSpPr>
          <p:nvPr/>
        </p:nvSpPr>
        <p:spPr bwMode="auto">
          <a:xfrm>
            <a:off x="1818771" y="27819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4" name="Rectangle 9">
            <a:extLst>
              <a:ext uri="{FF2B5EF4-FFF2-40B4-BE49-F238E27FC236}">
                <a16:creationId xmlns:a16="http://schemas.microsoft.com/office/drawing/2014/main" id="{4D733F68-5408-434A-9709-2B8517DF8ABD}"/>
              </a:ext>
            </a:extLst>
          </p:cNvPr>
          <p:cNvSpPr>
            <a:spLocks noChangeArrowheads="1"/>
          </p:cNvSpPr>
          <p:nvPr/>
        </p:nvSpPr>
        <p:spPr bwMode="auto">
          <a:xfrm>
            <a:off x="8125876" y="39708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9">
            <a:extLst>
              <a:ext uri="{FF2B5EF4-FFF2-40B4-BE49-F238E27FC236}">
                <a16:creationId xmlns:a16="http://schemas.microsoft.com/office/drawing/2014/main" id="{6CF5C6CC-22BB-4D37-B926-BFAAD637E47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12">
            <a:extLst>
              <a:ext uri="{FF2B5EF4-FFF2-40B4-BE49-F238E27FC236}">
                <a16:creationId xmlns:a16="http://schemas.microsoft.com/office/drawing/2014/main" id="{9E86CC32-0299-4788-9A71-E997838995E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14">
            <a:extLst>
              <a:ext uri="{FF2B5EF4-FFF2-40B4-BE49-F238E27FC236}">
                <a16:creationId xmlns:a16="http://schemas.microsoft.com/office/drawing/2014/main" id="{C5097FC3-E5AE-4B1D-94D3-06BF6254A63C}"/>
              </a:ext>
            </a:extLst>
          </p:cNvPr>
          <p:cNvSpPr>
            <a:spLocks noChangeArrowheads="1"/>
          </p:cNvSpPr>
          <p:nvPr/>
        </p:nvSpPr>
        <p:spPr bwMode="auto">
          <a:xfrm>
            <a:off x="287923" y="7977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矩形 8">
            <a:extLst>
              <a:ext uri="{FF2B5EF4-FFF2-40B4-BE49-F238E27FC236}">
                <a16:creationId xmlns:a16="http://schemas.microsoft.com/office/drawing/2014/main" id="{2F0D3CFB-F249-4390-A6D3-09CBA363C256}"/>
              </a:ext>
            </a:extLst>
          </p:cNvPr>
          <p:cNvSpPr/>
          <p:nvPr/>
        </p:nvSpPr>
        <p:spPr>
          <a:xfrm>
            <a:off x="832139" y="1298305"/>
            <a:ext cx="1114408" cy="369332"/>
          </a:xfrm>
          <a:prstGeom prst="rect">
            <a:avLst/>
          </a:prstGeom>
        </p:spPr>
        <p:txBody>
          <a:bodyPr wrap="none">
            <a:spAutoFit/>
          </a:bodyPr>
          <a:lstStyle/>
          <a:p>
            <a:pPr lvl="0">
              <a:spcBef>
                <a:spcPts val="1200"/>
              </a:spcBef>
              <a:spcAft>
                <a:spcPts val="1200"/>
              </a:spcAft>
            </a:pPr>
            <a:r>
              <a:rPr lang="zh-CN" altLang="zh-CN" b="1" kern="100" dirty="0">
                <a:latin typeface="Times New Roman" panose="02020603050405020304" pitchFamily="18" charset="0"/>
                <a:ea typeface="楷体" panose="02010609060101010101" pitchFamily="49" charset="-122"/>
                <a:cs typeface="Times New Roman" panose="02020603050405020304" pitchFamily="18" charset="0"/>
              </a:rPr>
              <a:t>模型</a:t>
            </a:r>
            <a:r>
              <a:rPr lang="zh-CN" altLang="en-US" b="1" kern="100" dirty="0">
                <a:latin typeface="Times New Roman" panose="02020603050405020304" pitchFamily="18" charset="0"/>
                <a:ea typeface="楷体" panose="02010609060101010101" pitchFamily="49" charset="-122"/>
                <a:cs typeface="Times New Roman" panose="02020603050405020304" pitchFamily="18" charset="0"/>
              </a:rPr>
              <a:t>公式</a:t>
            </a:r>
            <a:endParaRPr lang="zh-CN" altLang="zh-CN" b="1" kern="1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7" name="矩形 36">
            <a:extLst>
              <a:ext uri="{FF2B5EF4-FFF2-40B4-BE49-F238E27FC236}">
                <a16:creationId xmlns:a16="http://schemas.microsoft.com/office/drawing/2014/main" id="{355FA7FF-0ACF-496F-AE62-0DB5F9937142}"/>
              </a:ext>
            </a:extLst>
          </p:cNvPr>
          <p:cNvSpPr/>
          <p:nvPr/>
        </p:nvSpPr>
        <p:spPr>
          <a:xfrm>
            <a:off x="1983401" y="1222043"/>
            <a:ext cx="73709" cy="607850"/>
          </a:xfrm>
          <a:prstGeom prst="rect">
            <a:avLst/>
          </a:prstGeom>
          <a:solidFill>
            <a:srgbClr val="97A4A5"/>
          </a:solidFill>
          <a:ln w="12700" cap="flat" cmpd="sng" algn="ctr">
            <a:noFill/>
            <a:prstDash val="solid"/>
            <a:miter lim="800000"/>
          </a:ln>
          <a:effectLst/>
        </p:spPr>
        <p:txBody>
          <a:bodyPr rtlCol="0" anchor="ctr"/>
          <a:lstStyle/>
          <a:p>
            <a:pPr algn="ctr"/>
            <a:endParaRPr lang="zh-CN" altLang="en-US" kern="0" dirty="0">
              <a:solidFill>
                <a:prstClr val="white"/>
              </a:solidFill>
              <a:latin typeface="Arial"/>
              <a:ea typeface="微软雅黑"/>
            </a:endParaRPr>
          </a:p>
        </p:txBody>
      </p:sp>
      <p:sp>
        <p:nvSpPr>
          <p:cNvPr id="12" name="矩形 11">
            <a:extLst>
              <a:ext uri="{FF2B5EF4-FFF2-40B4-BE49-F238E27FC236}">
                <a16:creationId xmlns:a16="http://schemas.microsoft.com/office/drawing/2014/main" id="{6BCC0483-0474-4FBE-BEDA-936EDA49C01A}"/>
              </a:ext>
            </a:extLst>
          </p:cNvPr>
          <p:cNvSpPr/>
          <p:nvPr/>
        </p:nvSpPr>
        <p:spPr>
          <a:xfrm>
            <a:off x="795285" y="2976475"/>
            <a:ext cx="1114408" cy="369332"/>
          </a:xfrm>
          <a:prstGeom prst="rect">
            <a:avLst/>
          </a:prstGeom>
        </p:spPr>
        <p:txBody>
          <a:bodyPr wrap="none">
            <a:spAutoFit/>
          </a:bodyPr>
          <a:lstStyle/>
          <a:p>
            <a:pPr lvl="0">
              <a:spcBef>
                <a:spcPts val="1200"/>
              </a:spcBef>
              <a:spcAft>
                <a:spcPts val="1200"/>
              </a:spcAft>
            </a:pPr>
            <a:r>
              <a:rPr lang="zh-CN" altLang="en-US" b="1" kern="100" dirty="0">
                <a:latin typeface="Times New Roman" panose="02020603050405020304" pitchFamily="18" charset="0"/>
                <a:ea typeface="楷体" panose="02010609060101010101" pitchFamily="49" charset="-122"/>
                <a:cs typeface="Times New Roman" panose="02020603050405020304" pitchFamily="18" charset="0"/>
              </a:rPr>
              <a:t>使用原因</a:t>
            </a:r>
            <a:endParaRPr lang="zh-CN" altLang="zh-CN" b="1" kern="1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9" name="Rectangle 14">
            <a:extLst>
              <a:ext uri="{FF2B5EF4-FFF2-40B4-BE49-F238E27FC236}">
                <a16:creationId xmlns:a16="http://schemas.microsoft.com/office/drawing/2014/main" id="{3C612FDB-5BBB-43FA-A0BD-7AD8CE1FA1D7}"/>
              </a:ext>
            </a:extLst>
          </p:cNvPr>
          <p:cNvSpPr>
            <a:spLocks noChangeArrowheads="1"/>
          </p:cNvSpPr>
          <p:nvPr/>
        </p:nvSpPr>
        <p:spPr bwMode="auto">
          <a:xfrm>
            <a:off x="-315495" y="237163"/>
            <a:ext cx="1565416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9">
            <a:extLst>
              <a:ext uri="{FF2B5EF4-FFF2-40B4-BE49-F238E27FC236}">
                <a16:creationId xmlns:a16="http://schemas.microsoft.com/office/drawing/2014/main" id="{9195D5DD-A7A8-4071-B6B9-E51DE32A4919}"/>
              </a:ext>
            </a:extLst>
          </p:cNvPr>
          <p:cNvSpPr>
            <a:spLocks noChangeArrowheads="1"/>
          </p:cNvSpPr>
          <p:nvPr/>
        </p:nvSpPr>
        <p:spPr bwMode="auto">
          <a:xfrm>
            <a:off x="-1329660" y="137165"/>
            <a:ext cx="2291406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31">
            <a:extLst>
              <a:ext uri="{FF2B5EF4-FFF2-40B4-BE49-F238E27FC236}">
                <a16:creationId xmlns:a16="http://schemas.microsoft.com/office/drawing/2014/main" id="{961B3617-8ECB-4DD7-A529-BBA18CBD79D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33">
            <a:extLst>
              <a:ext uri="{FF2B5EF4-FFF2-40B4-BE49-F238E27FC236}">
                <a16:creationId xmlns:a16="http://schemas.microsoft.com/office/drawing/2014/main" id="{0CC7EA4C-F650-4EA3-AE6A-C565A9071E5E}"/>
              </a:ext>
            </a:extLst>
          </p:cNvPr>
          <p:cNvSpPr>
            <a:spLocks noChangeArrowheads="1"/>
          </p:cNvSpPr>
          <p:nvPr/>
        </p:nvSpPr>
        <p:spPr bwMode="auto">
          <a:xfrm>
            <a:off x="7014228" y="1679020"/>
            <a:ext cx="1664512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矩形 14">
            <a:extLst>
              <a:ext uri="{FF2B5EF4-FFF2-40B4-BE49-F238E27FC236}">
                <a16:creationId xmlns:a16="http://schemas.microsoft.com/office/drawing/2014/main" id="{A122457E-ED33-4EF9-96B6-33979AA9C702}"/>
              </a:ext>
            </a:extLst>
          </p:cNvPr>
          <p:cNvSpPr/>
          <p:nvPr/>
        </p:nvSpPr>
        <p:spPr>
          <a:xfrm>
            <a:off x="878578" y="3714220"/>
            <a:ext cx="3480231" cy="2031325"/>
          </a:xfrm>
          <a:prstGeom prst="rect">
            <a:avLst/>
          </a:prstGeom>
        </p:spPr>
        <p:txBody>
          <a:bodyPr wrap="square">
            <a:spAutoFit/>
          </a:bodyPr>
          <a:lstStyle/>
          <a:p>
            <a:r>
              <a:rPr lang="zh-CN" altLang="zh-CN" dirty="0"/>
              <a:t>当对样本区域数据进行空间回归建模时，同时存在：</a:t>
            </a:r>
            <a:endParaRPr lang="en-US" altLang="zh-CN" dirty="0"/>
          </a:p>
          <a:p>
            <a:r>
              <a:rPr lang="zh-CN" altLang="zh-CN" dirty="0"/>
              <a:t>①普通最小二乘回归模型的误差项中有空间相关性</a:t>
            </a:r>
            <a:endParaRPr lang="en-US" altLang="zh-CN" dirty="0"/>
          </a:p>
          <a:p>
            <a:r>
              <a:rPr lang="zh-CN" altLang="zh-CN" dirty="0"/>
              <a:t>②当处理区域样本数据的时候会有一些与模型中的解释变量的协方差不为</a:t>
            </a:r>
            <a:r>
              <a:rPr lang="en-US" altLang="zh-CN" dirty="0"/>
              <a:t>0</a:t>
            </a:r>
            <a:r>
              <a:rPr lang="zh-CN" altLang="zh-CN" dirty="0"/>
              <a:t>的解释变量被忽略</a:t>
            </a:r>
            <a:endParaRPr lang="zh-CN" altLang="en-US" dirty="0"/>
          </a:p>
        </p:txBody>
      </p:sp>
      <p:sp>
        <p:nvSpPr>
          <p:cNvPr id="46" name="Rectangle 20">
            <a:extLst>
              <a:ext uri="{FF2B5EF4-FFF2-40B4-BE49-F238E27FC236}">
                <a16:creationId xmlns:a16="http://schemas.microsoft.com/office/drawing/2014/main" id="{2230971F-A766-4917-90F8-653CF385F46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7" name="对象 46">
            <a:extLst>
              <a:ext uri="{FF2B5EF4-FFF2-40B4-BE49-F238E27FC236}">
                <a16:creationId xmlns:a16="http://schemas.microsoft.com/office/drawing/2014/main" id="{B1F327D0-33A9-4E90-83CD-E184D7377112}"/>
              </a:ext>
            </a:extLst>
          </p:cNvPr>
          <p:cNvGraphicFramePr>
            <a:graphicFrameLocks noChangeAspect="1"/>
          </p:cNvGraphicFramePr>
          <p:nvPr>
            <p:extLst>
              <p:ext uri="{D42A27DB-BD31-4B8C-83A1-F6EECF244321}">
                <p14:modId xmlns:p14="http://schemas.microsoft.com/office/powerpoint/2010/main" val="910043879"/>
              </p:ext>
            </p:extLst>
          </p:nvPr>
        </p:nvGraphicFramePr>
        <p:xfrm>
          <a:off x="2213593" y="1187588"/>
          <a:ext cx="3902120" cy="514863"/>
        </p:xfrm>
        <a:graphic>
          <a:graphicData uri="http://schemas.openxmlformats.org/presentationml/2006/ole">
            <mc:AlternateContent xmlns:mc="http://schemas.openxmlformats.org/markup-compatibility/2006">
              <mc:Choice xmlns:v="urn:schemas-microsoft-com:vml" Requires="v">
                <p:oleObj spid="_x0000_s26744" name="Equation" r:id="rId3" imgW="1383699" imgH="215806" progId="Equation.DSMT4">
                  <p:embed/>
                </p:oleObj>
              </mc:Choice>
              <mc:Fallback>
                <p:oleObj name="Equation" r:id="rId3" imgW="1383699" imgH="215806" progId="Equation.DSMT4">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3593" y="1187588"/>
                        <a:ext cx="3902120" cy="514863"/>
                      </a:xfrm>
                      <a:prstGeom prst="rect">
                        <a:avLst/>
                      </a:prstGeom>
                      <a:noFill/>
                    </p:spPr>
                  </p:pic>
                </p:oleObj>
              </mc:Fallback>
            </mc:AlternateContent>
          </a:graphicData>
        </a:graphic>
      </p:graphicFrame>
      <p:sp>
        <p:nvSpPr>
          <p:cNvPr id="48" name="矩形 47">
            <a:extLst>
              <a:ext uri="{FF2B5EF4-FFF2-40B4-BE49-F238E27FC236}">
                <a16:creationId xmlns:a16="http://schemas.microsoft.com/office/drawing/2014/main" id="{7CDB804D-EE5B-49E1-ACDF-004AD33EFFC2}"/>
              </a:ext>
            </a:extLst>
          </p:cNvPr>
          <p:cNvSpPr/>
          <p:nvPr/>
        </p:nvSpPr>
        <p:spPr>
          <a:xfrm>
            <a:off x="2020255" y="1784408"/>
            <a:ext cx="2300630" cy="369332"/>
          </a:xfrm>
          <a:prstGeom prst="rect">
            <a:avLst/>
          </a:prstGeom>
        </p:spPr>
        <p:txBody>
          <a:bodyPr wrap="none">
            <a:spAutoFit/>
          </a:bodyPr>
          <a:lstStyle/>
          <a:p>
            <a:pPr indent="266700" algn="just">
              <a:spcAft>
                <a:spcPts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模型可以简化为：</a:t>
            </a:r>
          </a:p>
        </p:txBody>
      </p:sp>
      <p:sp>
        <p:nvSpPr>
          <p:cNvPr id="49" name="Rectangle 22">
            <a:extLst>
              <a:ext uri="{FF2B5EF4-FFF2-40B4-BE49-F238E27FC236}">
                <a16:creationId xmlns:a16="http://schemas.microsoft.com/office/drawing/2014/main" id="{174C58C4-1B24-4278-B8DE-C50F3C80A680}"/>
              </a:ext>
            </a:extLst>
          </p:cNvPr>
          <p:cNvSpPr>
            <a:spLocks noChangeArrowheads="1"/>
          </p:cNvSpPr>
          <p:nvPr/>
        </p:nvSpPr>
        <p:spPr bwMode="auto">
          <a:xfrm>
            <a:off x="2213593" y="2033942"/>
            <a:ext cx="13099396" cy="48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0" name="对象 49">
            <a:extLst>
              <a:ext uri="{FF2B5EF4-FFF2-40B4-BE49-F238E27FC236}">
                <a16:creationId xmlns:a16="http://schemas.microsoft.com/office/drawing/2014/main" id="{105B82F6-71C9-4C11-B9F3-CE7A707EF5F8}"/>
              </a:ext>
            </a:extLst>
          </p:cNvPr>
          <p:cNvGraphicFramePr>
            <a:graphicFrameLocks noChangeAspect="1"/>
          </p:cNvGraphicFramePr>
          <p:nvPr>
            <p:extLst>
              <p:ext uri="{D42A27DB-BD31-4B8C-83A1-F6EECF244321}">
                <p14:modId xmlns:p14="http://schemas.microsoft.com/office/powerpoint/2010/main" val="2253261102"/>
              </p:ext>
            </p:extLst>
          </p:nvPr>
        </p:nvGraphicFramePr>
        <p:xfrm>
          <a:off x="2213593" y="2076677"/>
          <a:ext cx="4619573" cy="507352"/>
        </p:xfrm>
        <a:graphic>
          <a:graphicData uri="http://schemas.openxmlformats.org/presentationml/2006/ole">
            <mc:AlternateContent xmlns:mc="http://schemas.openxmlformats.org/markup-compatibility/2006">
              <mc:Choice xmlns:v="urn:schemas-microsoft-com:vml" Requires="v">
                <p:oleObj spid="_x0000_s26745" name="Equation" r:id="rId5" imgW="1651000" imgH="215900" progId="Equation.DSMT4">
                  <p:embed/>
                </p:oleObj>
              </mc:Choice>
              <mc:Fallback>
                <p:oleObj name="Equation" r:id="rId5" imgW="1651000" imgH="215900" progId="Equation.DSMT4">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3593" y="2076677"/>
                        <a:ext cx="4619573" cy="507352"/>
                      </a:xfrm>
                      <a:prstGeom prst="rect">
                        <a:avLst/>
                      </a:prstGeom>
                      <a:noFill/>
                    </p:spPr>
                  </p:pic>
                </p:oleObj>
              </mc:Fallback>
            </mc:AlternateContent>
          </a:graphicData>
        </a:graphic>
      </p:graphicFrame>
      <p:grpSp>
        <p:nvGrpSpPr>
          <p:cNvPr id="56" name="íSļíḍè">
            <a:extLst>
              <a:ext uri="{FF2B5EF4-FFF2-40B4-BE49-F238E27FC236}">
                <a16:creationId xmlns:a16="http://schemas.microsoft.com/office/drawing/2014/main" id="{C29A80A1-953F-4636-8CB8-947E87E39EED}"/>
              </a:ext>
            </a:extLst>
          </p:cNvPr>
          <p:cNvGrpSpPr/>
          <p:nvPr/>
        </p:nvGrpSpPr>
        <p:grpSpPr>
          <a:xfrm>
            <a:off x="7186753" y="2337097"/>
            <a:ext cx="4530113" cy="733561"/>
            <a:chOff x="6570041" y="2538535"/>
            <a:chExt cx="6342154" cy="733561"/>
          </a:xfrm>
        </p:grpSpPr>
        <p:sp>
          <p:nvSpPr>
            <p:cNvPr id="57" name="íṡ1íḍê">
              <a:extLst>
                <a:ext uri="{FF2B5EF4-FFF2-40B4-BE49-F238E27FC236}">
                  <a16:creationId xmlns:a16="http://schemas.microsoft.com/office/drawing/2014/main" id="{69E63ED7-7B45-4566-A2A2-65D9D822C581}"/>
                </a:ext>
              </a:extLst>
            </p:cNvPr>
            <p:cNvSpPr/>
            <p:nvPr/>
          </p:nvSpPr>
          <p:spPr>
            <a:xfrm>
              <a:off x="6570041" y="2550038"/>
              <a:ext cx="867584" cy="537824"/>
            </a:xfrm>
            <a:prstGeom prst="ellipse">
              <a:avLst/>
            </a:prstGeom>
            <a:solidFill>
              <a:srgbClr val="4F5E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dirty="0">
                  <a:latin typeface="Impact" panose="020B0806030902050204" pitchFamily="34" charset="0"/>
                </a:rPr>
                <a:t>01</a:t>
              </a:r>
              <a:endParaRPr lang="zh-CN" altLang="en-US" dirty="0">
                <a:latin typeface="Impact" panose="020B0806030902050204" pitchFamily="34" charset="0"/>
              </a:endParaRPr>
            </a:p>
          </p:txBody>
        </p:sp>
        <p:sp>
          <p:nvSpPr>
            <p:cNvPr id="58" name="ïṣ1ïďè">
              <a:extLst>
                <a:ext uri="{FF2B5EF4-FFF2-40B4-BE49-F238E27FC236}">
                  <a16:creationId xmlns:a16="http://schemas.microsoft.com/office/drawing/2014/main" id="{1E8697AB-587F-4F62-A138-C2F8ED24DD6A}"/>
                </a:ext>
              </a:extLst>
            </p:cNvPr>
            <p:cNvSpPr/>
            <p:nvPr/>
          </p:nvSpPr>
          <p:spPr bwMode="auto">
            <a:xfrm>
              <a:off x="7466073" y="2538535"/>
              <a:ext cx="5446122" cy="733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dirty="0"/>
                <a:t>当           时，它包含了因变量的空间滞后因素，而排除了空间滞后解释变量的因素，称为空间滞后回归模型。</a:t>
              </a:r>
              <a:endParaRPr lang="en-US" altLang="zh-CN" dirty="0"/>
            </a:p>
          </p:txBody>
        </p:sp>
      </p:grpSp>
      <p:sp>
        <p:nvSpPr>
          <p:cNvPr id="59" name="íṩlîḋé">
            <a:extLst>
              <a:ext uri="{FF2B5EF4-FFF2-40B4-BE49-F238E27FC236}">
                <a16:creationId xmlns:a16="http://schemas.microsoft.com/office/drawing/2014/main" id="{DE2C0436-31E9-4CB1-9613-73804211A5F4}"/>
              </a:ext>
            </a:extLst>
          </p:cNvPr>
          <p:cNvSpPr/>
          <p:nvPr/>
        </p:nvSpPr>
        <p:spPr bwMode="auto">
          <a:xfrm>
            <a:off x="7770488" y="3403165"/>
            <a:ext cx="3890091" cy="733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dirty="0"/>
              <a:t>当          时，假设因变量之间的观测值不相关，但是因变量与相邻区域的特性有关，此时模型成为解释变量的空间滞后模型。</a:t>
            </a:r>
            <a:endParaRPr lang="en-US" altLang="zh-CN" dirty="0"/>
          </a:p>
        </p:txBody>
      </p:sp>
      <p:cxnSp>
        <p:nvCxnSpPr>
          <p:cNvPr id="60" name="直接连接符 59">
            <a:extLst>
              <a:ext uri="{FF2B5EF4-FFF2-40B4-BE49-F238E27FC236}">
                <a16:creationId xmlns:a16="http://schemas.microsoft.com/office/drawing/2014/main" id="{D6B17F60-FF7E-459F-B3C4-2ED25A6C24E1}"/>
              </a:ext>
            </a:extLst>
          </p:cNvPr>
          <p:cNvCxnSpPr>
            <a:cxnSpLocks/>
          </p:cNvCxnSpPr>
          <p:nvPr/>
        </p:nvCxnSpPr>
        <p:spPr>
          <a:xfrm>
            <a:off x="7340528" y="2130668"/>
            <a:ext cx="4356021" cy="0"/>
          </a:xfrm>
          <a:prstGeom prst="line">
            <a:avLst/>
          </a:prstGeom>
          <a:ln w="9525" cap="rnd">
            <a:solidFill>
              <a:schemeClr val="tx1">
                <a:lumMod val="50000"/>
                <a:lumOff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61" name="íŝļîdê">
            <a:extLst>
              <a:ext uri="{FF2B5EF4-FFF2-40B4-BE49-F238E27FC236}">
                <a16:creationId xmlns:a16="http://schemas.microsoft.com/office/drawing/2014/main" id="{439F96C5-DC1C-48A9-9C6A-FF9F039417C1}"/>
              </a:ext>
            </a:extLst>
          </p:cNvPr>
          <p:cNvSpPr txBox="1"/>
          <p:nvPr/>
        </p:nvSpPr>
        <p:spPr>
          <a:xfrm>
            <a:off x="7186752" y="1404831"/>
            <a:ext cx="3488114" cy="825497"/>
          </a:xfrm>
          <a:prstGeom prst="rect">
            <a:avLst/>
          </a:prstGeom>
          <a:noFill/>
        </p:spPr>
        <p:txBody>
          <a:bodyPr wrap="square" lIns="90000" tIns="46800" rIns="90000" bIns="46800" rtlCol="0" anchor="ctr">
            <a:normAutofit/>
          </a:bodyPr>
          <a:lstStyle/>
          <a:p>
            <a:r>
              <a:rPr lang="zh-CN" altLang="zh-CN" dirty="0"/>
              <a:t>空间杜宾模型囊括</a:t>
            </a:r>
            <a:r>
              <a:rPr lang="zh-CN" altLang="en-US" dirty="0"/>
              <a:t>其他几种模型：</a:t>
            </a:r>
            <a:endParaRPr lang="en-US" b="1" dirty="0"/>
          </a:p>
        </p:txBody>
      </p:sp>
      <p:sp>
        <p:nvSpPr>
          <p:cNvPr id="63" name="íṡ1íḍê">
            <a:extLst>
              <a:ext uri="{FF2B5EF4-FFF2-40B4-BE49-F238E27FC236}">
                <a16:creationId xmlns:a16="http://schemas.microsoft.com/office/drawing/2014/main" id="{E257ABE6-7832-45BB-B83B-F18B14EBCDE2}"/>
              </a:ext>
            </a:extLst>
          </p:cNvPr>
          <p:cNvSpPr/>
          <p:nvPr/>
        </p:nvSpPr>
        <p:spPr>
          <a:xfrm>
            <a:off x="7213487" y="3422541"/>
            <a:ext cx="619706" cy="552659"/>
          </a:xfrm>
          <a:prstGeom prst="ellipse">
            <a:avLst/>
          </a:prstGeom>
          <a:solidFill>
            <a:srgbClr val="97A4A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dirty="0">
                <a:latin typeface="Impact" panose="020B0806030902050204" pitchFamily="34" charset="0"/>
              </a:rPr>
              <a:t>02</a:t>
            </a:r>
            <a:endParaRPr lang="zh-CN" altLang="en-US" dirty="0">
              <a:latin typeface="Impact" panose="020B0806030902050204" pitchFamily="34" charset="0"/>
            </a:endParaRPr>
          </a:p>
        </p:txBody>
      </p:sp>
      <p:sp>
        <p:nvSpPr>
          <p:cNvPr id="64" name="íṡ1íḍê">
            <a:extLst>
              <a:ext uri="{FF2B5EF4-FFF2-40B4-BE49-F238E27FC236}">
                <a16:creationId xmlns:a16="http://schemas.microsoft.com/office/drawing/2014/main" id="{2D4D23BE-A663-43C8-B695-6E7F417BAB1A}"/>
              </a:ext>
            </a:extLst>
          </p:cNvPr>
          <p:cNvSpPr/>
          <p:nvPr/>
        </p:nvSpPr>
        <p:spPr>
          <a:xfrm>
            <a:off x="7226861" y="4581823"/>
            <a:ext cx="619705" cy="537824"/>
          </a:xfrm>
          <a:prstGeom prst="ellipse">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dirty="0">
                <a:latin typeface="Impact" panose="020B0806030902050204" pitchFamily="34" charset="0"/>
              </a:rPr>
              <a:t>03</a:t>
            </a:r>
            <a:endParaRPr lang="zh-CN" altLang="en-US" dirty="0">
              <a:latin typeface="Impact" panose="020B0806030902050204" pitchFamily="34" charset="0"/>
            </a:endParaRPr>
          </a:p>
        </p:txBody>
      </p:sp>
      <p:pic>
        <p:nvPicPr>
          <p:cNvPr id="72" name="图片 71">
            <a:extLst>
              <a:ext uri="{FF2B5EF4-FFF2-40B4-BE49-F238E27FC236}">
                <a16:creationId xmlns:a16="http://schemas.microsoft.com/office/drawing/2014/main" id="{2F5C93C1-BCEA-40DA-8C0C-1803A9B8488E}"/>
              </a:ext>
            </a:extLst>
          </p:cNvPr>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8125876" y="2368583"/>
            <a:ext cx="619705" cy="335293"/>
          </a:xfrm>
          <a:prstGeom prst="rect">
            <a:avLst/>
          </a:prstGeom>
          <a:noFill/>
          <a:ln>
            <a:noFill/>
          </a:ln>
        </p:spPr>
      </p:pic>
      <p:pic>
        <p:nvPicPr>
          <p:cNvPr id="73" name="图片 72">
            <a:extLst>
              <a:ext uri="{FF2B5EF4-FFF2-40B4-BE49-F238E27FC236}">
                <a16:creationId xmlns:a16="http://schemas.microsoft.com/office/drawing/2014/main" id="{F9D416D6-3824-4306-A541-F124A8B7C8AC}"/>
              </a:ext>
            </a:extLst>
          </p:cNvPr>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8031858" y="3476526"/>
            <a:ext cx="619706" cy="302393"/>
          </a:xfrm>
          <a:prstGeom prst="rect">
            <a:avLst/>
          </a:prstGeom>
          <a:noFill/>
          <a:ln>
            <a:noFill/>
          </a:ln>
        </p:spPr>
      </p:pic>
      <p:grpSp>
        <p:nvGrpSpPr>
          <p:cNvPr id="53" name="组合 52">
            <a:extLst>
              <a:ext uri="{FF2B5EF4-FFF2-40B4-BE49-F238E27FC236}">
                <a16:creationId xmlns:a16="http://schemas.microsoft.com/office/drawing/2014/main" id="{9C4D61D9-25B9-4F03-B885-19EBD33885F8}"/>
              </a:ext>
            </a:extLst>
          </p:cNvPr>
          <p:cNvGrpSpPr/>
          <p:nvPr/>
        </p:nvGrpSpPr>
        <p:grpSpPr>
          <a:xfrm>
            <a:off x="7841155" y="4743349"/>
            <a:ext cx="3699224" cy="646331"/>
            <a:chOff x="7961356" y="4994314"/>
            <a:chExt cx="3699224" cy="646331"/>
          </a:xfrm>
        </p:grpSpPr>
        <p:sp>
          <p:nvSpPr>
            <p:cNvPr id="62" name="矩形 61">
              <a:extLst>
                <a:ext uri="{FF2B5EF4-FFF2-40B4-BE49-F238E27FC236}">
                  <a16:creationId xmlns:a16="http://schemas.microsoft.com/office/drawing/2014/main" id="{F694B923-030D-4114-ADB1-85BAD79D244D}"/>
                </a:ext>
              </a:extLst>
            </p:cNvPr>
            <p:cNvSpPr/>
            <p:nvPr/>
          </p:nvSpPr>
          <p:spPr>
            <a:xfrm>
              <a:off x="7961356" y="4994314"/>
              <a:ext cx="3699224" cy="646331"/>
            </a:xfrm>
            <a:prstGeom prst="rect">
              <a:avLst/>
            </a:prstGeom>
          </p:spPr>
          <p:txBody>
            <a:bodyPr wrap="square">
              <a:spAutoFit/>
            </a:bodyPr>
            <a:lstStyle/>
            <a:p>
              <a:r>
                <a:rPr lang="zh-CN" altLang="en-US" dirty="0"/>
                <a:t>当           且           ，该模型成为标准最小二乘模型。</a:t>
              </a:r>
            </a:p>
          </p:txBody>
        </p:sp>
        <p:pic>
          <p:nvPicPr>
            <p:cNvPr id="74" name="图片 73">
              <a:extLst>
                <a:ext uri="{FF2B5EF4-FFF2-40B4-BE49-F238E27FC236}">
                  <a16:creationId xmlns:a16="http://schemas.microsoft.com/office/drawing/2014/main" id="{C9A9E2ED-3293-4D72-8A67-BB4D7FC871AB}"/>
                </a:ext>
              </a:extLst>
            </p:cNvPr>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8282692" y="5016968"/>
              <a:ext cx="619705" cy="335293"/>
            </a:xfrm>
            <a:prstGeom prst="rect">
              <a:avLst/>
            </a:prstGeom>
            <a:noFill/>
            <a:ln>
              <a:noFill/>
            </a:ln>
          </p:spPr>
        </p:pic>
        <p:pic>
          <p:nvPicPr>
            <p:cNvPr id="75" name="图片 74">
              <a:extLst>
                <a:ext uri="{FF2B5EF4-FFF2-40B4-BE49-F238E27FC236}">
                  <a16:creationId xmlns:a16="http://schemas.microsoft.com/office/drawing/2014/main" id="{E0E45C47-DACD-4DF5-B0D6-D920913CFA40}"/>
                </a:ext>
              </a:extLst>
            </p:cNvPr>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9029717" y="5008990"/>
              <a:ext cx="619706" cy="302393"/>
            </a:xfrm>
            <a:prstGeom prst="rect">
              <a:avLst/>
            </a:prstGeom>
            <a:noFill/>
            <a:ln>
              <a:noFill/>
            </a:ln>
          </p:spPr>
        </p:pic>
      </p:grpSp>
      <p:sp>
        <p:nvSpPr>
          <p:cNvPr id="78" name="矩形 77">
            <a:extLst>
              <a:ext uri="{FF2B5EF4-FFF2-40B4-BE49-F238E27FC236}">
                <a16:creationId xmlns:a16="http://schemas.microsoft.com/office/drawing/2014/main" id="{AB32F58F-2D0C-4496-8594-1ECB8E9101A5}"/>
              </a:ext>
            </a:extLst>
          </p:cNvPr>
          <p:cNvSpPr/>
          <p:nvPr/>
        </p:nvSpPr>
        <p:spPr>
          <a:xfrm rot="5400000">
            <a:off x="1378969" y="2853725"/>
            <a:ext cx="45719" cy="1077221"/>
          </a:xfrm>
          <a:prstGeom prst="rect">
            <a:avLst/>
          </a:prstGeom>
          <a:solidFill>
            <a:srgbClr val="97A4A5"/>
          </a:solidFill>
          <a:ln w="12700" cap="flat" cmpd="sng" algn="ctr">
            <a:noFill/>
            <a:prstDash val="solid"/>
            <a:miter lim="800000"/>
          </a:ln>
          <a:effectLst/>
        </p:spPr>
        <p:txBody>
          <a:bodyPr rtlCol="0" anchor="ctr"/>
          <a:lstStyle/>
          <a:p>
            <a:pPr algn="ctr"/>
            <a:endParaRPr lang="zh-CN" altLang="en-US" kern="0" dirty="0">
              <a:solidFill>
                <a:prstClr val="white"/>
              </a:solidFill>
              <a:latin typeface="Arial"/>
              <a:ea typeface="微软雅黑"/>
            </a:endParaRPr>
          </a:p>
        </p:txBody>
      </p:sp>
    </p:spTree>
    <p:extLst>
      <p:ext uri="{BB962C8B-B14F-4D97-AF65-F5344CB8AC3E}">
        <p14:creationId xmlns:p14="http://schemas.microsoft.com/office/powerpoint/2010/main" val="1241378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空间回归模型的检验</a:t>
            </a:r>
          </a:p>
        </p:txBody>
      </p:sp>
      <p:sp>
        <p:nvSpPr>
          <p:cNvPr id="8" name="Rectangle 2"/>
          <p:cNvSpPr>
            <a:spLocks noChangeArrowheads="1"/>
          </p:cNvSpPr>
          <p:nvPr/>
        </p:nvSpPr>
        <p:spPr bwMode="auto">
          <a:xfrm>
            <a:off x="-935613" y="3815444"/>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1" y="22560"/>
            <a:ext cx="3043451"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空间回归模型的检验</a:t>
            </a:r>
          </a:p>
        </p:txBody>
      </p:sp>
      <p:sp>
        <p:nvSpPr>
          <p:cNvPr id="4" name="Rectangle 2">
            <a:extLst>
              <a:ext uri="{FF2B5EF4-FFF2-40B4-BE49-F238E27FC236}">
                <a16:creationId xmlns:a16="http://schemas.microsoft.com/office/drawing/2014/main" id="{7A164D9E-715D-4778-AD8F-64E015B3CC2F}"/>
              </a:ext>
            </a:extLst>
          </p:cNvPr>
          <p:cNvSpPr>
            <a:spLocks noChangeArrowheads="1"/>
          </p:cNvSpPr>
          <p:nvPr/>
        </p:nvSpPr>
        <p:spPr bwMode="auto">
          <a:xfrm>
            <a:off x="1818771" y="27819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4" name="Rectangle 9">
            <a:extLst>
              <a:ext uri="{FF2B5EF4-FFF2-40B4-BE49-F238E27FC236}">
                <a16:creationId xmlns:a16="http://schemas.microsoft.com/office/drawing/2014/main" id="{4D733F68-5408-434A-9709-2B8517DF8ABD}"/>
              </a:ext>
            </a:extLst>
          </p:cNvPr>
          <p:cNvSpPr>
            <a:spLocks noChangeArrowheads="1"/>
          </p:cNvSpPr>
          <p:nvPr/>
        </p:nvSpPr>
        <p:spPr bwMode="auto">
          <a:xfrm>
            <a:off x="8125876" y="39708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9">
            <a:extLst>
              <a:ext uri="{FF2B5EF4-FFF2-40B4-BE49-F238E27FC236}">
                <a16:creationId xmlns:a16="http://schemas.microsoft.com/office/drawing/2014/main" id="{6CF5C6CC-22BB-4D37-B926-BFAAD637E47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12">
            <a:extLst>
              <a:ext uri="{FF2B5EF4-FFF2-40B4-BE49-F238E27FC236}">
                <a16:creationId xmlns:a16="http://schemas.microsoft.com/office/drawing/2014/main" id="{9E86CC32-0299-4788-9A71-E997838995E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14">
            <a:extLst>
              <a:ext uri="{FF2B5EF4-FFF2-40B4-BE49-F238E27FC236}">
                <a16:creationId xmlns:a16="http://schemas.microsoft.com/office/drawing/2014/main" id="{C5097FC3-E5AE-4B1D-94D3-06BF6254A63C}"/>
              </a:ext>
            </a:extLst>
          </p:cNvPr>
          <p:cNvSpPr>
            <a:spLocks noChangeArrowheads="1"/>
          </p:cNvSpPr>
          <p:nvPr/>
        </p:nvSpPr>
        <p:spPr bwMode="auto">
          <a:xfrm>
            <a:off x="287923" y="7977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9" name="Rectangle 14">
            <a:extLst>
              <a:ext uri="{FF2B5EF4-FFF2-40B4-BE49-F238E27FC236}">
                <a16:creationId xmlns:a16="http://schemas.microsoft.com/office/drawing/2014/main" id="{3C612FDB-5BBB-43FA-A0BD-7AD8CE1FA1D7}"/>
              </a:ext>
            </a:extLst>
          </p:cNvPr>
          <p:cNvSpPr>
            <a:spLocks noChangeArrowheads="1"/>
          </p:cNvSpPr>
          <p:nvPr/>
        </p:nvSpPr>
        <p:spPr bwMode="auto">
          <a:xfrm>
            <a:off x="-315495" y="237163"/>
            <a:ext cx="1565416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9">
            <a:extLst>
              <a:ext uri="{FF2B5EF4-FFF2-40B4-BE49-F238E27FC236}">
                <a16:creationId xmlns:a16="http://schemas.microsoft.com/office/drawing/2014/main" id="{9195D5DD-A7A8-4071-B6B9-E51DE32A4919}"/>
              </a:ext>
            </a:extLst>
          </p:cNvPr>
          <p:cNvSpPr>
            <a:spLocks noChangeArrowheads="1"/>
          </p:cNvSpPr>
          <p:nvPr/>
        </p:nvSpPr>
        <p:spPr bwMode="auto">
          <a:xfrm>
            <a:off x="-1329660" y="137165"/>
            <a:ext cx="2291406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31">
            <a:extLst>
              <a:ext uri="{FF2B5EF4-FFF2-40B4-BE49-F238E27FC236}">
                <a16:creationId xmlns:a16="http://schemas.microsoft.com/office/drawing/2014/main" id="{961B3617-8ECB-4DD7-A529-BBA18CBD79D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33">
            <a:extLst>
              <a:ext uri="{FF2B5EF4-FFF2-40B4-BE49-F238E27FC236}">
                <a16:creationId xmlns:a16="http://schemas.microsoft.com/office/drawing/2014/main" id="{0CC7EA4C-F650-4EA3-AE6A-C565A9071E5E}"/>
              </a:ext>
            </a:extLst>
          </p:cNvPr>
          <p:cNvSpPr>
            <a:spLocks noChangeArrowheads="1"/>
          </p:cNvSpPr>
          <p:nvPr/>
        </p:nvSpPr>
        <p:spPr bwMode="auto">
          <a:xfrm>
            <a:off x="7014228" y="1679020"/>
            <a:ext cx="1664512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6" name="Rectangle 20">
            <a:extLst>
              <a:ext uri="{FF2B5EF4-FFF2-40B4-BE49-F238E27FC236}">
                <a16:creationId xmlns:a16="http://schemas.microsoft.com/office/drawing/2014/main" id="{2230971F-A766-4917-90F8-653CF385F46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9" name="Rectangle 22">
            <a:extLst>
              <a:ext uri="{FF2B5EF4-FFF2-40B4-BE49-F238E27FC236}">
                <a16:creationId xmlns:a16="http://schemas.microsoft.com/office/drawing/2014/main" id="{174C58C4-1B24-4278-B8DE-C50F3C80A680}"/>
              </a:ext>
            </a:extLst>
          </p:cNvPr>
          <p:cNvSpPr>
            <a:spLocks noChangeArrowheads="1"/>
          </p:cNvSpPr>
          <p:nvPr/>
        </p:nvSpPr>
        <p:spPr bwMode="auto">
          <a:xfrm>
            <a:off x="2213593" y="2033942"/>
            <a:ext cx="13099396" cy="48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cxnSp>
        <p:nvCxnSpPr>
          <p:cNvPr id="40" name="直接连接符 39">
            <a:extLst>
              <a:ext uri="{FF2B5EF4-FFF2-40B4-BE49-F238E27FC236}">
                <a16:creationId xmlns:a16="http://schemas.microsoft.com/office/drawing/2014/main" id="{DB250FC4-26F8-4B58-BBF7-0C7C1B903EFE}"/>
              </a:ext>
            </a:extLst>
          </p:cNvPr>
          <p:cNvCxnSpPr>
            <a:cxnSpLocks/>
          </p:cNvCxnSpPr>
          <p:nvPr/>
        </p:nvCxnSpPr>
        <p:spPr>
          <a:xfrm flipV="1">
            <a:off x="767408" y="1679020"/>
            <a:ext cx="8117285" cy="45719"/>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2" name="îsḻíḋê">
            <a:extLst>
              <a:ext uri="{FF2B5EF4-FFF2-40B4-BE49-F238E27FC236}">
                <a16:creationId xmlns:a16="http://schemas.microsoft.com/office/drawing/2014/main" id="{82904ADE-A45B-4547-86C5-43E6404482C0}"/>
              </a:ext>
            </a:extLst>
          </p:cNvPr>
          <p:cNvSpPr txBox="1"/>
          <p:nvPr/>
        </p:nvSpPr>
        <p:spPr bwMode="auto">
          <a:xfrm>
            <a:off x="539347" y="1867179"/>
            <a:ext cx="479570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a:spcBef>
                <a:spcPct val="0"/>
              </a:spcBef>
            </a:pPr>
            <a:r>
              <a:rPr lang="en-US" altLang="zh-CN" b="1" dirty="0"/>
              <a:t>1.</a:t>
            </a:r>
            <a:r>
              <a:rPr lang="zh-CN" altLang="en-US" b="1" dirty="0"/>
              <a:t>不存在空间自回归时空间残差相关的</a:t>
            </a:r>
            <a:r>
              <a:rPr lang="en-US" altLang="zh-CN" b="1" dirty="0"/>
              <a:t>LM</a:t>
            </a:r>
            <a:r>
              <a:rPr lang="zh-CN" altLang="en-US" b="1" dirty="0"/>
              <a:t>检验</a:t>
            </a:r>
            <a:endParaRPr lang="zh-CN" altLang="en-US" sz="1800" b="1" dirty="0"/>
          </a:p>
        </p:txBody>
      </p:sp>
      <p:sp>
        <p:nvSpPr>
          <p:cNvPr id="43" name="îṩḻïḍe">
            <a:extLst>
              <a:ext uri="{FF2B5EF4-FFF2-40B4-BE49-F238E27FC236}">
                <a16:creationId xmlns:a16="http://schemas.microsoft.com/office/drawing/2014/main" id="{708BDD18-9711-482E-9235-20F07B11F6C6}"/>
              </a:ext>
            </a:extLst>
          </p:cNvPr>
          <p:cNvSpPr/>
          <p:nvPr/>
        </p:nvSpPr>
        <p:spPr bwMode="auto">
          <a:xfrm>
            <a:off x="5088533" y="3452927"/>
            <a:ext cx="461080" cy="339517"/>
          </a:xfrm>
          <a:custGeom>
            <a:avLst/>
            <a:gdLst>
              <a:gd name="T0" fmla="*/ 3344 w 5590"/>
              <a:gd name="T1" fmla="*/ 549 h 4122"/>
              <a:gd name="T2" fmla="*/ 2246 w 5590"/>
              <a:gd name="T3" fmla="*/ 549 h 4122"/>
              <a:gd name="T4" fmla="*/ 2795 w 5590"/>
              <a:gd name="T5" fmla="*/ 240 h 4122"/>
              <a:gd name="T6" fmla="*/ 2795 w 5590"/>
              <a:gd name="T7" fmla="*/ 859 h 4122"/>
              <a:gd name="T8" fmla="*/ 2795 w 5590"/>
              <a:gd name="T9" fmla="*/ 240 h 4122"/>
              <a:gd name="T10" fmla="*/ 5470 w 5590"/>
              <a:gd name="T11" fmla="*/ 4122 h 4122"/>
              <a:gd name="T12" fmla="*/ 0 w 5590"/>
              <a:gd name="T13" fmla="*/ 4002 h 4122"/>
              <a:gd name="T14" fmla="*/ 5470 w 5590"/>
              <a:gd name="T15" fmla="*/ 3882 h 4122"/>
              <a:gd name="T16" fmla="*/ 917 w 5590"/>
              <a:gd name="T17" fmla="*/ 1194 h 4122"/>
              <a:gd name="T18" fmla="*/ 1144 w 5590"/>
              <a:gd name="T19" fmla="*/ 1115 h 4122"/>
              <a:gd name="T20" fmla="*/ 4344 w 5590"/>
              <a:gd name="T21" fmla="*/ 1411 h 4122"/>
              <a:gd name="T22" fmla="*/ 4599 w 5590"/>
              <a:gd name="T23" fmla="*/ 1041 h 4122"/>
              <a:gd name="T24" fmla="*/ 4544 w 5590"/>
              <a:gd name="T25" fmla="*/ 1568 h 4122"/>
              <a:gd name="T26" fmla="*/ 4487 w 5590"/>
              <a:gd name="T27" fmla="*/ 1637 h 4122"/>
              <a:gd name="T28" fmla="*/ 4429 w 5590"/>
              <a:gd name="T29" fmla="*/ 1651 h 4122"/>
              <a:gd name="T30" fmla="*/ 1165 w 5590"/>
              <a:gd name="T31" fmla="*/ 1651 h 4122"/>
              <a:gd name="T32" fmla="*/ 1106 w 5590"/>
              <a:gd name="T33" fmla="*/ 1638 h 4122"/>
              <a:gd name="T34" fmla="*/ 1054 w 5590"/>
              <a:gd name="T35" fmla="*/ 1585 h 4122"/>
              <a:gd name="T36" fmla="*/ 917 w 5590"/>
              <a:gd name="T37" fmla="*/ 1194 h 4122"/>
              <a:gd name="T38" fmla="*/ 1539 w 5590"/>
              <a:gd name="T39" fmla="*/ 3355 h 4122"/>
              <a:gd name="T40" fmla="*/ 2675 w 5590"/>
              <a:gd name="T41" fmla="*/ 1947 h 4122"/>
              <a:gd name="T42" fmla="*/ 2915 w 5590"/>
              <a:gd name="T43" fmla="*/ 1947 h 4122"/>
              <a:gd name="T44" fmla="*/ 4051 w 5590"/>
              <a:gd name="T45" fmla="*/ 3355 h 4122"/>
              <a:gd name="T46" fmla="*/ 3301 w 5590"/>
              <a:gd name="T47" fmla="*/ 3198 h 4122"/>
              <a:gd name="T48" fmla="*/ 3301 w 5590"/>
              <a:gd name="T49" fmla="*/ 2958 h 4122"/>
              <a:gd name="T50" fmla="*/ 4104 w 5590"/>
              <a:gd name="T51" fmla="*/ 2960 h 4122"/>
              <a:gd name="T52" fmla="*/ 4187 w 5590"/>
              <a:gd name="T53" fmla="*/ 3019 h 4122"/>
              <a:gd name="T54" fmla="*/ 4332 w 5590"/>
              <a:gd name="T55" fmla="*/ 3433 h 4122"/>
              <a:gd name="T56" fmla="*/ 4338 w 5590"/>
              <a:gd name="T57" fmla="*/ 3497 h 4122"/>
              <a:gd name="T58" fmla="*/ 4279 w 5590"/>
              <a:gd name="T59" fmla="*/ 3580 h 4122"/>
              <a:gd name="T60" fmla="*/ 4217 w 5590"/>
              <a:gd name="T61" fmla="*/ 3595 h 4122"/>
              <a:gd name="T62" fmla="*/ 2793 w 5590"/>
              <a:gd name="T63" fmla="*/ 3595 h 4122"/>
              <a:gd name="T64" fmla="*/ 1370 w 5590"/>
              <a:gd name="T65" fmla="*/ 3595 h 4122"/>
              <a:gd name="T66" fmla="*/ 1250 w 5590"/>
              <a:gd name="T67" fmla="*/ 3475 h 4122"/>
              <a:gd name="T68" fmla="*/ 1393 w 5590"/>
              <a:gd name="T69" fmla="*/ 3041 h 4122"/>
              <a:gd name="T70" fmla="*/ 1438 w 5590"/>
              <a:gd name="T71" fmla="*/ 2980 h 4122"/>
              <a:gd name="T72" fmla="*/ 1510 w 5590"/>
              <a:gd name="T73" fmla="*/ 2958 h 4122"/>
              <a:gd name="T74" fmla="*/ 2409 w 5590"/>
              <a:gd name="T75" fmla="*/ 3078 h 4122"/>
              <a:gd name="T76" fmla="*/ 1593 w 5590"/>
              <a:gd name="T77" fmla="*/ 3198 h 4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90" h="4122">
                <a:moveTo>
                  <a:pt x="2795" y="1099"/>
                </a:moveTo>
                <a:cubicBezTo>
                  <a:pt x="3098" y="1099"/>
                  <a:pt x="3344" y="852"/>
                  <a:pt x="3344" y="549"/>
                </a:cubicBezTo>
                <a:cubicBezTo>
                  <a:pt x="3344" y="246"/>
                  <a:pt x="3098" y="0"/>
                  <a:pt x="2795" y="0"/>
                </a:cubicBezTo>
                <a:cubicBezTo>
                  <a:pt x="2492" y="0"/>
                  <a:pt x="2246" y="246"/>
                  <a:pt x="2246" y="549"/>
                </a:cubicBezTo>
                <a:cubicBezTo>
                  <a:pt x="2246" y="852"/>
                  <a:pt x="2492" y="1099"/>
                  <a:pt x="2795" y="1099"/>
                </a:cubicBezTo>
                <a:close/>
                <a:moveTo>
                  <a:pt x="2795" y="240"/>
                </a:moveTo>
                <a:cubicBezTo>
                  <a:pt x="2966" y="240"/>
                  <a:pt x="3104" y="379"/>
                  <a:pt x="3104" y="549"/>
                </a:cubicBezTo>
                <a:cubicBezTo>
                  <a:pt x="3104" y="720"/>
                  <a:pt x="2966" y="859"/>
                  <a:pt x="2795" y="859"/>
                </a:cubicBezTo>
                <a:cubicBezTo>
                  <a:pt x="2624" y="859"/>
                  <a:pt x="2486" y="720"/>
                  <a:pt x="2486" y="549"/>
                </a:cubicBezTo>
                <a:cubicBezTo>
                  <a:pt x="2486" y="379"/>
                  <a:pt x="2625" y="240"/>
                  <a:pt x="2795" y="240"/>
                </a:cubicBezTo>
                <a:close/>
                <a:moveTo>
                  <a:pt x="5590" y="4002"/>
                </a:moveTo>
                <a:cubicBezTo>
                  <a:pt x="5590" y="4068"/>
                  <a:pt x="5536" y="4122"/>
                  <a:pt x="5470" y="4122"/>
                </a:cubicBezTo>
                <a:lnTo>
                  <a:pt x="120" y="4122"/>
                </a:lnTo>
                <a:cubicBezTo>
                  <a:pt x="54" y="4122"/>
                  <a:pt x="0" y="4068"/>
                  <a:pt x="0" y="4002"/>
                </a:cubicBezTo>
                <a:cubicBezTo>
                  <a:pt x="0" y="3936"/>
                  <a:pt x="54" y="3882"/>
                  <a:pt x="120" y="3882"/>
                </a:cubicBezTo>
                <a:lnTo>
                  <a:pt x="5470" y="3882"/>
                </a:lnTo>
                <a:cubicBezTo>
                  <a:pt x="5536" y="3882"/>
                  <a:pt x="5590" y="3936"/>
                  <a:pt x="5590" y="4002"/>
                </a:cubicBezTo>
                <a:close/>
                <a:moveTo>
                  <a:pt x="917" y="1194"/>
                </a:moveTo>
                <a:cubicBezTo>
                  <a:pt x="896" y="1131"/>
                  <a:pt x="929" y="1063"/>
                  <a:pt x="992" y="1041"/>
                </a:cubicBezTo>
                <a:cubicBezTo>
                  <a:pt x="1054" y="1020"/>
                  <a:pt x="1123" y="1053"/>
                  <a:pt x="1144" y="1115"/>
                </a:cubicBezTo>
                <a:lnTo>
                  <a:pt x="1246" y="1411"/>
                </a:lnTo>
                <a:lnTo>
                  <a:pt x="4344" y="1411"/>
                </a:lnTo>
                <a:lnTo>
                  <a:pt x="4446" y="1115"/>
                </a:lnTo>
                <a:cubicBezTo>
                  <a:pt x="4468" y="1053"/>
                  <a:pt x="4536" y="1020"/>
                  <a:pt x="4599" y="1041"/>
                </a:cubicBezTo>
                <a:cubicBezTo>
                  <a:pt x="4661" y="1063"/>
                  <a:pt x="4694" y="1131"/>
                  <a:pt x="4673" y="1194"/>
                </a:cubicBezTo>
                <a:lnTo>
                  <a:pt x="4544" y="1568"/>
                </a:lnTo>
                <a:cubicBezTo>
                  <a:pt x="4542" y="1574"/>
                  <a:pt x="4539" y="1580"/>
                  <a:pt x="4536" y="1586"/>
                </a:cubicBezTo>
                <a:cubicBezTo>
                  <a:pt x="4525" y="1608"/>
                  <a:pt x="4508" y="1625"/>
                  <a:pt x="4487" y="1637"/>
                </a:cubicBezTo>
                <a:cubicBezTo>
                  <a:pt x="4480" y="1640"/>
                  <a:pt x="4473" y="1644"/>
                  <a:pt x="4465" y="1646"/>
                </a:cubicBezTo>
                <a:cubicBezTo>
                  <a:pt x="4454" y="1650"/>
                  <a:pt x="4442" y="1651"/>
                  <a:pt x="4429" y="1651"/>
                </a:cubicBezTo>
                <a:cubicBezTo>
                  <a:pt x="4428" y="1651"/>
                  <a:pt x="4427" y="1651"/>
                  <a:pt x="4426" y="1651"/>
                </a:cubicBezTo>
                <a:lnTo>
                  <a:pt x="1165" y="1651"/>
                </a:lnTo>
                <a:cubicBezTo>
                  <a:pt x="1150" y="1652"/>
                  <a:pt x="1136" y="1650"/>
                  <a:pt x="1123" y="1645"/>
                </a:cubicBezTo>
                <a:cubicBezTo>
                  <a:pt x="1117" y="1643"/>
                  <a:pt x="1112" y="1641"/>
                  <a:pt x="1106" y="1638"/>
                </a:cubicBezTo>
                <a:cubicBezTo>
                  <a:pt x="1106" y="1638"/>
                  <a:pt x="1106" y="1638"/>
                  <a:pt x="1106" y="1638"/>
                </a:cubicBezTo>
                <a:cubicBezTo>
                  <a:pt x="1084" y="1627"/>
                  <a:pt x="1065" y="1609"/>
                  <a:pt x="1054" y="1585"/>
                </a:cubicBezTo>
                <a:cubicBezTo>
                  <a:pt x="1051" y="1580"/>
                  <a:pt x="1048" y="1574"/>
                  <a:pt x="1047" y="1568"/>
                </a:cubicBezTo>
                <a:lnTo>
                  <a:pt x="917" y="1194"/>
                </a:lnTo>
                <a:close/>
                <a:moveTo>
                  <a:pt x="1593" y="3198"/>
                </a:moveTo>
                <a:lnTo>
                  <a:pt x="1539" y="3355"/>
                </a:lnTo>
                <a:lnTo>
                  <a:pt x="2675" y="3355"/>
                </a:lnTo>
                <a:lnTo>
                  <a:pt x="2675" y="1947"/>
                </a:lnTo>
                <a:cubicBezTo>
                  <a:pt x="2675" y="1881"/>
                  <a:pt x="2729" y="1827"/>
                  <a:pt x="2795" y="1827"/>
                </a:cubicBezTo>
                <a:cubicBezTo>
                  <a:pt x="2861" y="1827"/>
                  <a:pt x="2915" y="1881"/>
                  <a:pt x="2915" y="1947"/>
                </a:cubicBezTo>
                <a:lnTo>
                  <a:pt x="2915" y="3355"/>
                </a:lnTo>
                <a:lnTo>
                  <a:pt x="4051" y="3355"/>
                </a:lnTo>
                <a:lnTo>
                  <a:pt x="3997" y="3198"/>
                </a:lnTo>
                <a:lnTo>
                  <a:pt x="3301" y="3198"/>
                </a:lnTo>
                <a:cubicBezTo>
                  <a:pt x="3235" y="3198"/>
                  <a:pt x="3181" y="3144"/>
                  <a:pt x="3181" y="3078"/>
                </a:cubicBezTo>
                <a:cubicBezTo>
                  <a:pt x="3181" y="3011"/>
                  <a:pt x="3235" y="2958"/>
                  <a:pt x="3301" y="2958"/>
                </a:cubicBezTo>
                <a:lnTo>
                  <a:pt x="4080" y="2958"/>
                </a:lnTo>
                <a:cubicBezTo>
                  <a:pt x="4088" y="2957"/>
                  <a:pt x="4096" y="2958"/>
                  <a:pt x="4104" y="2960"/>
                </a:cubicBezTo>
                <a:cubicBezTo>
                  <a:pt x="4122" y="2963"/>
                  <a:pt x="4138" y="2970"/>
                  <a:pt x="4151" y="2979"/>
                </a:cubicBezTo>
                <a:cubicBezTo>
                  <a:pt x="4166" y="2989"/>
                  <a:pt x="4178" y="3003"/>
                  <a:pt x="4187" y="3019"/>
                </a:cubicBezTo>
                <a:cubicBezTo>
                  <a:pt x="4191" y="3026"/>
                  <a:pt x="4194" y="3033"/>
                  <a:pt x="4197" y="3041"/>
                </a:cubicBezTo>
                <a:lnTo>
                  <a:pt x="4332" y="3433"/>
                </a:lnTo>
                <a:cubicBezTo>
                  <a:pt x="4335" y="3440"/>
                  <a:pt x="4337" y="3448"/>
                  <a:pt x="4338" y="3455"/>
                </a:cubicBezTo>
                <a:cubicBezTo>
                  <a:pt x="4340" y="3469"/>
                  <a:pt x="4340" y="3483"/>
                  <a:pt x="4338" y="3497"/>
                </a:cubicBezTo>
                <a:cubicBezTo>
                  <a:pt x="4335" y="3514"/>
                  <a:pt x="4327" y="3531"/>
                  <a:pt x="4317" y="3545"/>
                </a:cubicBezTo>
                <a:cubicBezTo>
                  <a:pt x="4307" y="3559"/>
                  <a:pt x="4294" y="3571"/>
                  <a:pt x="4279" y="3580"/>
                </a:cubicBezTo>
                <a:cubicBezTo>
                  <a:pt x="4267" y="3586"/>
                  <a:pt x="4253" y="3591"/>
                  <a:pt x="4239" y="3594"/>
                </a:cubicBezTo>
                <a:cubicBezTo>
                  <a:pt x="4232" y="3595"/>
                  <a:pt x="4224" y="3595"/>
                  <a:pt x="4217" y="3595"/>
                </a:cubicBezTo>
                <a:lnTo>
                  <a:pt x="2798" y="3595"/>
                </a:lnTo>
                <a:cubicBezTo>
                  <a:pt x="2796" y="3595"/>
                  <a:pt x="2794" y="3595"/>
                  <a:pt x="2793" y="3595"/>
                </a:cubicBezTo>
                <a:lnTo>
                  <a:pt x="1373" y="3595"/>
                </a:lnTo>
                <a:cubicBezTo>
                  <a:pt x="1372" y="3595"/>
                  <a:pt x="1371" y="3595"/>
                  <a:pt x="1370" y="3595"/>
                </a:cubicBezTo>
                <a:cubicBezTo>
                  <a:pt x="1365" y="3595"/>
                  <a:pt x="1359" y="3595"/>
                  <a:pt x="1354" y="3594"/>
                </a:cubicBezTo>
                <a:cubicBezTo>
                  <a:pt x="1295" y="3586"/>
                  <a:pt x="1250" y="3536"/>
                  <a:pt x="1250" y="3475"/>
                </a:cubicBezTo>
                <a:cubicBezTo>
                  <a:pt x="1250" y="3460"/>
                  <a:pt x="1253" y="3445"/>
                  <a:pt x="1258" y="3432"/>
                </a:cubicBezTo>
                <a:lnTo>
                  <a:pt x="1393" y="3041"/>
                </a:lnTo>
                <a:cubicBezTo>
                  <a:pt x="1396" y="3033"/>
                  <a:pt x="1399" y="3026"/>
                  <a:pt x="1403" y="3019"/>
                </a:cubicBezTo>
                <a:cubicBezTo>
                  <a:pt x="1412" y="3003"/>
                  <a:pt x="1424" y="2990"/>
                  <a:pt x="1438" y="2980"/>
                </a:cubicBezTo>
                <a:cubicBezTo>
                  <a:pt x="1452" y="2970"/>
                  <a:pt x="1468" y="2963"/>
                  <a:pt x="1486" y="2960"/>
                </a:cubicBezTo>
                <a:cubicBezTo>
                  <a:pt x="1494" y="2958"/>
                  <a:pt x="1502" y="2957"/>
                  <a:pt x="1510" y="2958"/>
                </a:cubicBezTo>
                <a:lnTo>
                  <a:pt x="2289" y="2958"/>
                </a:lnTo>
                <a:cubicBezTo>
                  <a:pt x="2355" y="2958"/>
                  <a:pt x="2409" y="3011"/>
                  <a:pt x="2409" y="3078"/>
                </a:cubicBezTo>
                <a:cubicBezTo>
                  <a:pt x="2409" y="3144"/>
                  <a:pt x="2355" y="3198"/>
                  <a:pt x="2289" y="3198"/>
                </a:cubicBezTo>
                <a:lnTo>
                  <a:pt x="1593" y="3198"/>
                </a:lnTo>
                <a:close/>
              </a:path>
            </a:pathLst>
          </a:custGeom>
          <a:solidFill>
            <a:srgbClr val="97A4A5"/>
          </a:solidFill>
          <a:ln>
            <a:noFill/>
          </a:ln>
          <a:extLst/>
        </p:spPr>
        <p:txBody>
          <a:bodyPr anchor="ctr"/>
          <a:lstStyle/>
          <a:p>
            <a:pPr algn="ctr"/>
            <a:endParaRPr/>
          </a:p>
        </p:txBody>
      </p:sp>
      <p:sp>
        <p:nvSpPr>
          <p:cNvPr id="45" name="íṧḷíḍê">
            <a:extLst>
              <a:ext uri="{FF2B5EF4-FFF2-40B4-BE49-F238E27FC236}">
                <a16:creationId xmlns:a16="http://schemas.microsoft.com/office/drawing/2014/main" id="{0C0E13D3-FEAE-47F5-8637-1991C4FC9035}"/>
              </a:ext>
            </a:extLst>
          </p:cNvPr>
          <p:cNvSpPr/>
          <p:nvPr/>
        </p:nvSpPr>
        <p:spPr bwMode="auto">
          <a:xfrm>
            <a:off x="767408" y="2302936"/>
            <a:ext cx="1036706" cy="504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nSpc>
                <a:spcPct val="120000"/>
              </a:lnSpc>
            </a:pPr>
            <a:r>
              <a:rPr lang="zh-CN" altLang="en-US" dirty="0"/>
              <a:t>原假设：</a:t>
            </a:r>
            <a:endParaRPr lang="en-US" altLang="zh-CN" dirty="0"/>
          </a:p>
        </p:txBody>
      </p:sp>
      <p:sp>
        <p:nvSpPr>
          <p:cNvPr id="51" name="isļïḍe">
            <a:extLst>
              <a:ext uri="{FF2B5EF4-FFF2-40B4-BE49-F238E27FC236}">
                <a16:creationId xmlns:a16="http://schemas.microsoft.com/office/drawing/2014/main" id="{FCA793DA-9CC1-4ABA-B06C-509AC6EE3B9F}"/>
              </a:ext>
            </a:extLst>
          </p:cNvPr>
          <p:cNvSpPr txBox="1"/>
          <p:nvPr/>
        </p:nvSpPr>
        <p:spPr bwMode="auto">
          <a:xfrm>
            <a:off x="6298647" y="1867179"/>
            <a:ext cx="4443045"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a:spcBef>
                <a:spcPct val="0"/>
              </a:spcBef>
            </a:pPr>
            <a:r>
              <a:rPr lang="en-US" altLang="zh-CN" b="1" dirty="0"/>
              <a:t>2.</a:t>
            </a:r>
            <a:r>
              <a:rPr lang="zh-CN" altLang="en-US" b="1" dirty="0"/>
              <a:t>存在空间自回归时空间残差相关的</a:t>
            </a:r>
            <a:r>
              <a:rPr lang="en-US" altLang="zh-CN" b="1" dirty="0"/>
              <a:t>LM</a:t>
            </a:r>
            <a:r>
              <a:rPr lang="zh-CN" altLang="en-US" b="1" dirty="0"/>
              <a:t>检验</a:t>
            </a:r>
          </a:p>
        </p:txBody>
      </p:sp>
      <p:sp>
        <p:nvSpPr>
          <p:cNvPr id="52" name="i$1ïḓè">
            <a:extLst>
              <a:ext uri="{FF2B5EF4-FFF2-40B4-BE49-F238E27FC236}">
                <a16:creationId xmlns:a16="http://schemas.microsoft.com/office/drawing/2014/main" id="{E66A5992-E9E2-4718-8806-5F8FA73B1006}"/>
              </a:ext>
            </a:extLst>
          </p:cNvPr>
          <p:cNvSpPr/>
          <p:nvPr/>
        </p:nvSpPr>
        <p:spPr bwMode="auto">
          <a:xfrm>
            <a:off x="5868919" y="3403186"/>
            <a:ext cx="461080" cy="460795"/>
          </a:xfrm>
          <a:custGeom>
            <a:avLst/>
            <a:gdLst>
              <a:gd name="connsiteX0" fmla="*/ 482620 w 607097"/>
              <a:gd name="connsiteY0" fmla="*/ 381169 h 606722"/>
              <a:gd name="connsiteX1" fmla="*/ 496768 w 607097"/>
              <a:gd name="connsiteY1" fmla="*/ 381169 h 606722"/>
              <a:gd name="connsiteX2" fmla="*/ 510916 w 607097"/>
              <a:gd name="connsiteY2" fmla="*/ 395381 h 606722"/>
              <a:gd name="connsiteX3" fmla="*/ 510916 w 607097"/>
              <a:gd name="connsiteY3" fmla="*/ 409505 h 606722"/>
              <a:gd name="connsiteX4" fmla="*/ 503887 w 607097"/>
              <a:gd name="connsiteY4" fmla="*/ 412525 h 606722"/>
              <a:gd name="connsiteX5" fmla="*/ 496768 w 607097"/>
              <a:gd name="connsiteY5" fmla="*/ 409505 h 606722"/>
              <a:gd name="connsiteX6" fmla="*/ 482620 w 607097"/>
              <a:gd name="connsiteY6" fmla="*/ 395381 h 606722"/>
              <a:gd name="connsiteX7" fmla="*/ 482620 w 607097"/>
              <a:gd name="connsiteY7" fmla="*/ 381169 h 606722"/>
              <a:gd name="connsiteX8" fmla="*/ 546398 w 607097"/>
              <a:gd name="connsiteY8" fmla="*/ 242745 h 606722"/>
              <a:gd name="connsiteX9" fmla="*/ 566606 w 607097"/>
              <a:gd name="connsiteY9" fmla="*/ 242745 h 606722"/>
              <a:gd name="connsiteX10" fmla="*/ 576754 w 607097"/>
              <a:gd name="connsiteY10" fmla="*/ 252756 h 606722"/>
              <a:gd name="connsiteX11" fmla="*/ 566606 w 607097"/>
              <a:gd name="connsiteY11" fmla="*/ 262856 h 606722"/>
              <a:gd name="connsiteX12" fmla="*/ 546398 w 607097"/>
              <a:gd name="connsiteY12" fmla="*/ 262856 h 606722"/>
              <a:gd name="connsiteX13" fmla="*/ 536249 w 607097"/>
              <a:gd name="connsiteY13" fmla="*/ 252756 h 606722"/>
              <a:gd name="connsiteX14" fmla="*/ 546398 w 607097"/>
              <a:gd name="connsiteY14" fmla="*/ 242745 h 606722"/>
              <a:gd name="connsiteX15" fmla="*/ 353968 w 607097"/>
              <a:gd name="connsiteY15" fmla="*/ 101120 h 606722"/>
              <a:gd name="connsiteX16" fmla="*/ 364118 w 607097"/>
              <a:gd name="connsiteY16" fmla="*/ 111251 h 606722"/>
              <a:gd name="connsiteX17" fmla="*/ 364118 w 607097"/>
              <a:gd name="connsiteY17" fmla="*/ 242683 h 606722"/>
              <a:gd name="connsiteX18" fmla="*/ 424838 w 607097"/>
              <a:gd name="connsiteY18" fmla="*/ 242683 h 606722"/>
              <a:gd name="connsiteX19" fmla="*/ 434988 w 607097"/>
              <a:gd name="connsiteY19" fmla="*/ 252725 h 606722"/>
              <a:gd name="connsiteX20" fmla="*/ 424838 w 607097"/>
              <a:gd name="connsiteY20" fmla="*/ 262856 h 606722"/>
              <a:gd name="connsiteX21" fmla="*/ 353968 w 607097"/>
              <a:gd name="connsiteY21" fmla="*/ 262856 h 606722"/>
              <a:gd name="connsiteX22" fmla="*/ 343818 w 607097"/>
              <a:gd name="connsiteY22" fmla="*/ 252725 h 606722"/>
              <a:gd name="connsiteX23" fmla="*/ 343818 w 607097"/>
              <a:gd name="connsiteY23" fmla="*/ 111251 h 606722"/>
              <a:gd name="connsiteX24" fmla="*/ 353968 w 607097"/>
              <a:gd name="connsiteY24" fmla="*/ 101120 h 606722"/>
              <a:gd name="connsiteX25" fmla="*/ 496768 w 607097"/>
              <a:gd name="connsiteY25" fmla="*/ 96101 h 606722"/>
              <a:gd name="connsiteX26" fmla="*/ 510916 w 607097"/>
              <a:gd name="connsiteY26" fmla="*/ 96101 h 606722"/>
              <a:gd name="connsiteX27" fmla="*/ 510916 w 607097"/>
              <a:gd name="connsiteY27" fmla="*/ 110217 h 606722"/>
              <a:gd name="connsiteX28" fmla="*/ 496768 w 607097"/>
              <a:gd name="connsiteY28" fmla="*/ 124334 h 606722"/>
              <a:gd name="connsiteX29" fmla="*/ 489650 w 607097"/>
              <a:gd name="connsiteY29" fmla="*/ 127441 h 606722"/>
              <a:gd name="connsiteX30" fmla="*/ 482620 w 607097"/>
              <a:gd name="connsiteY30" fmla="*/ 124334 h 606722"/>
              <a:gd name="connsiteX31" fmla="*/ 482620 w 607097"/>
              <a:gd name="connsiteY31" fmla="*/ 110217 h 606722"/>
              <a:gd name="connsiteX32" fmla="*/ 196955 w 607097"/>
              <a:gd name="connsiteY32" fmla="*/ 96101 h 606722"/>
              <a:gd name="connsiteX33" fmla="*/ 211110 w 607097"/>
              <a:gd name="connsiteY33" fmla="*/ 96101 h 606722"/>
              <a:gd name="connsiteX34" fmla="*/ 225355 w 607097"/>
              <a:gd name="connsiteY34" fmla="*/ 110217 h 606722"/>
              <a:gd name="connsiteX35" fmla="*/ 225355 w 607097"/>
              <a:gd name="connsiteY35" fmla="*/ 124334 h 606722"/>
              <a:gd name="connsiteX36" fmla="*/ 218233 w 607097"/>
              <a:gd name="connsiteY36" fmla="*/ 127441 h 606722"/>
              <a:gd name="connsiteX37" fmla="*/ 211110 w 607097"/>
              <a:gd name="connsiteY37" fmla="*/ 124334 h 606722"/>
              <a:gd name="connsiteX38" fmla="*/ 196955 w 607097"/>
              <a:gd name="connsiteY38" fmla="*/ 110217 h 606722"/>
              <a:gd name="connsiteX39" fmla="*/ 196955 w 607097"/>
              <a:gd name="connsiteY39" fmla="*/ 96101 h 606722"/>
              <a:gd name="connsiteX40" fmla="*/ 103963 w 607097"/>
              <a:gd name="connsiteY40" fmla="*/ 81761 h 606722"/>
              <a:gd name="connsiteX41" fmla="*/ 87598 w 607097"/>
              <a:gd name="connsiteY41" fmla="*/ 90026 h 606722"/>
              <a:gd name="connsiteX42" fmla="*/ 62322 w 607097"/>
              <a:gd name="connsiteY42" fmla="*/ 115266 h 606722"/>
              <a:gd name="connsiteX43" fmla="*/ 34998 w 607097"/>
              <a:gd name="connsiteY43" fmla="*/ 265902 h 606722"/>
              <a:gd name="connsiteX44" fmla="*/ 75494 w 607097"/>
              <a:gd name="connsiteY44" fmla="*/ 322602 h 606722"/>
              <a:gd name="connsiteX45" fmla="*/ 283044 w 607097"/>
              <a:gd name="connsiteY45" fmla="*/ 530826 h 606722"/>
              <a:gd name="connsiteX46" fmla="*/ 327634 w 607097"/>
              <a:gd name="connsiteY46" fmla="*/ 565219 h 606722"/>
              <a:gd name="connsiteX47" fmla="*/ 490684 w 607097"/>
              <a:gd name="connsiteY47" fmla="*/ 545046 h 606722"/>
              <a:gd name="connsiteX48" fmla="*/ 515960 w 607097"/>
              <a:gd name="connsiteY48" fmla="*/ 519717 h 606722"/>
              <a:gd name="connsiteX49" fmla="*/ 521033 w 607097"/>
              <a:gd name="connsiteY49" fmla="*/ 485324 h 606722"/>
              <a:gd name="connsiteX50" fmla="*/ 434969 w 607097"/>
              <a:gd name="connsiteY50" fmla="*/ 411561 h 606722"/>
              <a:gd name="connsiteX51" fmla="*/ 414321 w 607097"/>
              <a:gd name="connsiteY51" fmla="*/ 406318 h 606722"/>
              <a:gd name="connsiteX52" fmla="*/ 413698 w 607097"/>
              <a:gd name="connsiteY52" fmla="*/ 406496 h 606722"/>
              <a:gd name="connsiteX53" fmla="*/ 405599 w 607097"/>
              <a:gd name="connsiteY53" fmla="*/ 413605 h 606722"/>
              <a:gd name="connsiteX54" fmla="*/ 404620 w 607097"/>
              <a:gd name="connsiteY54" fmla="*/ 414583 h 606722"/>
              <a:gd name="connsiteX55" fmla="*/ 373202 w 607097"/>
              <a:gd name="connsiteY55" fmla="*/ 447910 h 606722"/>
              <a:gd name="connsiteX56" fmla="*/ 349528 w 607097"/>
              <a:gd name="connsiteY56" fmla="*/ 459552 h 606722"/>
              <a:gd name="connsiteX57" fmla="*/ 405599 w 607097"/>
              <a:gd name="connsiteY57" fmla="*/ 475282 h 606722"/>
              <a:gd name="connsiteX58" fmla="*/ 414677 w 607097"/>
              <a:gd name="connsiteY58" fmla="*/ 486391 h 606722"/>
              <a:gd name="connsiteX59" fmla="*/ 404620 w 607097"/>
              <a:gd name="connsiteY59" fmla="*/ 495456 h 606722"/>
              <a:gd name="connsiteX60" fmla="*/ 403552 w 607097"/>
              <a:gd name="connsiteY60" fmla="*/ 495456 h 606722"/>
              <a:gd name="connsiteX61" fmla="*/ 287138 w 607097"/>
              <a:gd name="connsiteY61" fmla="*/ 441866 h 606722"/>
              <a:gd name="connsiteX62" fmla="*/ 286426 w 607097"/>
              <a:gd name="connsiteY62" fmla="*/ 441067 h 606722"/>
              <a:gd name="connsiteX63" fmla="*/ 284112 w 607097"/>
              <a:gd name="connsiteY63" fmla="*/ 438845 h 606722"/>
              <a:gd name="connsiteX64" fmla="*/ 176777 w 607097"/>
              <a:gd name="connsiteY64" fmla="*/ 331666 h 606722"/>
              <a:gd name="connsiteX65" fmla="*/ 111895 w 607097"/>
              <a:gd name="connsiteY65" fmla="*/ 213379 h 606722"/>
              <a:gd name="connsiteX66" fmla="*/ 121062 w 607097"/>
              <a:gd name="connsiteY66" fmla="*/ 202270 h 606722"/>
              <a:gd name="connsiteX67" fmla="*/ 132188 w 607097"/>
              <a:gd name="connsiteY67" fmla="*/ 211335 h 606722"/>
              <a:gd name="connsiteX68" fmla="*/ 146428 w 607097"/>
              <a:gd name="connsiteY68" fmla="*/ 259325 h 606722"/>
              <a:gd name="connsiteX69" fmla="*/ 158532 w 607097"/>
              <a:gd name="connsiteY69" fmla="*/ 233553 h 606722"/>
              <a:gd name="connsiteX70" fmla="*/ 191907 w 607097"/>
              <a:gd name="connsiteY70" fmla="*/ 202270 h 606722"/>
              <a:gd name="connsiteX71" fmla="*/ 192975 w 607097"/>
              <a:gd name="connsiteY71" fmla="*/ 201204 h 606722"/>
              <a:gd name="connsiteX72" fmla="*/ 200006 w 607097"/>
              <a:gd name="connsiteY72" fmla="*/ 193117 h 606722"/>
              <a:gd name="connsiteX73" fmla="*/ 194933 w 607097"/>
              <a:gd name="connsiteY73" fmla="*/ 170899 h 606722"/>
              <a:gd name="connsiteX74" fmla="*/ 121062 w 607097"/>
              <a:gd name="connsiteY74" fmla="*/ 84961 h 606722"/>
              <a:gd name="connsiteX75" fmla="*/ 103963 w 607097"/>
              <a:gd name="connsiteY75" fmla="*/ 81761 h 606722"/>
              <a:gd name="connsiteX76" fmla="*/ 353980 w 607097"/>
              <a:gd name="connsiteY76" fmla="*/ 30273 h 606722"/>
              <a:gd name="connsiteX77" fmla="*/ 364141 w 607097"/>
              <a:gd name="connsiteY77" fmla="*/ 40422 h 606722"/>
              <a:gd name="connsiteX78" fmla="*/ 364141 w 607097"/>
              <a:gd name="connsiteY78" fmla="*/ 60719 h 606722"/>
              <a:gd name="connsiteX79" fmla="*/ 353980 w 607097"/>
              <a:gd name="connsiteY79" fmla="*/ 70778 h 606722"/>
              <a:gd name="connsiteX80" fmla="*/ 343818 w 607097"/>
              <a:gd name="connsiteY80" fmla="*/ 60719 h 606722"/>
              <a:gd name="connsiteX81" fmla="*/ 343818 w 607097"/>
              <a:gd name="connsiteY81" fmla="*/ 40422 h 606722"/>
              <a:gd name="connsiteX82" fmla="*/ 353980 w 607097"/>
              <a:gd name="connsiteY82" fmla="*/ 30273 h 606722"/>
              <a:gd name="connsiteX83" fmla="*/ 353978 w 607097"/>
              <a:gd name="connsiteY83" fmla="*/ 20263 h 606722"/>
              <a:gd name="connsiteX84" fmla="*/ 174819 w 607097"/>
              <a:gd name="connsiteY84" fmla="*/ 104957 h 606722"/>
              <a:gd name="connsiteX85" fmla="*/ 214246 w 607097"/>
              <a:gd name="connsiteY85" fmla="*/ 160768 h 606722"/>
              <a:gd name="connsiteX86" fmla="*/ 221278 w 607097"/>
              <a:gd name="connsiteY86" fmla="*/ 198182 h 606722"/>
              <a:gd name="connsiteX87" fmla="*/ 215938 w 607097"/>
              <a:gd name="connsiteY87" fmla="*/ 209025 h 606722"/>
              <a:gd name="connsiteX88" fmla="*/ 210152 w 607097"/>
              <a:gd name="connsiteY88" fmla="*/ 215157 h 606722"/>
              <a:gd name="connsiteX89" fmla="*/ 206147 w 607097"/>
              <a:gd name="connsiteY89" fmla="*/ 218445 h 606722"/>
              <a:gd name="connsiteX90" fmla="*/ 176777 w 607097"/>
              <a:gd name="connsiteY90" fmla="*/ 244662 h 606722"/>
              <a:gd name="connsiteX91" fmla="*/ 182829 w 607097"/>
              <a:gd name="connsiteY91" fmla="*/ 308382 h 606722"/>
              <a:gd name="connsiteX92" fmla="*/ 189504 w 607097"/>
              <a:gd name="connsiteY92" fmla="*/ 315136 h 606722"/>
              <a:gd name="connsiteX93" fmla="*/ 189949 w 607097"/>
              <a:gd name="connsiteY93" fmla="*/ 315492 h 606722"/>
              <a:gd name="connsiteX94" fmla="*/ 191640 w 607097"/>
              <a:gd name="connsiteY94" fmla="*/ 317269 h 606722"/>
              <a:gd name="connsiteX95" fmla="*/ 298263 w 607097"/>
              <a:gd name="connsiteY95" fmla="*/ 424714 h 606722"/>
              <a:gd name="connsiteX96" fmla="*/ 362077 w 607097"/>
              <a:gd name="connsiteY96" fmla="*/ 430758 h 606722"/>
              <a:gd name="connsiteX97" fmla="*/ 388422 w 607097"/>
              <a:gd name="connsiteY97" fmla="*/ 401430 h 606722"/>
              <a:gd name="connsiteX98" fmla="*/ 408625 w 607097"/>
              <a:gd name="connsiteY98" fmla="*/ 386233 h 606722"/>
              <a:gd name="connsiteX99" fmla="*/ 419661 w 607097"/>
              <a:gd name="connsiteY99" fmla="*/ 384900 h 606722"/>
              <a:gd name="connsiteX100" fmla="*/ 446094 w 607097"/>
              <a:gd name="connsiteY100" fmla="*/ 392365 h 606722"/>
              <a:gd name="connsiteX101" fmla="*/ 501987 w 607097"/>
              <a:gd name="connsiteY101" fmla="*/ 431646 h 606722"/>
              <a:gd name="connsiteX102" fmla="*/ 586894 w 607097"/>
              <a:gd name="connsiteY102" fmla="*/ 252749 h 606722"/>
              <a:gd name="connsiteX103" fmla="*/ 353978 w 607097"/>
              <a:gd name="connsiteY103" fmla="*/ 20263 h 606722"/>
              <a:gd name="connsiteX104" fmla="*/ 353978 w 607097"/>
              <a:gd name="connsiteY104" fmla="*/ 0 h 606722"/>
              <a:gd name="connsiteX105" fmla="*/ 607097 w 607097"/>
              <a:gd name="connsiteY105" fmla="*/ 252749 h 606722"/>
              <a:gd name="connsiteX106" fmla="*/ 517384 w 607097"/>
              <a:gd name="connsiteY106" fmla="*/ 445421 h 606722"/>
              <a:gd name="connsiteX107" fmla="*/ 540257 w 607097"/>
              <a:gd name="connsiteY107" fmla="*/ 474215 h 606722"/>
              <a:gd name="connsiteX108" fmla="*/ 531179 w 607097"/>
              <a:gd name="connsiteY108" fmla="*/ 532870 h 606722"/>
              <a:gd name="connsiteX109" fmla="*/ 505814 w 607097"/>
              <a:gd name="connsiteY109" fmla="*/ 559176 h 606722"/>
              <a:gd name="connsiteX110" fmla="*/ 401505 w 607097"/>
              <a:gd name="connsiteY110" fmla="*/ 606722 h 606722"/>
              <a:gd name="connsiteX111" fmla="*/ 318556 w 607097"/>
              <a:gd name="connsiteY111" fmla="*/ 582460 h 606722"/>
              <a:gd name="connsiteX112" fmla="*/ 268893 w 607097"/>
              <a:gd name="connsiteY112" fmla="*/ 543979 h 606722"/>
              <a:gd name="connsiteX113" fmla="*/ 61343 w 607097"/>
              <a:gd name="connsiteY113" fmla="*/ 336732 h 606722"/>
              <a:gd name="connsiteX114" fmla="*/ 16753 w 607097"/>
              <a:gd name="connsiteY114" fmla="*/ 275056 h 606722"/>
              <a:gd name="connsiteX115" fmla="*/ 48171 w 607097"/>
              <a:gd name="connsiteY115" fmla="*/ 101135 h 606722"/>
              <a:gd name="connsiteX116" fmla="*/ 73447 w 607097"/>
              <a:gd name="connsiteY116" fmla="*/ 75807 h 606722"/>
              <a:gd name="connsiteX117" fmla="*/ 132188 w 607097"/>
              <a:gd name="connsiteY117" fmla="*/ 66742 h 606722"/>
              <a:gd name="connsiteX118" fmla="*/ 160757 w 607097"/>
              <a:gd name="connsiteY118" fmla="*/ 89315 h 606722"/>
              <a:gd name="connsiteX119" fmla="*/ 353978 w 607097"/>
              <a:gd name="connsiteY11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07097" h="606722">
                <a:moveTo>
                  <a:pt x="482620" y="381169"/>
                </a:moveTo>
                <a:cubicBezTo>
                  <a:pt x="486624" y="377172"/>
                  <a:pt x="492675" y="377172"/>
                  <a:pt x="496768" y="381169"/>
                </a:cubicBezTo>
                <a:lnTo>
                  <a:pt x="510916" y="395381"/>
                </a:lnTo>
                <a:cubicBezTo>
                  <a:pt x="515009" y="399379"/>
                  <a:pt x="515009" y="405419"/>
                  <a:pt x="510916" y="409505"/>
                </a:cubicBezTo>
                <a:cubicBezTo>
                  <a:pt x="509937" y="412525"/>
                  <a:pt x="506912" y="412525"/>
                  <a:pt x="503887" y="412525"/>
                </a:cubicBezTo>
                <a:cubicBezTo>
                  <a:pt x="500861" y="412525"/>
                  <a:pt x="498815" y="411548"/>
                  <a:pt x="496768" y="409505"/>
                </a:cubicBezTo>
                <a:lnTo>
                  <a:pt x="482620" y="395381"/>
                </a:lnTo>
                <a:cubicBezTo>
                  <a:pt x="478527" y="391295"/>
                  <a:pt x="478527" y="385255"/>
                  <a:pt x="482620" y="381169"/>
                </a:cubicBezTo>
                <a:close/>
                <a:moveTo>
                  <a:pt x="546398" y="242745"/>
                </a:moveTo>
                <a:lnTo>
                  <a:pt x="566606" y="242745"/>
                </a:lnTo>
                <a:cubicBezTo>
                  <a:pt x="572659" y="242745"/>
                  <a:pt x="576754" y="246732"/>
                  <a:pt x="576754" y="252756"/>
                </a:cubicBezTo>
                <a:cubicBezTo>
                  <a:pt x="576754" y="258869"/>
                  <a:pt x="572659" y="262856"/>
                  <a:pt x="566606" y="262856"/>
                </a:cubicBezTo>
                <a:lnTo>
                  <a:pt x="546398" y="262856"/>
                </a:lnTo>
                <a:cubicBezTo>
                  <a:pt x="540255" y="262856"/>
                  <a:pt x="536249" y="258869"/>
                  <a:pt x="536249" y="252756"/>
                </a:cubicBezTo>
                <a:cubicBezTo>
                  <a:pt x="536249" y="246732"/>
                  <a:pt x="540255" y="242745"/>
                  <a:pt x="546398" y="242745"/>
                </a:cubicBezTo>
                <a:close/>
                <a:moveTo>
                  <a:pt x="353968" y="101120"/>
                </a:moveTo>
                <a:cubicBezTo>
                  <a:pt x="360022" y="101120"/>
                  <a:pt x="364118" y="105119"/>
                  <a:pt x="364118" y="111251"/>
                </a:cubicBezTo>
                <a:lnTo>
                  <a:pt x="364118" y="242683"/>
                </a:lnTo>
                <a:lnTo>
                  <a:pt x="424838" y="242683"/>
                </a:lnTo>
                <a:cubicBezTo>
                  <a:pt x="430893" y="242683"/>
                  <a:pt x="434988" y="246682"/>
                  <a:pt x="434988" y="252725"/>
                </a:cubicBezTo>
                <a:cubicBezTo>
                  <a:pt x="434988" y="258857"/>
                  <a:pt x="430893" y="262856"/>
                  <a:pt x="424838" y="262856"/>
                </a:cubicBezTo>
                <a:lnTo>
                  <a:pt x="353968" y="262856"/>
                </a:lnTo>
                <a:cubicBezTo>
                  <a:pt x="347825" y="262856"/>
                  <a:pt x="343818" y="258857"/>
                  <a:pt x="343818" y="252725"/>
                </a:cubicBezTo>
                <a:lnTo>
                  <a:pt x="343818" y="111251"/>
                </a:lnTo>
                <a:cubicBezTo>
                  <a:pt x="343818" y="105119"/>
                  <a:pt x="347825" y="101120"/>
                  <a:pt x="353968" y="101120"/>
                </a:cubicBezTo>
                <a:close/>
                <a:moveTo>
                  <a:pt x="496768" y="96101"/>
                </a:moveTo>
                <a:cubicBezTo>
                  <a:pt x="500861" y="92017"/>
                  <a:pt x="506912" y="92017"/>
                  <a:pt x="510916" y="96101"/>
                </a:cubicBezTo>
                <a:cubicBezTo>
                  <a:pt x="515009" y="100096"/>
                  <a:pt x="515009" y="106222"/>
                  <a:pt x="510916" y="110217"/>
                </a:cubicBezTo>
                <a:lnTo>
                  <a:pt x="496768" y="124334"/>
                </a:lnTo>
                <a:cubicBezTo>
                  <a:pt x="494722" y="126376"/>
                  <a:pt x="492675" y="127441"/>
                  <a:pt x="489650" y="127441"/>
                </a:cubicBezTo>
                <a:cubicBezTo>
                  <a:pt x="486624" y="127441"/>
                  <a:pt x="484578" y="126376"/>
                  <a:pt x="482620" y="124334"/>
                </a:cubicBezTo>
                <a:cubicBezTo>
                  <a:pt x="478527" y="120338"/>
                  <a:pt x="478527" y="114301"/>
                  <a:pt x="482620" y="110217"/>
                </a:cubicBezTo>
                <a:close/>
                <a:moveTo>
                  <a:pt x="196955" y="96101"/>
                </a:moveTo>
                <a:cubicBezTo>
                  <a:pt x="201050" y="92017"/>
                  <a:pt x="207104" y="92017"/>
                  <a:pt x="211110" y="96101"/>
                </a:cubicBezTo>
                <a:lnTo>
                  <a:pt x="225355" y="110217"/>
                </a:lnTo>
                <a:cubicBezTo>
                  <a:pt x="229361" y="114301"/>
                  <a:pt x="229361" y="120338"/>
                  <a:pt x="225355" y="124334"/>
                </a:cubicBezTo>
                <a:cubicBezTo>
                  <a:pt x="223307" y="126376"/>
                  <a:pt x="220280" y="127441"/>
                  <a:pt x="218233" y="127441"/>
                </a:cubicBezTo>
                <a:cubicBezTo>
                  <a:pt x="215206" y="127441"/>
                  <a:pt x="213158" y="126376"/>
                  <a:pt x="211110" y="124334"/>
                </a:cubicBezTo>
                <a:lnTo>
                  <a:pt x="196955" y="110217"/>
                </a:lnTo>
                <a:cubicBezTo>
                  <a:pt x="192949" y="106222"/>
                  <a:pt x="192949" y="100096"/>
                  <a:pt x="196955" y="96101"/>
                </a:cubicBezTo>
                <a:close/>
                <a:moveTo>
                  <a:pt x="103963" y="81761"/>
                </a:moveTo>
                <a:cubicBezTo>
                  <a:pt x="98011" y="82650"/>
                  <a:pt x="92182" y="85449"/>
                  <a:pt x="87598" y="90026"/>
                </a:cubicBezTo>
                <a:lnTo>
                  <a:pt x="62322" y="115266"/>
                </a:lnTo>
                <a:cubicBezTo>
                  <a:pt x="17732" y="159790"/>
                  <a:pt x="8654" y="209291"/>
                  <a:pt x="34998" y="265902"/>
                </a:cubicBezTo>
                <a:cubicBezTo>
                  <a:pt x="44077" y="285187"/>
                  <a:pt x="57249" y="304383"/>
                  <a:pt x="75494" y="322602"/>
                </a:cubicBezTo>
                <a:lnTo>
                  <a:pt x="283044" y="530826"/>
                </a:lnTo>
                <a:cubicBezTo>
                  <a:pt x="297284" y="545046"/>
                  <a:pt x="312415" y="557132"/>
                  <a:pt x="327634" y="565219"/>
                </a:cubicBezTo>
                <a:cubicBezTo>
                  <a:pt x="389401" y="599612"/>
                  <a:pt x="443068" y="592503"/>
                  <a:pt x="490684" y="545046"/>
                </a:cubicBezTo>
                <a:lnTo>
                  <a:pt x="515960" y="519717"/>
                </a:lnTo>
                <a:cubicBezTo>
                  <a:pt x="525127" y="510653"/>
                  <a:pt x="527085" y="496433"/>
                  <a:pt x="521033" y="485324"/>
                </a:cubicBezTo>
                <a:cubicBezTo>
                  <a:pt x="503856" y="451998"/>
                  <a:pt x="434969" y="411561"/>
                  <a:pt x="434969" y="411561"/>
                </a:cubicBezTo>
                <a:cubicBezTo>
                  <a:pt x="427582" y="407829"/>
                  <a:pt x="420195" y="405874"/>
                  <a:pt x="414321" y="406318"/>
                </a:cubicBezTo>
                <a:cubicBezTo>
                  <a:pt x="414143" y="406318"/>
                  <a:pt x="413876" y="406407"/>
                  <a:pt x="413698" y="406496"/>
                </a:cubicBezTo>
                <a:cubicBezTo>
                  <a:pt x="409604" y="407473"/>
                  <a:pt x="407646" y="409517"/>
                  <a:pt x="405599" y="413605"/>
                </a:cubicBezTo>
                <a:lnTo>
                  <a:pt x="404620" y="414583"/>
                </a:lnTo>
                <a:cubicBezTo>
                  <a:pt x="397500" y="423648"/>
                  <a:pt x="380323" y="443910"/>
                  <a:pt x="373202" y="447910"/>
                </a:cubicBezTo>
                <a:cubicBezTo>
                  <a:pt x="365548" y="453242"/>
                  <a:pt x="357538" y="457152"/>
                  <a:pt x="349528" y="459552"/>
                </a:cubicBezTo>
                <a:cubicBezTo>
                  <a:pt x="365281" y="466839"/>
                  <a:pt x="384328" y="473149"/>
                  <a:pt x="405599" y="475282"/>
                </a:cubicBezTo>
                <a:cubicBezTo>
                  <a:pt x="410672" y="476259"/>
                  <a:pt x="414677" y="480259"/>
                  <a:pt x="414677" y="486391"/>
                </a:cubicBezTo>
                <a:cubicBezTo>
                  <a:pt x="413698" y="491456"/>
                  <a:pt x="409604" y="495456"/>
                  <a:pt x="404620" y="495456"/>
                </a:cubicBezTo>
                <a:lnTo>
                  <a:pt x="403552" y="495456"/>
                </a:lnTo>
                <a:cubicBezTo>
                  <a:pt x="333686" y="488346"/>
                  <a:pt x="288117" y="443910"/>
                  <a:pt x="287138" y="441866"/>
                </a:cubicBezTo>
                <a:cubicBezTo>
                  <a:pt x="286871" y="441600"/>
                  <a:pt x="286604" y="441333"/>
                  <a:pt x="286426" y="441067"/>
                </a:cubicBezTo>
                <a:cubicBezTo>
                  <a:pt x="285625" y="440356"/>
                  <a:pt x="284824" y="439645"/>
                  <a:pt x="284112" y="438845"/>
                </a:cubicBezTo>
                <a:lnTo>
                  <a:pt x="176777" y="331666"/>
                </a:lnTo>
                <a:cubicBezTo>
                  <a:pt x="174730" y="329622"/>
                  <a:pt x="119015" y="284120"/>
                  <a:pt x="111895" y="213379"/>
                </a:cubicBezTo>
                <a:cubicBezTo>
                  <a:pt x="110916" y="208314"/>
                  <a:pt x="115010" y="203248"/>
                  <a:pt x="121062" y="202270"/>
                </a:cubicBezTo>
                <a:cubicBezTo>
                  <a:pt x="127115" y="201204"/>
                  <a:pt x="131209" y="205292"/>
                  <a:pt x="132188" y="211335"/>
                </a:cubicBezTo>
                <a:cubicBezTo>
                  <a:pt x="133968" y="229109"/>
                  <a:pt x="139486" y="245284"/>
                  <a:pt x="146428" y="259325"/>
                </a:cubicBezTo>
                <a:cubicBezTo>
                  <a:pt x="148653" y="250794"/>
                  <a:pt x="152658" y="242262"/>
                  <a:pt x="158532" y="233553"/>
                </a:cubicBezTo>
                <a:cubicBezTo>
                  <a:pt x="162537" y="227510"/>
                  <a:pt x="183808" y="210358"/>
                  <a:pt x="191907" y="202270"/>
                </a:cubicBezTo>
                <a:lnTo>
                  <a:pt x="192975" y="201204"/>
                </a:lnTo>
                <a:cubicBezTo>
                  <a:pt x="196980" y="199160"/>
                  <a:pt x="199027" y="196138"/>
                  <a:pt x="200006" y="193117"/>
                </a:cubicBezTo>
                <a:cubicBezTo>
                  <a:pt x="202053" y="187073"/>
                  <a:pt x="200006" y="178986"/>
                  <a:pt x="194933" y="170899"/>
                </a:cubicBezTo>
                <a:cubicBezTo>
                  <a:pt x="194933" y="169832"/>
                  <a:pt x="154438" y="102113"/>
                  <a:pt x="121062" y="84961"/>
                </a:cubicBezTo>
                <a:cubicBezTo>
                  <a:pt x="115989" y="81895"/>
                  <a:pt x="109915" y="80873"/>
                  <a:pt x="103963" y="81761"/>
                </a:cubicBezTo>
                <a:close/>
                <a:moveTo>
                  <a:pt x="353980" y="30273"/>
                </a:moveTo>
                <a:cubicBezTo>
                  <a:pt x="360041" y="30273"/>
                  <a:pt x="364141" y="34368"/>
                  <a:pt x="364141" y="40422"/>
                </a:cubicBezTo>
                <a:lnTo>
                  <a:pt x="364141" y="60719"/>
                </a:lnTo>
                <a:cubicBezTo>
                  <a:pt x="364141" y="66772"/>
                  <a:pt x="360041" y="70778"/>
                  <a:pt x="353980" y="70778"/>
                </a:cubicBezTo>
                <a:cubicBezTo>
                  <a:pt x="347829" y="70778"/>
                  <a:pt x="343818" y="66772"/>
                  <a:pt x="343818" y="60719"/>
                </a:cubicBezTo>
                <a:lnTo>
                  <a:pt x="343818" y="40422"/>
                </a:lnTo>
                <a:cubicBezTo>
                  <a:pt x="343818" y="34368"/>
                  <a:pt x="347829" y="30273"/>
                  <a:pt x="353980" y="30273"/>
                </a:cubicBezTo>
                <a:close/>
                <a:moveTo>
                  <a:pt x="353978" y="20263"/>
                </a:moveTo>
                <a:cubicBezTo>
                  <a:pt x="284112" y="20263"/>
                  <a:pt x="219409" y="50479"/>
                  <a:pt x="174819" y="104957"/>
                </a:cubicBezTo>
                <a:cubicBezTo>
                  <a:pt x="196446" y="130818"/>
                  <a:pt x="212911" y="158901"/>
                  <a:pt x="214246" y="160768"/>
                </a:cubicBezTo>
                <a:cubicBezTo>
                  <a:pt x="221278" y="173920"/>
                  <a:pt x="224304" y="187073"/>
                  <a:pt x="221278" y="198182"/>
                </a:cubicBezTo>
                <a:cubicBezTo>
                  <a:pt x="220299" y="202093"/>
                  <a:pt x="218430" y="205736"/>
                  <a:pt x="215938" y="209025"/>
                </a:cubicBezTo>
                <a:cubicBezTo>
                  <a:pt x="214336" y="211335"/>
                  <a:pt x="212466" y="213379"/>
                  <a:pt x="210152" y="215157"/>
                </a:cubicBezTo>
                <a:cubicBezTo>
                  <a:pt x="208906" y="216312"/>
                  <a:pt x="207482" y="217378"/>
                  <a:pt x="206147" y="218445"/>
                </a:cubicBezTo>
                <a:cubicBezTo>
                  <a:pt x="193954" y="228487"/>
                  <a:pt x="179803" y="241640"/>
                  <a:pt x="176777" y="244662"/>
                </a:cubicBezTo>
                <a:cubicBezTo>
                  <a:pt x="160579" y="269012"/>
                  <a:pt x="162537" y="287142"/>
                  <a:pt x="182829" y="308382"/>
                </a:cubicBezTo>
                <a:lnTo>
                  <a:pt x="189504" y="315136"/>
                </a:lnTo>
                <a:cubicBezTo>
                  <a:pt x="189771" y="315403"/>
                  <a:pt x="189949" y="315492"/>
                  <a:pt x="189949" y="315492"/>
                </a:cubicBezTo>
                <a:cubicBezTo>
                  <a:pt x="190572" y="316025"/>
                  <a:pt x="191195" y="316647"/>
                  <a:pt x="191640" y="317269"/>
                </a:cubicBezTo>
                <a:lnTo>
                  <a:pt x="298263" y="424714"/>
                </a:lnTo>
                <a:cubicBezTo>
                  <a:pt x="318556" y="444888"/>
                  <a:pt x="337780" y="446932"/>
                  <a:pt x="362077" y="430758"/>
                </a:cubicBezTo>
                <a:cubicBezTo>
                  <a:pt x="365103" y="428713"/>
                  <a:pt x="378275" y="414583"/>
                  <a:pt x="388422" y="401430"/>
                </a:cubicBezTo>
                <a:cubicBezTo>
                  <a:pt x="393406" y="393343"/>
                  <a:pt x="400526" y="388277"/>
                  <a:pt x="408625" y="386233"/>
                </a:cubicBezTo>
                <a:cubicBezTo>
                  <a:pt x="412096" y="385344"/>
                  <a:pt x="415834" y="384900"/>
                  <a:pt x="419661" y="384900"/>
                </a:cubicBezTo>
                <a:cubicBezTo>
                  <a:pt x="428294" y="384989"/>
                  <a:pt x="437728" y="387477"/>
                  <a:pt x="446094" y="392365"/>
                </a:cubicBezTo>
                <a:cubicBezTo>
                  <a:pt x="447963" y="393609"/>
                  <a:pt x="476088" y="410051"/>
                  <a:pt x="501987" y="431646"/>
                </a:cubicBezTo>
                <a:cubicBezTo>
                  <a:pt x="556545" y="387122"/>
                  <a:pt x="586894" y="322513"/>
                  <a:pt x="586894" y="252749"/>
                </a:cubicBezTo>
                <a:cubicBezTo>
                  <a:pt x="586894" y="124330"/>
                  <a:pt x="482585" y="20263"/>
                  <a:pt x="353978" y="20263"/>
                </a:cubicBezTo>
                <a:close/>
                <a:moveTo>
                  <a:pt x="353978" y="0"/>
                </a:moveTo>
                <a:cubicBezTo>
                  <a:pt x="493710" y="0"/>
                  <a:pt x="607097" y="113222"/>
                  <a:pt x="607097" y="252749"/>
                </a:cubicBezTo>
                <a:cubicBezTo>
                  <a:pt x="607097" y="327578"/>
                  <a:pt x="574345" y="397786"/>
                  <a:pt x="517384" y="445421"/>
                </a:cubicBezTo>
                <a:cubicBezTo>
                  <a:pt x="526907" y="454753"/>
                  <a:pt x="535184" y="464617"/>
                  <a:pt x="540257" y="474215"/>
                </a:cubicBezTo>
                <a:cubicBezTo>
                  <a:pt x="550403" y="493412"/>
                  <a:pt x="547377" y="517673"/>
                  <a:pt x="531179" y="532870"/>
                </a:cubicBezTo>
                <a:lnTo>
                  <a:pt x="505814" y="559176"/>
                </a:lnTo>
                <a:cubicBezTo>
                  <a:pt x="474486" y="590548"/>
                  <a:pt x="438974" y="606722"/>
                  <a:pt x="401505" y="606722"/>
                </a:cubicBezTo>
                <a:cubicBezTo>
                  <a:pt x="375249" y="606722"/>
                  <a:pt x="346858" y="598635"/>
                  <a:pt x="318556" y="582460"/>
                </a:cubicBezTo>
                <a:cubicBezTo>
                  <a:pt x="301289" y="573307"/>
                  <a:pt x="285091" y="560154"/>
                  <a:pt x="268893" y="543979"/>
                </a:cubicBezTo>
                <a:lnTo>
                  <a:pt x="61343" y="336732"/>
                </a:lnTo>
                <a:cubicBezTo>
                  <a:pt x="42030" y="317536"/>
                  <a:pt x="26899" y="296296"/>
                  <a:pt x="16753" y="275056"/>
                </a:cubicBezTo>
                <a:cubicBezTo>
                  <a:pt x="-13596" y="210358"/>
                  <a:pt x="-2471" y="151703"/>
                  <a:pt x="48171" y="101135"/>
                </a:cubicBezTo>
                <a:lnTo>
                  <a:pt x="73447" y="75807"/>
                </a:lnTo>
                <a:cubicBezTo>
                  <a:pt x="88666" y="60699"/>
                  <a:pt x="112963" y="56611"/>
                  <a:pt x="132188" y="66742"/>
                </a:cubicBezTo>
                <a:cubicBezTo>
                  <a:pt x="141711" y="71719"/>
                  <a:pt x="151412" y="79895"/>
                  <a:pt x="160757" y="89315"/>
                </a:cubicBezTo>
                <a:cubicBezTo>
                  <a:pt x="209173" y="32971"/>
                  <a:pt x="278772" y="0"/>
                  <a:pt x="353978" y="0"/>
                </a:cubicBezTo>
                <a:close/>
              </a:path>
            </a:pathLst>
          </a:custGeom>
          <a:solidFill>
            <a:srgbClr val="97A4A5"/>
          </a:solidFill>
          <a:ln>
            <a:noFill/>
          </a:ln>
          <a:extLst/>
        </p:spPr>
        <p:txBody>
          <a:bodyPr anchor="ctr"/>
          <a:lstStyle/>
          <a:p>
            <a:pPr algn="ctr"/>
            <a:endParaRPr/>
          </a:p>
        </p:txBody>
      </p:sp>
      <p:sp>
        <p:nvSpPr>
          <p:cNvPr id="55" name="iŝľïḍé">
            <a:extLst>
              <a:ext uri="{FF2B5EF4-FFF2-40B4-BE49-F238E27FC236}">
                <a16:creationId xmlns:a16="http://schemas.microsoft.com/office/drawing/2014/main" id="{6CE4599B-6E0A-4D9F-BA23-22B657F33051}"/>
              </a:ext>
            </a:extLst>
          </p:cNvPr>
          <p:cNvSpPr txBox="1"/>
          <p:nvPr/>
        </p:nvSpPr>
        <p:spPr bwMode="auto">
          <a:xfrm>
            <a:off x="439418" y="4026110"/>
            <a:ext cx="4921365" cy="60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lnSpcReduction="10000"/>
          </a:bodyPr>
          <a:lstStyle/>
          <a:p>
            <a:pPr>
              <a:spcBef>
                <a:spcPct val="0"/>
              </a:spcBef>
            </a:pPr>
            <a:r>
              <a:rPr lang="en-US" altLang="zh-CN" b="1"/>
              <a:t>3.</a:t>
            </a:r>
            <a:r>
              <a:rPr lang="zh-CN" altLang="en-US" b="1"/>
              <a:t>不</a:t>
            </a:r>
            <a:r>
              <a:rPr lang="zh-CN" altLang="en-US" b="1" dirty="0"/>
              <a:t>存在空间残差相关时空间自回归效应</a:t>
            </a:r>
            <a:endParaRPr lang="en-US" altLang="zh-CN" b="1"/>
          </a:p>
          <a:p>
            <a:pPr>
              <a:spcBef>
                <a:spcPct val="0"/>
              </a:spcBef>
            </a:pPr>
            <a:r>
              <a:rPr lang="zh-CN" altLang="en-US" b="1"/>
              <a:t>相关</a:t>
            </a:r>
            <a:r>
              <a:rPr lang="zh-CN" altLang="en-US" b="1" dirty="0"/>
              <a:t>的</a:t>
            </a:r>
            <a:r>
              <a:rPr lang="en-US" altLang="zh-CN" b="1"/>
              <a:t>LM</a:t>
            </a:r>
            <a:r>
              <a:rPr lang="zh-CN" altLang="en-US" b="1"/>
              <a:t>检验</a:t>
            </a:r>
            <a:endParaRPr lang="zh-CN" altLang="en-US" b="1" dirty="0"/>
          </a:p>
        </p:txBody>
      </p:sp>
      <p:sp>
        <p:nvSpPr>
          <p:cNvPr id="65" name="íṩlide">
            <a:extLst>
              <a:ext uri="{FF2B5EF4-FFF2-40B4-BE49-F238E27FC236}">
                <a16:creationId xmlns:a16="http://schemas.microsoft.com/office/drawing/2014/main" id="{298CE2B6-6744-4F6B-9284-B18B6ADCE892}"/>
              </a:ext>
            </a:extLst>
          </p:cNvPr>
          <p:cNvSpPr/>
          <p:nvPr/>
        </p:nvSpPr>
        <p:spPr bwMode="auto">
          <a:xfrm>
            <a:off x="5126396" y="4138228"/>
            <a:ext cx="400472" cy="461080"/>
          </a:xfrm>
          <a:custGeom>
            <a:avLst/>
            <a:gdLst>
              <a:gd name="T0" fmla="*/ 5699 w 5931"/>
              <a:gd name="T1" fmla="*/ 3199 h 6838"/>
              <a:gd name="T2" fmla="*/ 5298 w 5931"/>
              <a:gd name="T3" fmla="*/ 3024 h 6838"/>
              <a:gd name="T4" fmla="*/ 5130 w 5931"/>
              <a:gd name="T5" fmla="*/ 2630 h 6838"/>
              <a:gd name="T6" fmla="*/ 4787 w 5931"/>
              <a:gd name="T7" fmla="*/ 2457 h 6838"/>
              <a:gd name="T8" fmla="*/ 4727 w 5931"/>
              <a:gd name="T9" fmla="*/ 2453 h 6838"/>
              <a:gd name="T10" fmla="*/ 4726 w 5931"/>
              <a:gd name="T11" fmla="*/ 2400 h 6838"/>
              <a:gd name="T12" fmla="*/ 4561 w 5931"/>
              <a:gd name="T13" fmla="*/ 2061 h 6838"/>
              <a:gd name="T14" fmla="*/ 4311 w 5931"/>
              <a:gd name="T15" fmla="*/ 1910 h 6838"/>
              <a:gd name="T16" fmla="*/ 5358 w 5931"/>
              <a:gd name="T17" fmla="*/ 866 h 6838"/>
              <a:gd name="T18" fmla="*/ 5301 w 5931"/>
              <a:gd name="T19" fmla="*/ 182 h 6838"/>
              <a:gd name="T20" fmla="*/ 4960 w 5931"/>
              <a:gd name="T21" fmla="*/ 14 h 6838"/>
              <a:gd name="T22" fmla="*/ 4617 w 5931"/>
              <a:gd name="T23" fmla="*/ 125 h 6838"/>
              <a:gd name="T24" fmla="*/ 3098 w 5931"/>
              <a:gd name="T25" fmla="*/ 1641 h 6838"/>
              <a:gd name="T26" fmla="*/ 2601 w 5931"/>
              <a:gd name="T27" fmla="*/ 1014 h 6838"/>
              <a:gd name="T28" fmla="*/ 2518 w 5931"/>
              <a:gd name="T29" fmla="*/ 956 h 6838"/>
              <a:gd name="T30" fmla="*/ 835 w 5931"/>
              <a:gd name="T31" fmla="*/ 2640 h 6838"/>
              <a:gd name="T32" fmla="*/ 0 w 5931"/>
              <a:gd name="T33" fmla="*/ 4786 h 6838"/>
              <a:gd name="T34" fmla="*/ 2052 w 5931"/>
              <a:gd name="T35" fmla="*/ 6838 h 6838"/>
              <a:gd name="T36" fmla="*/ 3175 w 5931"/>
              <a:gd name="T37" fmla="*/ 6463 h 6838"/>
              <a:gd name="T38" fmla="*/ 5760 w 5931"/>
              <a:gd name="T39" fmla="*/ 3878 h 6838"/>
              <a:gd name="T40" fmla="*/ 5699 w 5931"/>
              <a:gd name="T41" fmla="*/ 3199 h 6838"/>
              <a:gd name="T42" fmla="*/ 5589 w 5931"/>
              <a:gd name="T43" fmla="*/ 3707 h 6838"/>
              <a:gd name="T44" fmla="*/ 3044 w 5931"/>
              <a:gd name="T45" fmla="*/ 6252 h 6838"/>
              <a:gd name="T46" fmla="*/ 2118 w 5931"/>
              <a:gd name="T47" fmla="*/ 6561 h 6838"/>
              <a:gd name="T48" fmla="*/ 283 w 5931"/>
              <a:gd name="T49" fmla="*/ 4726 h 6838"/>
              <a:gd name="T50" fmla="*/ 1042 w 5931"/>
              <a:gd name="T51" fmla="*/ 2775 h 6838"/>
              <a:gd name="T52" fmla="*/ 2543 w 5931"/>
              <a:gd name="T53" fmla="*/ 1274 h 6838"/>
              <a:gd name="T54" fmla="*/ 2869 w 5931"/>
              <a:gd name="T55" fmla="*/ 1739 h 6838"/>
              <a:gd name="T56" fmla="*/ 2788 w 5931"/>
              <a:gd name="T57" fmla="*/ 1939 h 6838"/>
              <a:gd name="T58" fmla="*/ 2110 w 5931"/>
              <a:gd name="T59" fmla="*/ 2627 h 6838"/>
              <a:gd name="T60" fmla="*/ 2281 w 5931"/>
              <a:gd name="T61" fmla="*/ 2798 h 6838"/>
              <a:gd name="T62" fmla="*/ 4789 w 5931"/>
              <a:gd name="T63" fmla="*/ 297 h 6838"/>
              <a:gd name="T64" fmla="*/ 4934 w 5931"/>
              <a:gd name="T65" fmla="*/ 255 h 6838"/>
              <a:gd name="T66" fmla="*/ 5130 w 5931"/>
              <a:gd name="T67" fmla="*/ 354 h 6838"/>
              <a:gd name="T68" fmla="*/ 5187 w 5931"/>
              <a:gd name="T69" fmla="*/ 694 h 6838"/>
              <a:gd name="T70" fmla="*/ 3477 w 5931"/>
              <a:gd name="T71" fmla="*/ 2400 h 6838"/>
              <a:gd name="T72" fmla="*/ 3648 w 5931"/>
              <a:gd name="T73" fmla="*/ 2571 h 6838"/>
              <a:gd name="T74" fmla="*/ 4049 w 5931"/>
              <a:gd name="T75" fmla="*/ 2175 h 6838"/>
              <a:gd name="T76" fmla="*/ 4194 w 5931"/>
              <a:gd name="T77" fmla="*/ 2133 h 6838"/>
              <a:gd name="T78" fmla="*/ 4390 w 5931"/>
              <a:gd name="T79" fmla="*/ 2232 h 6838"/>
              <a:gd name="T80" fmla="*/ 4484 w 5931"/>
              <a:gd name="T81" fmla="*/ 2421 h 6838"/>
              <a:gd name="T82" fmla="*/ 4439 w 5931"/>
              <a:gd name="T83" fmla="*/ 2565 h 6838"/>
              <a:gd name="T84" fmla="*/ 3983 w 5931"/>
              <a:gd name="T85" fmla="*/ 3020 h 6838"/>
              <a:gd name="T86" fmla="*/ 4155 w 5931"/>
              <a:gd name="T87" fmla="*/ 3191 h 6838"/>
              <a:gd name="T88" fmla="*/ 4610 w 5931"/>
              <a:gd name="T89" fmla="*/ 2736 h 6838"/>
              <a:gd name="T90" fmla="*/ 4757 w 5931"/>
              <a:gd name="T91" fmla="*/ 2697 h 6838"/>
              <a:gd name="T92" fmla="*/ 4959 w 5931"/>
              <a:gd name="T93" fmla="*/ 2801 h 6838"/>
              <a:gd name="T94" fmla="*/ 5008 w 5931"/>
              <a:gd name="T95" fmla="*/ 3133 h 6838"/>
              <a:gd name="T96" fmla="*/ 5008 w 5931"/>
              <a:gd name="T97" fmla="*/ 3133 h 6838"/>
              <a:gd name="T98" fmla="*/ 4552 w 5931"/>
              <a:gd name="T99" fmla="*/ 3589 h 6838"/>
              <a:gd name="T100" fmla="*/ 4724 w 5931"/>
              <a:gd name="T101" fmla="*/ 3760 h 6838"/>
              <a:gd name="T102" fmla="*/ 5179 w 5931"/>
              <a:gd name="T103" fmla="*/ 3305 h 6838"/>
              <a:gd name="T104" fmla="*/ 5528 w 5931"/>
              <a:gd name="T105" fmla="*/ 3370 h 6838"/>
              <a:gd name="T106" fmla="*/ 5589 w 5931"/>
              <a:gd name="T107" fmla="*/ 3707 h 6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31" h="6838">
                <a:moveTo>
                  <a:pt x="5699" y="3199"/>
                </a:moveTo>
                <a:cubicBezTo>
                  <a:pt x="5585" y="3085"/>
                  <a:pt x="5436" y="3025"/>
                  <a:pt x="5298" y="3024"/>
                </a:cubicBezTo>
                <a:cubicBezTo>
                  <a:pt x="5301" y="2888"/>
                  <a:pt x="5245" y="2744"/>
                  <a:pt x="5130" y="2630"/>
                </a:cubicBezTo>
                <a:cubicBezTo>
                  <a:pt x="5035" y="2534"/>
                  <a:pt x="4913" y="2473"/>
                  <a:pt x="4787" y="2457"/>
                </a:cubicBezTo>
                <a:cubicBezTo>
                  <a:pt x="4767" y="2455"/>
                  <a:pt x="4747" y="2453"/>
                  <a:pt x="4727" y="2453"/>
                </a:cubicBezTo>
                <a:cubicBezTo>
                  <a:pt x="4728" y="2436"/>
                  <a:pt x="4727" y="2418"/>
                  <a:pt x="4726" y="2400"/>
                </a:cubicBezTo>
                <a:cubicBezTo>
                  <a:pt x="4715" y="2276"/>
                  <a:pt x="4656" y="2156"/>
                  <a:pt x="4561" y="2061"/>
                </a:cubicBezTo>
                <a:cubicBezTo>
                  <a:pt x="4489" y="1989"/>
                  <a:pt x="4403" y="1937"/>
                  <a:pt x="4311" y="1910"/>
                </a:cubicBezTo>
                <a:lnTo>
                  <a:pt x="5358" y="866"/>
                </a:lnTo>
                <a:cubicBezTo>
                  <a:pt x="5530" y="693"/>
                  <a:pt x="5505" y="386"/>
                  <a:pt x="5301" y="182"/>
                </a:cubicBezTo>
                <a:cubicBezTo>
                  <a:pt x="5206" y="87"/>
                  <a:pt x="5085" y="27"/>
                  <a:pt x="4960" y="14"/>
                </a:cubicBezTo>
                <a:cubicBezTo>
                  <a:pt x="4827" y="0"/>
                  <a:pt x="4703" y="40"/>
                  <a:pt x="4617" y="125"/>
                </a:cubicBezTo>
                <a:lnTo>
                  <a:pt x="3098" y="1641"/>
                </a:lnTo>
                <a:cubicBezTo>
                  <a:pt x="3019" y="1312"/>
                  <a:pt x="2647" y="1045"/>
                  <a:pt x="2601" y="1014"/>
                </a:cubicBezTo>
                <a:lnTo>
                  <a:pt x="2518" y="956"/>
                </a:lnTo>
                <a:lnTo>
                  <a:pt x="835" y="2640"/>
                </a:lnTo>
                <a:lnTo>
                  <a:pt x="0" y="4786"/>
                </a:lnTo>
                <a:lnTo>
                  <a:pt x="2052" y="6838"/>
                </a:lnTo>
                <a:lnTo>
                  <a:pt x="3175" y="6463"/>
                </a:lnTo>
                <a:lnTo>
                  <a:pt x="5760" y="3878"/>
                </a:lnTo>
                <a:cubicBezTo>
                  <a:pt x="5931" y="3708"/>
                  <a:pt x="5903" y="3403"/>
                  <a:pt x="5699" y="3199"/>
                </a:cubicBezTo>
                <a:close/>
                <a:moveTo>
                  <a:pt x="5589" y="3707"/>
                </a:moveTo>
                <a:lnTo>
                  <a:pt x="3044" y="6252"/>
                </a:lnTo>
                <a:lnTo>
                  <a:pt x="2118" y="6561"/>
                </a:lnTo>
                <a:lnTo>
                  <a:pt x="283" y="4726"/>
                </a:lnTo>
                <a:lnTo>
                  <a:pt x="1042" y="2775"/>
                </a:lnTo>
                <a:lnTo>
                  <a:pt x="2543" y="1274"/>
                </a:lnTo>
                <a:cubicBezTo>
                  <a:pt x="2670" y="1380"/>
                  <a:pt x="2854" y="1568"/>
                  <a:pt x="2869" y="1739"/>
                </a:cubicBezTo>
                <a:cubicBezTo>
                  <a:pt x="2876" y="1813"/>
                  <a:pt x="2850" y="1876"/>
                  <a:pt x="2788" y="1939"/>
                </a:cubicBezTo>
                <a:lnTo>
                  <a:pt x="2110" y="2627"/>
                </a:lnTo>
                <a:lnTo>
                  <a:pt x="2281" y="2798"/>
                </a:lnTo>
                <a:lnTo>
                  <a:pt x="4789" y="297"/>
                </a:lnTo>
                <a:cubicBezTo>
                  <a:pt x="4822" y="263"/>
                  <a:pt x="4874" y="248"/>
                  <a:pt x="4934" y="255"/>
                </a:cubicBezTo>
                <a:cubicBezTo>
                  <a:pt x="5003" y="262"/>
                  <a:pt x="5074" y="298"/>
                  <a:pt x="5130" y="354"/>
                </a:cubicBezTo>
                <a:cubicBezTo>
                  <a:pt x="5236" y="459"/>
                  <a:pt x="5262" y="619"/>
                  <a:pt x="5187" y="694"/>
                </a:cubicBezTo>
                <a:lnTo>
                  <a:pt x="3477" y="2400"/>
                </a:lnTo>
                <a:lnTo>
                  <a:pt x="3648" y="2571"/>
                </a:lnTo>
                <a:lnTo>
                  <a:pt x="4049" y="2175"/>
                </a:lnTo>
                <a:cubicBezTo>
                  <a:pt x="4082" y="2141"/>
                  <a:pt x="4134" y="2126"/>
                  <a:pt x="4194" y="2133"/>
                </a:cubicBezTo>
                <a:cubicBezTo>
                  <a:pt x="4263" y="2140"/>
                  <a:pt x="4334" y="2176"/>
                  <a:pt x="4390" y="2232"/>
                </a:cubicBezTo>
                <a:cubicBezTo>
                  <a:pt x="4445" y="2287"/>
                  <a:pt x="4479" y="2354"/>
                  <a:pt x="4484" y="2421"/>
                </a:cubicBezTo>
                <a:cubicBezTo>
                  <a:pt x="4490" y="2479"/>
                  <a:pt x="4473" y="2530"/>
                  <a:pt x="4439" y="2565"/>
                </a:cubicBezTo>
                <a:lnTo>
                  <a:pt x="3983" y="3020"/>
                </a:lnTo>
                <a:lnTo>
                  <a:pt x="4155" y="3191"/>
                </a:lnTo>
                <a:lnTo>
                  <a:pt x="4610" y="2736"/>
                </a:lnTo>
                <a:cubicBezTo>
                  <a:pt x="4642" y="2704"/>
                  <a:pt x="4695" y="2690"/>
                  <a:pt x="4757" y="2697"/>
                </a:cubicBezTo>
                <a:cubicBezTo>
                  <a:pt x="4829" y="2707"/>
                  <a:pt x="4902" y="2744"/>
                  <a:pt x="4959" y="2801"/>
                </a:cubicBezTo>
                <a:cubicBezTo>
                  <a:pt x="5064" y="2906"/>
                  <a:pt x="5086" y="3055"/>
                  <a:pt x="5008" y="3133"/>
                </a:cubicBezTo>
                <a:lnTo>
                  <a:pt x="5008" y="3133"/>
                </a:lnTo>
                <a:lnTo>
                  <a:pt x="4552" y="3589"/>
                </a:lnTo>
                <a:lnTo>
                  <a:pt x="4724" y="3760"/>
                </a:lnTo>
                <a:lnTo>
                  <a:pt x="5179" y="3305"/>
                </a:lnTo>
                <a:cubicBezTo>
                  <a:pt x="5246" y="3238"/>
                  <a:pt x="5410" y="3252"/>
                  <a:pt x="5528" y="3370"/>
                </a:cubicBezTo>
                <a:cubicBezTo>
                  <a:pt x="5636" y="3478"/>
                  <a:pt x="5664" y="3632"/>
                  <a:pt x="5589" y="3707"/>
                </a:cubicBezTo>
                <a:close/>
              </a:path>
            </a:pathLst>
          </a:custGeom>
          <a:solidFill>
            <a:srgbClr val="97A4A5"/>
          </a:solidFill>
          <a:ln>
            <a:noFill/>
          </a:ln>
          <a:extLst/>
        </p:spPr>
        <p:txBody>
          <a:bodyPr anchor="ctr"/>
          <a:lstStyle/>
          <a:p>
            <a:pPr algn="ctr"/>
            <a:endParaRPr/>
          </a:p>
        </p:txBody>
      </p:sp>
      <p:sp>
        <p:nvSpPr>
          <p:cNvPr id="67" name="ïṥḷîḍê">
            <a:extLst>
              <a:ext uri="{FF2B5EF4-FFF2-40B4-BE49-F238E27FC236}">
                <a16:creationId xmlns:a16="http://schemas.microsoft.com/office/drawing/2014/main" id="{C677BC95-CB67-4981-BDA2-CFF6037F3832}"/>
              </a:ext>
            </a:extLst>
          </p:cNvPr>
          <p:cNvSpPr txBox="1"/>
          <p:nvPr/>
        </p:nvSpPr>
        <p:spPr bwMode="auto">
          <a:xfrm>
            <a:off x="6390702" y="4026110"/>
            <a:ext cx="224177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a:spcBef>
                <a:spcPct val="0"/>
              </a:spcBef>
            </a:pPr>
            <a:r>
              <a:rPr lang="en-US" altLang="zh-CN" b="1" dirty="0"/>
              <a:t>4.</a:t>
            </a:r>
            <a:r>
              <a:rPr lang="zh-CN" altLang="en-US" b="1" dirty="0"/>
              <a:t>存在空间残差相关时空间自回归效应相关的</a:t>
            </a:r>
            <a:r>
              <a:rPr lang="en-US" altLang="zh-CN" b="1" dirty="0"/>
              <a:t>LM</a:t>
            </a:r>
            <a:r>
              <a:rPr lang="zh-CN" altLang="en-US" b="1" dirty="0"/>
              <a:t>检验</a:t>
            </a:r>
          </a:p>
        </p:txBody>
      </p:sp>
      <p:sp>
        <p:nvSpPr>
          <p:cNvPr id="68" name="îşḷíďé">
            <a:extLst>
              <a:ext uri="{FF2B5EF4-FFF2-40B4-BE49-F238E27FC236}">
                <a16:creationId xmlns:a16="http://schemas.microsoft.com/office/drawing/2014/main" id="{9421804B-52DC-46E1-AAE4-2781B2248615}"/>
              </a:ext>
            </a:extLst>
          </p:cNvPr>
          <p:cNvSpPr/>
          <p:nvPr/>
        </p:nvSpPr>
        <p:spPr bwMode="auto">
          <a:xfrm>
            <a:off x="5892951" y="4151254"/>
            <a:ext cx="461080" cy="460387"/>
          </a:xfrm>
          <a:custGeom>
            <a:avLst/>
            <a:gdLst>
              <a:gd name="T0" fmla="*/ 6794 w 6860"/>
              <a:gd name="T1" fmla="*/ 3307 h 6860"/>
              <a:gd name="T2" fmla="*/ 5828 w 6860"/>
              <a:gd name="T3" fmla="*/ 2341 h 6860"/>
              <a:gd name="T4" fmla="*/ 5586 w 6860"/>
              <a:gd name="T5" fmla="*/ 2341 h 6860"/>
              <a:gd name="T6" fmla="*/ 5586 w 6860"/>
              <a:gd name="T7" fmla="*/ 2582 h 6860"/>
              <a:gd name="T8" fmla="*/ 6261 w 6860"/>
              <a:gd name="T9" fmla="*/ 3257 h 6860"/>
              <a:gd name="T10" fmla="*/ 3601 w 6860"/>
              <a:gd name="T11" fmla="*/ 3257 h 6860"/>
              <a:gd name="T12" fmla="*/ 3601 w 6860"/>
              <a:gd name="T13" fmla="*/ 600 h 6860"/>
              <a:gd name="T14" fmla="*/ 4276 w 6860"/>
              <a:gd name="T15" fmla="*/ 1275 h 6860"/>
              <a:gd name="T16" fmla="*/ 4517 w 6860"/>
              <a:gd name="T17" fmla="*/ 1275 h 6860"/>
              <a:gd name="T18" fmla="*/ 4517 w 6860"/>
              <a:gd name="T19" fmla="*/ 1033 h 6860"/>
              <a:gd name="T20" fmla="*/ 3551 w 6860"/>
              <a:gd name="T21" fmla="*/ 67 h 6860"/>
              <a:gd name="T22" fmla="*/ 3310 w 6860"/>
              <a:gd name="T23" fmla="*/ 67 h 6860"/>
              <a:gd name="T24" fmla="*/ 2343 w 6860"/>
              <a:gd name="T25" fmla="*/ 1033 h 6860"/>
              <a:gd name="T26" fmla="*/ 2343 w 6860"/>
              <a:gd name="T27" fmla="*/ 1275 h 6860"/>
              <a:gd name="T28" fmla="*/ 2585 w 6860"/>
              <a:gd name="T29" fmla="*/ 1275 h 6860"/>
              <a:gd name="T30" fmla="*/ 3260 w 6860"/>
              <a:gd name="T31" fmla="*/ 600 h 6860"/>
              <a:gd name="T32" fmla="*/ 3260 w 6860"/>
              <a:gd name="T33" fmla="*/ 3257 h 6860"/>
              <a:gd name="T34" fmla="*/ 600 w 6860"/>
              <a:gd name="T35" fmla="*/ 3257 h 6860"/>
              <a:gd name="T36" fmla="*/ 1275 w 6860"/>
              <a:gd name="T37" fmla="*/ 2583 h 6860"/>
              <a:gd name="T38" fmla="*/ 1275 w 6860"/>
              <a:gd name="T39" fmla="*/ 2341 h 6860"/>
              <a:gd name="T40" fmla="*/ 1033 w 6860"/>
              <a:gd name="T41" fmla="*/ 2341 h 6860"/>
              <a:gd name="T42" fmla="*/ 67 w 6860"/>
              <a:gd name="T43" fmla="*/ 3307 h 6860"/>
              <a:gd name="T44" fmla="*/ 67 w 6860"/>
              <a:gd name="T45" fmla="*/ 3549 h 6860"/>
              <a:gd name="T46" fmla="*/ 1033 w 6860"/>
              <a:gd name="T47" fmla="*/ 4515 h 6860"/>
              <a:gd name="T48" fmla="*/ 1275 w 6860"/>
              <a:gd name="T49" fmla="*/ 4515 h 6860"/>
              <a:gd name="T50" fmla="*/ 1275 w 6860"/>
              <a:gd name="T51" fmla="*/ 4273 h 6860"/>
              <a:gd name="T52" fmla="*/ 600 w 6860"/>
              <a:gd name="T53" fmla="*/ 3599 h 6860"/>
              <a:gd name="T54" fmla="*/ 3260 w 6860"/>
              <a:gd name="T55" fmla="*/ 3599 h 6860"/>
              <a:gd name="T56" fmla="*/ 3260 w 6860"/>
              <a:gd name="T57" fmla="*/ 6261 h 6860"/>
              <a:gd name="T58" fmla="*/ 2585 w 6860"/>
              <a:gd name="T59" fmla="*/ 5586 h 6860"/>
              <a:gd name="T60" fmla="*/ 2344 w 6860"/>
              <a:gd name="T61" fmla="*/ 5586 h 6860"/>
              <a:gd name="T62" fmla="*/ 2344 w 6860"/>
              <a:gd name="T63" fmla="*/ 5827 h 6860"/>
              <a:gd name="T64" fmla="*/ 3310 w 6860"/>
              <a:gd name="T65" fmla="*/ 6794 h 6860"/>
              <a:gd name="T66" fmla="*/ 3551 w 6860"/>
              <a:gd name="T67" fmla="*/ 6794 h 6860"/>
              <a:gd name="T68" fmla="*/ 4517 w 6860"/>
              <a:gd name="T69" fmla="*/ 5828 h 6860"/>
              <a:gd name="T70" fmla="*/ 4517 w 6860"/>
              <a:gd name="T71" fmla="*/ 5586 h 6860"/>
              <a:gd name="T72" fmla="*/ 4276 w 6860"/>
              <a:gd name="T73" fmla="*/ 5586 h 6860"/>
              <a:gd name="T74" fmla="*/ 3601 w 6860"/>
              <a:gd name="T75" fmla="*/ 6261 h 6860"/>
              <a:gd name="T76" fmla="*/ 3601 w 6860"/>
              <a:gd name="T77" fmla="*/ 3599 h 6860"/>
              <a:gd name="T78" fmla="*/ 6261 w 6860"/>
              <a:gd name="T79" fmla="*/ 3599 h 6860"/>
              <a:gd name="T80" fmla="*/ 5586 w 6860"/>
              <a:gd name="T81" fmla="*/ 4273 h 6860"/>
              <a:gd name="T82" fmla="*/ 5586 w 6860"/>
              <a:gd name="T83" fmla="*/ 4515 h 6860"/>
              <a:gd name="T84" fmla="*/ 5828 w 6860"/>
              <a:gd name="T85" fmla="*/ 4515 h 6860"/>
              <a:gd name="T86" fmla="*/ 6794 w 6860"/>
              <a:gd name="T87" fmla="*/ 3549 h 6860"/>
              <a:gd name="T88" fmla="*/ 6794 w 6860"/>
              <a:gd name="T89" fmla="*/ 3307 h 6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60" h="6860">
                <a:moveTo>
                  <a:pt x="6794" y="3307"/>
                </a:moveTo>
                <a:lnTo>
                  <a:pt x="5828" y="2341"/>
                </a:lnTo>
                <a:cubicBezTo>
                  <a:pt x="5761" y="2274"/>
                  <a:pt x="5653" y="2274"/>
                  <a:pt x="5586" y="2341"/>
                </a:cubicBezTo>
                <a:cubicBezTo>
                  <a:pt x="5519" y="2408"/>
                  <a:pt x="5519" y="2516"/>
                  <a:pt x="5586" y="2582"/>
                </a:cubicBezTo>
                <a:lnTo>
                  <a:pt x="6261" y="3257"/>
                </a:lnTo>
                <a:lnTo>
                  <a:pt x="3601" y="3257"/>
                </a:lnTo>
                <a:lnTo>
                  <a:pt x="3601" y="600"/>
                </a:lnTo>
                <a:lnTo>
                  <a:pt x="4276" y="1275"/>
                </a:lnTo>
                <a:cubicBezTo>
                  <a:pt x="4343" y="1342"/>
                  <a:pt x="4450" y="1342"/>
                  <a:pt x="4517" y="1275"/>
                </a:cubicBezTo>
                <a:cubicBezTo>
                  <a:pt x="4584" y="1208"/>
                  <a:pt x="4584" y="1100"/>
                  <a:pt x="4517" y="1033"/>
                </a:cubicBezTo>
                <a:lnTo>
                  <a:pt x="3551" y="67"/>
                </a:lnTo>
                <a:cubicBezTo>
                  <a:pt x="3484" y="0"/>
                  <a:pt x="3376" y="0"/>
                  <a:pt x="3310" y="67"/>
                </a:cubicBezTo>
                <a:lnTo>
                  <a:pt x="2343" y="1033"/>
                </a:lnTo>
                <a:cubicBezTo>
                  <a:pt x="2277" y="1100"/>
                  <a:pt x="2277" y="1208"/>
                  <a:pt x="2343" y="1275"/>
                </a:cubicBezTo>
                <a:cubicBezTo>
                  <a:pt x="2410" y="1342"/>
                  <a:pt x="2518" y="1342"/>
                  <a:pt x="2585" y="1275"/>
                </a:cubicBezTo>
                <a:lnTo>
                  <a:pt x="3260" y="600"/>
                </a:lnTo>
                <a:lnTo>
                  <a:pt x="3260" y="3257"/>
                </a:lnTo>
                <a:lnTo>
                  <a:pt x="600" y="3257"/>
                </a:lnTo>
                <a:lnTo>
                  <a:pt x="1275" y="2583"/>
                </a:lnTo>
                <a:cubicBezTo>
                  <a:pt x="1342" y="2516"/>
                  <a:pt x="1342" y="2408"/>
                  <a:pt x="1275" y="2341"/>
                </a:cubicBezTo>
                <a:cubicBezTo>
                  <a:pt x="1208" y="2274"/>
                  <a:pt x="1100" y="2274"/>
                  <a:pt x="1033" y="2341"/>
                </a:cubicBezTo>
                <a:lnTo>
                  <a:pt x="67" y="3307"/>
                </a:lnTo>
                <a:cubicBezTo>
                  <a:pt x="0" y="3374"/>
                  <a:pt x="0" y="3482"/>
                  <a:pt x="67" y="3549"/>
                </a:cubicBezTo>
                <a:lnTo>
                  <a:pt x="1033" y="4515"/>
                </a:lnTo>
                <a:cubicBezTo>
                  <a:pt x="1100" y="4582"/>
                  <a:pt x="1208" y="4582"/>
                  <a:pt x="1275" y="4515"/>
                </a:cubicBezTo>
                <a:cubicBezTo>
                  <a:pt x="1342" y="4448"/>
                  <a:pt x="1342" y="4340"/>
                  <a:pt x="1275" y="4273"/>
                </a:cubicBezTo>
                <a:lnTo>
                  <a:pt x="600" y="3599"/>
                </a:lnTo>
                <a:lnTo>
                  <a:pt x="3260" y="3599"/>
                </a:lnTo>
                <a:lnTo>
                  <a:pt x="3260" y="6261"/>
                </a:lnTo>
                <a:lnTo>
                  <a:pt x="2585" y="5586"/>
                </a:lnTo>
                <a:cubicBezTo>
                  <a:pt x="2518" y="5519"/>
                  <a:pt x="2410" y="5519"/>
                  <a:pt x="2344" y="5586"/>
                </a:cubicBezTo>
                <a:cubicBezTo>
                  <a:pt x="2277" y="5653"/>
                  <a:pt x="2277" y="5761"/>
                  <a:pt x="2344" y="5827"/>
                </a:cubicBezTo>
                <a:lnTo>
                  <a:pt x="3310" y="6794"/>
                </a:lnTo>
                <a:cubicBezTo>
                  <a:pt x="3376" y="6860"/>
                  <a:pt x="3484" y="6860"/>
                  <a:pt x="3551" y="6794"/>
                </a:cubicBezTo>
                <a:lnTo>
                  <a:pt x="4517" y="5828"/>
                </a:lnTo>
                <a:cubicBezTo>
                  <a:pt x="4584" y="5761"/>
                  <a:pt x="4584" y="5653"/>
                  <a:pt x="4517" y="5586"/>
                </a:cubicBezTo>
                <a:cubicBezTo>
                  <a:pt x="4451" y="5519"/>
                  <a:pt x="4343" y="5519"/>
                  <a:pt x="4276" y="5586"/>
                </a:cubicBezTo>
                <a:lnTo>
                  <a:pt x="3601" y="6261"/>
                </a:lnTo>
                <a:lnTo>
                  <a:pt x="3601" y="3599"/>
                </a:lnTo>
                <a:lnTo>
                  <a:pt x="6261" y="3599"/>
                </a:lnTo>
                <a:lnTo>
                  <a:pt x="5586" y="4273"/>
                </a:lnTo>
                <a:cubicBezTo>
                  <a:pt x="5519" y="4340"/>
                  <a:pt x="5519" y="4448"/>
                  <a:pt x="5586" y="4515"/>
                </a:cubicBezTo>
                <a:cubicBezTo>
                  <a:pt x="5653" y="4582"/>
                  <a:pt x="5761" y="4582"/>
                  <a:pt x="5828" y="4515"/>
                </a:cubicBezTo>
                <a:lnTo>
                  <a:pt x="6794" y="3549"/>
                </a:lnTo>
                <a:cubicBezTo>
                  <a:pt x="6860" y="3482"/>
                  <a:pt x="6860" y="3374"/>
                  <a:pt x="6794" y="3307"/>
                </a:cubicBezTo>
                <a:close/>
              </a:path>
            </a:pathLst>
          </a:custGeom>
          <a:solidFill>
            <a:srgbClr val="97A4A5"/>
          </a:solidFill>
          <a:ln>
            <a:noFill/>
          </a:ln>
          <a:extLst/>
        </p:spPr>
        <p:txBody>
          <a:bodyPr anchor="ctr"/>
          <a:lstStyle/>
          <a:p>
            <a:pPr algn="ctr"/>
            <a:endParaRPr/>
          </a:p>
        </p:txBody>
      </p:sp>
      <p:cxnSp>
        <p:nvCxnSpPr>
          <p:cNvPr id="69" name="直接连接符 68">
            <a:extLst>
              <a:ext uri="{FF2B5EF4-FFF2-40B4-BE49-F238E27FC236}">
                <a16:creationId xmlns:a16="http://schemas.microsoft.com/office/drawing/2014/main" id="{130B063E-6E0F-4A37-B4C9-97E50D60DE1F}"/>
              </a:ext>
            </a:extLst>
          </p:cNvPr>
          <p:cNvCxnSpPr>
            <a:cxnSpLocks/>
          </p:cNvCxnSpPr>
          <p:nvPr/>
        </p:nvCxnSpPr>
        <p:spPr>
          <a:xfrm>
            <a:off x="873457" y="3970852"/>
            <a:ext cx="9089409"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9B336D5-3688-4CED-979B-09A9071AA88E}"/>
              </a:ext>
            </a:extLst>
          </p:cNvPr>
          <p:cNvCxnSpPr>
            <a:cxnSpLocks/>
          </p:cNvCxnSpPr>
          <p:nvPr/>
        </p:nvCxnSpPr>
        <p:spPr>
          <a:xfrm>
            <a:off x="5744954" y="1946400"/>
            <a:ext cx="0" cy="4113419"/>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71" name="ïsļîḋé">
            <a:extLst>
              <a:ext uri="{FF2B5EF4-FFF2-40B4-BE49-F238E27FC236}">
                <a16:creationId xmlns:a16="http://schemas.microsoft.com/office/drawing/2014/main" id="{2E55AAC1-F8F0-43DC-A1F1-AFE51C5A7096}"/>
              </a:ext>
            </a:extLst>
          </p:cNvPr>
          <p:cNvSpPr txBox="1"/>
          <p:nvPr/>
        </p:nvSpPr>
        <p:spPr>
          <a:xfrm>
            <a:off x="816378" y="1242892"/>
            <a:ext cx="8446778" cy="436126"/>
          </a:xfrm>
          <a:prstGeom prst="rect">
            <a:avLst/>
          </a:prstGeom>
          <a:noFill/>
        </p:spPr>
        <p:txBody>
          <a:bodyPr wrap="square" lIns="90000" tIns="46800" rIns="90000" bIns="46800" rtlCol="0">
            <a:normAutofit fontScale="92500" lnSpcReduction="10000"/>
          </a:bodyPr>
          <a:lstStyle/>
          <a:p>
            <a:pPr>
              <a:lnSpc>
                <a:spcPct val="150000"/>
              </a:lnSpc>
            </a:pPr>
            <a:r>
              <a:rPr lang="zh-CN" altLang="en-US" sz="1700" b="1" dirty="0"/>
              <a:t>空间回归模型的检验主要是基于拉格朗日乘数（</a:t>
            </a:r>
            <a:r>
              <a:rPr lang="en-US" altLang="zh-CN" sz="1700" b="1" dirty="0"/>
              <a:t>Lagrange Multiplier</a:t>
            </a:r>
            <a:r>
              <a:rPr lang="zh-CN" altLang="en-US" sz="1700" b="1" dirty="0"/>
              <a:t>，</a:t>
            </a:r>
            <a:r>
              <a:rPr lang="en-US" altLang="zh-CN" sz="1700" b="1" dirty="0"/>
              <a:t>LM</a:t>
            </a:r>
            <a:r>
              <a:rPr lang="zh-CN" altLang="en-US" sz="1700" b="1" dirty="0"/>
              <a:t>）检验进行的。</a:t>
            </a:r>
            <a:endParaRPr lang="en-US" altLang="zh-CN" sz="1600" b="1" dirty="0"/>
          </a:p>
        </p:txBody>
      </p:sp>
      <p:sp>
        <p:nvSpPr>
          <p:cNvPr id="17" name="Rectangle 2">
            <a:extLst>
              <a:ext uri="{FF2B5EF4-FFF2-40B4-BE49-F238E27FC236}">
                <a16:creationId xmlns:a16="http://schemas.microsoft.com/office/drawing/2014/main" id="{4B174FA2-3DD4-4A36-8E04-1E0E4F459609}"/>
              </a:ext>
            </a:extLst>
          </p:cNvPr>
          <p:cNvSpPr>
            <a:spLocks noChangeArrowheads="1"/>
          </p:cNvSpPr>
          <p:nvPr/>
        </p:nvSpPr>
        <p:spPr bwMode="auto">
          <a:xfrm>
            <a:off x="1690252" y="2333130"/>
            <a:ext cx="130002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9" name="对象 18">
            <a:extLst>
              <a:ext uri="{FF2B5EF4-FFF2-40B4-BE49-F238E27FC236}">
                <a16:creationId xmlns:a16="http://schemas.microsoft.com/office/drawing/2014/main" id="{34B3C0B0-F051-4283-B79F-192F3D0819F1}"/>
              </a:ext>
            </a:extLst>
          </p:cNvPr>
          <p:cNvGraphicFramePr>
            <a:graphicFrameLocks noChangeAspect="1"/>
          </p:cNvGraphicFramePr>
          <p:nvPr>
            <p:extLst>
              <p:ext uri="{D42A27DB-BD31-4B8C-83A1-F6EECF244321}">
                <p14:modId xmlns:p14="http://schemas.microsoft.com/office/powerpoint/2010/main" val="1193786308"/>
              </p:ext>
            </p:extLst>
          </p:nvPr>
        </p:nvGraphicFramePr>
        <p:xfrm>
          <a:off x="1690252" y="2333131"/>
          <a:ext cx="1595956" cy="352595"/>
        </p:xfrm>
        <a:graphic>
          <a:graphicData uri="http://schemas.openxmlformats.org/presentationml/2006/ole">
            <mc:AlternateContent xmlns:mc="http://schemas.openxmlformats.org/markup-compatibility/2006">
              <mc:Choice xmlns:v="urn:schemas-microsoft-com:vml" Requires="v">
                <p:oleObj spid="_x0000_s28155" name="Equation" r:id="rId3" imgW="876300" imgH="190500" progId="Equation.DSMT4">
                  <p:embed/>
                </p:oleObj>
              </mc:Choice>
              <mc:Fallback>
                <p:oleObj name="Equation" r:id="rId3" imgW="876300" imgH="1905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0252" y="2333131"/>
                        <a:ext cx="1595956" cy="352595"/>
                      </a:xfrm>
                      <a:prstGeom prst="rect">
                        <a:avLst/>
                      </a:prstGeom>
                      <a:noFill/>
                    </p:spPr>
                  </p:pic>
                </p:oleObj>
              </mc:Fallback>
            </mc:AlternateContent>
          </a:graphicData>
        </a:graphic>
      </p:graphicFrame>
      <p:sp>
        <p:nvSpPr>
          <p:cNvPr id="20" name="Rectangle 4">
            <a:extLst>
              <a:ext uri="{FF2B5EF4-FFF2-40B4-BE49-F238E27FC236}">
                <a16:creationId xmlns:a16="http://schemas.microsoft.com/office/drawing/2014/main" id="{8340BFCE-1AD1-4493-B9B7-1946CB51D0FC}"/>
              </a:ext>
            </a:extLst>
          </p:cNvPr>
          <p:cNvSpPr>
            <a:spLocks noChangeArrowheads="1"/>
          </p:cNvSpPr>
          <p:nvPr/>
        </p:nvSpPr>
        <p:spPr bwMode="auto">
          <a:xfrm>
            <a:off x="3411070" y="2333129"/>
            <a:ext cx="130002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1" name="对象 20">
            <a:extLst>
              <a:ext uri="{FF2B5EF4-FFF2-40B4-BE49-F238E27FC236}">
                <a16:creationId xmlns:a16="http://schemas.microsoft.com/office/drawing/2014/main" id="{2C6172C0-1B28-4657-8FDA-0466F6B54558}"/>
              </a:ext>
            </a:extLst>
          </p:cNvPr>
          <p:cNvGraphicFramePr>
            <a:graphicFrameLocks noChangeAspect="1"/>
          </p:cNvGraphicFramePr>
          <p:nvPr>
            <p:extLst>
              <p:ext uri="{D42A27DB-BD31-4B8C-83A1-F6EECF244321}">
                <p14:modId xmlns:p14="http://schemas.microsoft.com/office/powerpoint/2010/main" val="1703968467"/>
              </p:ext>
            </p:extLst>
          </p:nvPr>
        </p:nvGraphicFramePr>
        <p:xfrm>
          <a:off x="3411069" y="2333130"/>
          <a:ext cx="1595965" cy="352597"/>
        </p:xfrm>
        <a:graphic>
          <a:graphicData uri="http://schemas.openxmlformats.org/presentationml/2006/ole">
            <mc:AlternateContent xmlns:mc="http://schemas.openxmlformats.org/markup-compatibility/2006">
              <mc:Choice xmlns:v="urn:schemas-microsoft-com:vml" Requires="v">
                <p:oleObj spid="_x0000_s28156" name="Equation" r:id="rId5" imgW="799753" imgH="203112" progId="Equation.DSMT4">
                  <p:embed/>
                </p:oleObj>
              </mc:Choice>
              <mc:Fallback>
                <p:oleObj name="Equation" r:id="rId5" imgW="799753" imgH="203112"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1069" y="2333130"/>
                        <a:ext cx="1595965" cy="352597"/>
                      </a:xfrm>
                      <a:prstGeom prst="rect">
                        <a:avLst/>
                      </a:prstGeom>
                      <a:noFill/>
                    </p:spPr>
                  </p:pic>
                </p:oleObj>
              </mc:Fallback>
            </mc:AlternateContent>
          </a:graphicData>
        </a:graphic>
      </p:graphicFrame>
      <p:sp>
        <p:nvSpPr>
          <p:cNvPr id="23" name="矩形 22">
            <a:extLst>
              <a:ext uri="{FF2B5EF4-FFF2-40B4-BE49-F238E27FC236}">
                <a16:creationId xmlns:a16="http://schemas.microsoft.com/office/drawing/2014/main" id="{D8CC28C6-FF52-4C9C-A7FA-8EBF8A217FCB}"/>
              </a:ext>
            </a:extLst>
          </p:cNvPr>
          <p:cNvSpPr/>
          <p:nvPr/>
        </p:nvSpPr>
        <p:spPr>
          <a:xfrm>
            <a:off x="715385" y="2807434"/>
            <a:ext cx="2262158" cy="369332"/>
          </a:xfrm>
          <a:prstGeom prst="rect">
            <a:avLst/>
          </a:prstGeom>
        </p:spPr>
        <p:txBody>
          <a:bodyPr wrap="none">
            <a:spAutoFit/>
          </a:bodyPr>
          <a:lstStyle/>
          <a:p>
            <a:r>
              <a:rPr lang="zh-CN" altLang="en-US" dirty="0"/>
              <a:t>构造的检验统计量：</a:t>
            </a:r>
          </a:p>
        </p:txBody>
      </p:sp>
      <p:sp>
        <p:nvSpPr>
          <p:cNvPr id="25" name="Rectangle 6">
            <a:extLst>
              <a:ext uri="{FF2B5EF4-FFF2-40B4-BE49-F238E27FC236}">
                <a16:creationId xmlns:a16="http://schemas.microsoft.com/office/drawing/2014/main" id="{AA62A197-BFD0-484E-B922-9F76AED41073}"/>
              </a:ext>
            </a:extLst>
          </p:cNvPr>
          <p:cNvSpPr>
            <a:spLocks noChangeArrowheads="1"/>
          </p:cNvSpPr>
          <p:nvPr/>
        </p:nvSpPr>
        <p:spPr bwMode="auto">
          <a:xfrm>
            <a:off x="9049700" y="6524761"/>
            <a:ext cx="18058689" cy="75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6" name="对象 25">
            <a:extLst>
              <a:ext uri="{FF2B5EF4-FFF2-40B4-BE49-F238E27FC236}">
                <a16:creationId xmlns:a16="http://schemas.microsoft.com/office/drawing/2014/main" id="{E78251DD-30C5-4B2F-87A6-BFB1CD436E58}"/>
              </a:ext>
            </a:extLst>
          </p:cNvPr>
          <p:cNvGraphicFramePr>
            <a:graphicFrameLocks noChangeAspect="1"/>
          </p:cNvGraphicFramePr>
          <p:nvPr>
            <p:extLst>
              <p:ext uri="{D42A27DB-BD31-4B8C-83A1-F6EECF244321}">
                <p14:modId xmlns:p14="http://schemas.microsoft.com/office/powerpoint/2010/main" val="2946635714"/>
              </p:ext>
            </p:extLst>
          </p:nvPr>
        </p:nvGraphicFramePr>
        <p:xfrm>
          <a:off x="1890409" y="3300587"/>
          <a:ext cx="2122032" cy="559981"/>
        </p:xfrm>
        <a:graphic>
          <a:graphicData uri="http://schemas.openxmlformats.org/presentationml/2006/ole">
            <mc:AlternateContent xmlns:mc="http://schemas.openxmlformats.org/markup-compatibility/2006">
              <mc:Choice xmlns:v="urn:schemas-microsoft-com:vml" Requires="v">
                <p:oleObj spid="_x0000_s28157" name="Equation" r:id="rId7" imgW="1396394" imgH="355446" progId="Equation.DSMT4">
                  <p:embed/>
                </p:oleObj>
              </mc:Choice>
              <mc:Fallback>
                <p:oleObj name="Equation" r:id="rId7" imgW="1396394" imgH="355446"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0409" y="3300587"/>
                        <a:ext cx="2122032" cy="559981"/>
                      </a:xfrm>
                      <a:prstGeom prst="rect">
                        <a:avLst/>
                      </a:prstGeom>
                      <a:noFill/>
                    </p:spPr>
                  </p:pic>
                </p:oleObj>
              </mc:Fallback>
            </mc:AlternateContent>
          </a:graphicData>
        </a:graphic>
      </p:graphicFrame>
      <p:sp>
        <p:nvSpPr>
          <p:cNvPr id="76" name="íṧḷíḍê">
            <a:extLst>
              <a:ext uri="{FF2B5EF4-FFF2-40B4-BE49-F238E27FC236}">
                <a16:creationId xmlns:a16="http://schemas.microsoft.com/office/drawing/2014/main" id="{8903BA6B-BD91-432E-8C9D-D1D730EECA4A}"/>
              </a:ext>
            </a:extLst>
          </p:cNvPr>
          <p:cNvSpPr/>
          <p:nvPr/>
        </p:nvSpPr>
        <p:spPr bwMode="auto">
          <a:xfrm>
            <a:off x="6221194" y="2317696"/>
            <a:ext cx="1036706" cy="504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nSpc>
                <a:spcPct val="120000"/>
              </a:lnSpc>
            </a:pPr>
            <a:r>
              <a:rPr lang="zh-CN" altLang="en-US" dirty="0"/>
              <a:t>原假设：</a:t>
            </a:r>
            <a:endParaRPr lang="en-US" altLang="zh-CN" dirty="0"/>
          </a:p>
        </p:txBody>
      </p:sp>
      <p:sp>
        <p:nvSpPr>
          <p:cNvPr id="77" name="íṧḷíḍê">
            <a:extLst>
              <a:ext uri="{FF2B5EF4-FFF2-40B4-BE49-F238E27FC236}">
                <a16:creationId xmlns:a16="http://schemas.microsoft.com/office/drawing/2014/main" id="{3A658AE5-C9DF-4667-9D1C-AFE209A07DEB}"/>
              </a:ext>
            </a:extLst>
          </p:cNvPr>
          <p:cNvSpPr/>
          <p:nvPr/>
        </p:nvSpPr>
        <p:spPr bwMode="auto">
          <a:xfrm>
            <a:off x="715385" y="4677101"/>
            <a:ext cx="1036706" cy="504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nSpc>
                <a:spcPct val="120000"/>
              </a:lnSpc>
            </a:pPr>
            <a:r>
              <a:rPr lang="zh-CN" altLang="en-US" dirty="0"/>
              <a:t>原假设：</a:t>
            </a:r>
            <a:endParaRPr lang="en-US" altLang="zh-CN" dirty="0"/>
          </a:p>
        </p:txBody>
      </p:sp>
      <p:sp>
        <p:nvSpPr>
          <p:cNvPr id="80" name="íṧḷíḍê">
            <a:extLst>
              <a:ext uri="{FF2B5EF4-FFF2-40B4-BE49-F238E27FC236}">
                <a16:creationId xmlns:a16="http://schemas.microsoft.com/office/drawing/2014/main" id="{9503E893-75F8-4539-A0A4-17B6F132CCA9}"/>
              </a:ext>
            </a:extLst>
          </p:cNvPr>
          <p:cNvSpPr/>
          <p:nvPr/>
        </p:nvSpPr>
        <p:spPr bwMode="auto">
          <a:xfrm>
            <a:off x="6383923" y="4444467"/>
            <a:ext cx="1036706" cy="504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nSpc>
                <a:spcPct val="120000"/>
              </a:lnSpc>
            </a:pPr>
            <a:r>
              <a:rPr lang="zh-CN" altLang="en-US" dirty="0"/>
              <a:t>原假设：</a:t>
            </a:r>
            <a:endParaRPr lang="en-US" altLang="zh-CN" dirty="0"/>
          </a:p>
        </p:txBody>
      </p:sp>
      <p:sp>
        <p:nvSpPr>
          <p:cNvPr id="81" name="矩形 80">
            <a:extLst>
              <a:ext uri="{FF2B5EF4-FFF2-40B4-BE49-F238E27FC236}">
                <a16:creationId xmlns:a16="http://schemas.microsoft.com/office/drawing/2014/main" id="{56B78819-60EE-43D5-88DD-A506C95864D8}"/>
              </a:ext>
            </a:extLst>
          </p:cNvPr>
          <p:cNvSpPr/>
          <p:nvPr/>
        </p:nvSpPr>
        <p:spPr>
          <a:xfrm>
            <a:off x="6214321" y="2783178"/>
            <a:ext cx="2262158" cy="369332"/>
          </a:xfrm>
          <a:prstGeom prst="rect">
            <a:avLst/>
          </a:prstGeom>
        </p:spPr>
        <p:txBody>
          <a:bodyPr wrap="none">
            <a:spAutoFit/>
          </a:bodyPr>
          <a:lstStyle/>
          <a:p>
            <a:r>
              <a:rPr lang="zh-CN" altLang="en-US" dirty="0"/>
              <a:t>构造的检验统计量：</a:t>
            </a:r>
          </a:p>
        </p:txBody>
      </p:sp>
      <p:sp>
        <p:nvSpPr>
          <p:cNvPr id="82" name="矩形 81">
            <a:extLst>
              <a:ext uri="{FF2B5EF4-FFF2-40B4-BE49-F238E27FC236}">
                <a16:creationId xmlns:a16="http://schemas.microsoft.com/office/drawing/2014/main" id="{1E8C29B0-B6E0-4596-B7D7-45A4CD7A62D6}"/>
              </a:ext>
            </a:extLst>
          </p:cNvPr>
          <p:cNvSpPr/>
          <p:nvPr/>
        </p:nvSpPr>
        <p:spPr>
          <a:xfrm>
            <a:off x="673035" y="5267471"/>
            <a:ext cx="2262158" cy="369332"/>
          </a:xfrm>
          <a:prstGeom prst="rect">
            <a:avLst/>
          </a:prstGeom>
        </p:spPr>
        <p:txBody>
          <a:bodyPr wrap="none">
            <a:spAutoFit/>
          </a:bodyPr>
          <a:lstStyle/>
          <a:p>
            <a:r>
              <a:rPr lang="zh-CN" altLang="en-US" dirty="0"/>
              <a:t>构造的检验统计量：</a:t>
            </a:r>
          </a:p>
        </p:txBody>
      </p:sp>
      <p:sp>
        <p:nvSpPr>
          <p:cNvPr id="83" name="矩形 82">
            <a:extLst>
              <a:ext uri="{FF2B5EF4-FFF2-40B4-BE49-F238E27FC236}">
                <a16:creationId xmlns:a16="http://schemas.microsoft.com/office/drawing/2014/main" id="{77E34AC1-6E12-40E6-94EE-CE760717E513}"/>
              </a:ext>
            </a:extLst>
          </p:cNvPr>
          <p:cNvSpPr/>
          <p:nvPr/>
        </p:nvSpPr>
        <p:spPr>
          <a:xfrm>
            <a:off x="6447047" y="5084955"/>
            <a:ext cx="2262158" cy="369332"/>
          </a:xfrm>
          <a:prstGeom prst="rect">
            <a:avLst/>
          </a:prstGeom>
        </p:spPr>
        <p:txBody>
          <a:bodyPr wrap="none">
            <a:spAutoFit/>
          </a:bodyPr>
          <a:lstStyle/>
          <a:p>
            <a:r>
              <a:rPr lang="zh-CN" altLang="en-US" dirty="0"/>
              <a:t>构造的检验统计量：</a:t>
            </a:r>
          </a:p>
        </p:txBody>
      </p:sp>
      <p:graphicFrame>
        <p:nvGraphicFramePr>
          <p:cNvPr id="27" name="对象 26">
            <a:extLst>
              <a:ext uri="{FF2B5EF4-FFF2-40B4-BE49-F238E27FC236}">
                <a16:creationId xmlns:a16="http://schemas.microsoft.com/office/drawing/2014/main" id="{F59FC411-9488-420B-8A69-9F4C2363A569}"/>
              </a:ext>
            </a:extLst>
          </p:cNvPr>
          <p:cNvGraphicFramePr>
            <a:graphicFrameLocks noChangeAspect="1"/>
          </p:cNvGraphicFramePr>
          <p:nvPr>
            <p:extLst>
              <p:ext uri="{D42A27DB-BD31-4B8C-83A1-F6EECF244321}">
                <p14:modId xmlns:p14="http://schemas.microsoft.com/office/powerpoint/2010/main" val="3887205894"/>
              </p:ext>
            </p:extLst>
          </p:nvPr>
        </p:nvGraphicFramePr>
        <p:xfrm>
          <a:off x="7223294" y="2333203"/>
          <a:ext cx="2783243" cy="394639"/>
        </p:xfrm>
        <a:graphic>
          <a:graphicData uri="http://schemas.openxmlformats.org/presentationml/2006/ole">
            <mc:AlternateContent xmlns:mc="http://schemas.openxmlformats.org/markup-compatibility/2006">
              <mc:Choice xmlns:v="urn:schemas-microsoft-com:vml" Requires="v">
                <p:oleObj spid="_x0000_s28158" name="Equation" r:id="rId9" imgW="1257300" imgH="190500" progId="Equation.DSMT4">
                  <p:embed/>
                </p:oleObj>
              </mc:Choice>
              <mc:Fallback>
                <p:oleObj name="Equation" r:id="rId9" imgW="1257300" imgH="19050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23294" y="2333203"/>
                        <a:ext cx="2783243" cy="394639"/>
                      </a:xfrm>
                      <a:prstGeom prst="rect">
                        <a:avLst/>
                      </a:prstGeom>
                      <a:noFill/>
                    </p:spPr>
                  </p:pic>
                </p:oleObj>
              </mc:Fallback>
            </mc:AlternateContent>
          </a:graphicData>
        </a:graphic>
      </p:graphicFrame>
      <p:graphicFrame>
        <p:nvGraphicFramePr>
          <p:cNvPr id="28" name="对象 27">
            <a:extLst>
              <a:ext uri="{FF2B5EF4-FFF2-40B4-BE49-F238E27FC236}">
                <a16:creationId xmlns:a16="http://schemas.microsoft.com/office/drawing/2014/main" id="{E4436CE2-14E9-43BA-B70C-AB90EB3DDB16}"/>
              </a:ext>
            </a:extLst>
          </p:cNvPr>
          <p:cNvGraphicFramePr>
            <a:graphicFrameLocks noChangeAspect="1"/>
          </p:cNvGraphicFramePr>
          <p:nvPr>
            <p:extLst>
              <p:ext uri="{D42A27DB-BD31-4B8C-83A1-F6EECF244321}">
                <p14:modId xmlns:p14="http://schemas.microsoft.com/office/powerpoint/2010/main" val="4176534839"/>
              </p:ext>
            </p:extLst>
          </p:nvPr>
        </p:nvGraphicFramePr>
        <p:xfrm>
          <a:off x="10127370" y="2334170"/>
          <a:ext cx="1676543" cy="370399"/>
        </p:xfrm>
        <a:graphic>
          <a:graphicData uri="http://schemas.openxmlformats.org/presentationml/2006/ole">
            <mc:AlternateContent xmlns:mc="http://schemas.openxmlformats.org/markup-compatibility/2006">
              <mc:Choice xmlns:v="urn:schemas-microsoft-com:vml" Requires="v">
                <p:oleObj spid="_x0000_s28159" name="Equation" r:id="rId11" imgW="799753" imgH="203112" progId="Equation.DSMT4">
                  <p:embed/>
                </p:oleObj>
              </mc:Choice>
              <mc:Fallback>
                <p:oleObj name="Equation" r:id="rId11" imgW="799753" imgH="203112" progId="Equation.DSMT4">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27370" y="2334170"/>
                        <a:ext cx="1676543" cy="370399"/>
                      </a:xfrm>
                      <a:prstGeom prst="rect">
                        <a:avLst/>
                      </a:prstGeom>
                      <a:noFill/>
                    </p:spPr>
                  </p:pic>
                </p:oleObj>
              </mc:Fallback>
            </mc:AlternateContent>
          </a:graphicData>
        </a:graphic>
      </p:graphicFrame>
      <p:sp>
        <p:nvSpPr>
          <p:cNvPr id="30" name="Rectangle 9">
            <a:extLst>
              <a:ext uri="{FF2B5EF4-FFF2-40B4-BE49-F238E27FC236}">
                <a16:creationId xmlns:a16="http://schemas.microsoft.com/office/drawing/2014/main" id="{DE7460FF-AAD0-4AE9-A6BF-779C8EAD8E4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11">
            <a:extLst>
              <a:ext uri="{FF2B5EF4-FFF2-40B4-BE49-F238E27FC236}">
                <a16:creationId xmlns:a16="http://schemas.microsoft.com/office/drawing/2014/main" id="{3BC00DA8-3D7D-444F-853A-339EC66168AF}"/>
              </a:ext>
            </a:extLst>
          </p:cNvPr>
          <p:cNvSpPr>
            <a:spLocks noChangeArrowheads="1"/>
          </p:cNvSpPr>
          <p:nvPr/>
        </p:nvSpPr>
        <p:spPr bwMode="auto">
          <a:xfrm>
            <a:off x="0" y="3619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 name="Rectangle 13">
            <a:extLst>
              <a:ext uri="{FF2B5EF4-FFF2-40B4-BE49-F238E27FC236}">
                <a16:creationId xmlns:a16="http://schemas.microsoft.com/office/drawing/2014/main" id="{FE15549E-DB16-47F3-AF50-E662206257B8}"/>
              </a:ext>
            </a:extLst>
          </p:cNvPr>
          <p:cNvSpPr>
            <a:spLocks noChangeArrowheads="1"/>
          </p:cNvSpPr>
          <p:nvPr/>
        </p:nvSpPr>
        <p:spPr bwMode="auto">
          <a:xfrm>
            <a:off x="7159291" y="3224173"/>
            <a:ext cx="146542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6" name="对象 35">
            <a:extLst>
              <a:ext uri="{FF2B5EF4-FFF2-40B4-BE49-F238E27FC236}">
                <a16:creationId xmlns:a16="http://schemas.microsoft.com/office/drawing/2014/main" id="{DAD9BEB7-5010-4DFE-957D-F91931162E73}"/>
              </a:ext>
            </a:extLst>
          </p:cNvPr>
          <p:cNvGraphicFramePr>
            <a:graphicFrameLocks noChangeAspect="1"/>
          </p:cNvGraphicFramePr>
          <p:nvPr>
            <p:extLst>
              <p:ext uri="{D42A27DB-BD31-4B8C-83A1-F6EECF244321}">
                <p14:modId xmlns:p14="http://schemas.microsoft.com/office/powerpoint/2010/main" val="807041405"/>
              </p:ext>
            </p:extLst>
          </p:nvPr>
        </p:nvGraphicFramePr>
        <p:xfrm>
          <a:off x="7159292" y="3254870"/>
          <a:ext cx="3173466" cy="721926"/>
        </p:xfrm>
        <a:graphic>
          <a:graphicData uri="http://schemas.openxmlformats.org/presentationml/2006/ole">
            <mc:AlternateContent xmlns:mc="http://schemas.openxmlformats.org/markup-compatibility/2006">
              <mc:Choice xmlns:v="urn:schemas-microsoft-com:vml" Requires="v">
                <p:oleObj spid="_x0000_s28160" name="Equation" r:id="rId13" imgW="2057400" imgH="393700" progId="Equation.DSMT4">
                  <p:embed/>
                </p:oleObj>
              </mc:Choice>
              <mc:Fallback>
                <p:oleObj name="Equation" r:id="rId13" imgW="2057400" imgH="393700" progId="Equation.DSMT4">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59292" y="3254870"/>
                        <a:ext cx="3173466" cy="721926"/>
                      </a:xfrm>
                      <a:prstGeom prst="rect">
                        <a:avLst/>
                      </a:prstGeom>
                      <a:noFill/>
                    </p:spPr>
                  </p:pic>
                </p:oleObj>
              </mc:Fallback>
            </mc:AlternateContent>
          </a:graphicData>
        </a:graphic>
      </p:graphicFrame>
      <p:graphicFrame>
        <p:nvGraphicFramePr>
          <p:cNvPr id="39" name="对象 38">
            <a:extLst>
              <a:ext uri="{FF2B5EF4-FFF2-40B4-BE49-F238E27FC236}">
                <a16:creationId xmlns:a16="http://schemas.microsoft.com/office/drawing/2014/main" id="{2A1B5B81-15F2-4BFB-8B7E-14B585243393}"/>
              </a:ext>
            </a:extLst>
          </p:cNvPr>
          <p:cNvGraphicFramePr>
            <a:graphicFrameLocks noChangeAspect="1"/>
          </p:cNvGraphicFramePr>
          <p:nvPr>
            <p:extLst>
              <p:ext uri="{D42A27DB-BD31-4B8C-83A1-F6EECF244321}">
                <p14:modId xmlns:p14="http://schemas.microsoft.com/office/powerpoint/2010/main" val="626847757"/>
              </p:ext>
            </p:extLst>
          </p:nvPr>
        </p:nvGraphicFramePr>
        <p:xfrm>
          <a:off x="1696021" y="4724456"/>
          <a:ext cx="1740405" cy="384508"/>
        </p:xfrm>
        <a:graphic>
          <a:graphicData uri="http://schemas.openxmlformats.org/presentationml/2006/ole">
            <mc:AlternateContent xmlns:mc="http://schemas.openxmlformats.org/markup-compatibility/2006">
              <mc:Choice xmlns:v="urn:schemas-microsoft-com:vml" Requires="v">
                <p:oleObj spid="_x0000_s28161" name="Equation" r:id="rId15" imgW="876300" imgH="190500" progId="Equation.DSMT4">
                  <p:embed/>
                </p:oleObj>
              </mc:Choice>
              <mc:Fallback>
                <p:oleObj name="Equation" r:id="rId15" imgW="876300" imgH="190500" progId="Equation.DSMT4">
                  <p:embed/>
                  <p:pic>
                    <p:nvPicPr>
                      <p:cNvPr id="0"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96021" y="4724456"/>
                        <a:ext cx="1740405" cy="384508"/>
                      </a:xfrm>
                      <a:prstGeom prst="rect">
                        <a:avLst/>
                      </a:prstGeom>
                      <a:noFill/>
                    </p:spPr>
                  </p:pic>
                </p:oleObj>
              </mc:Fallback>
            </mc:AlternateContent>
          </a:graphicData>
        </a:graphic>
      </p:graphicFrame>
      <p:graphicFrame>
        <p:nvGraphicFramePr>
          <p:cNvPr id="84" name="对象 83">
            <a:extLst>
              <a:ext uri="{FF2B5EF4-FFF2-40B4-BE49-F238E27FC236}">
                <a16:creationId xmlns:a16="http://schemas.microsoft.com/office/drawing/2014/main" id="{E7776088-11A8-4501-AC2F-3D492D0E6B7D}"/>
              </a:ext>
            </a:extLst>
          </p:cNvPr>
          <p:cNvGraphicFramePr>
            <a:graphicFrameLocks noChangeAspect="1"/>
          </p:cNvGraphicFramePr>
          <p:nvPr>
            <p:extLst>
              <p:ext uri="{D42A27DB-BD31-4B8C-83A1-F6EECF244321}">
                <p14:modId xmlns:p14="http://schemas.microsoft.com/office/powerpoint/2010/main" val="3031523042"/>
              </p:ext>
            </p:extLst>
          </p:nvPr>
        </p:nvGraphicFramePr>
        <p:xfrm>
          <a:off x="3535975" y="4715139"/>
          <a:ext cx="1655288" cy="365703"/>
        </p:xfrm>
        <a:graphic>
          <a:graphicData uri="http://schemas.openxmlformats.org/presentationml/2006/ole">
            <mc:AlternateContent xmlns:mc="http://schemas.openxmlformats.org/markup-compatibility/2006">
              <mc:Choice xmlns:v="urn:schemas-microsoft-com:vml" Requires="v">
                <p:oleObj spid="_x0000_s28162" name="Equation" r:id="rId17" imgW="799753" imgH="203112" progId="Equation.DSMT4">
                  <p:embed/>
                </p:oleObj>
              </mc:Choice>
              <mc:Fallback>
                <p:oleObj name="Equation" r:id="rId17" imgW="799753" imgH="203112" progId="Equation.DSMT4">
                  <p:embed/>
                  <p:pic>
                    <p:nvPicPr>
                      <p:cNvPr id="0" name="Object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35975" y="4715139"/>
                        <a:ext cx="1655288" cy="365703"/>
                      </a:xfrm>
                      <a:prstGeom prst="rect">
                        <a:avLst/>
                      </a:prstGeom>
                      <a:noFill/>
                    </p:spPr>
                  </p:pic>
                </p:oleObj>
              </mc:Fallback>
            </mc:AlternateContent>
          </a:graphicData>
        </a:graphic>
      </p:graphicFrame>
      <p:sp>
        <p:nvSpPr>
          <p:cNvPr id="85" name="Rectangle 16">
            <a:extLst>
              <a:ext uri="{FF2B5EF4-FFF2-40B4-BE49-F238E27FC236}">
                <a16:creationId xmlns:a16="http://schemas.microsoft.com/office/drawing/2014/main" id="{736ED671-F2ED-437C-AD15-6210FA6A7727}"/>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6" name="Rectangle 17">
            <a:extLst>
              <a:ext uri="{FF2B5EF4-FFF2-40B4-BE49-F238E27FC236}">
                <a16:creationId xmlns:a16="http://schemas.microsoft.com/office/drawing/2014/main" id="{F676C2B3-CBFB-40AC-AE00-2BEF4D09C464}"/>
              </a:ext>
            </a:extLst>
          </p:cNvPr>
          <p:cNvSpPr>
            <a:spLocks noChangeArrowheads="1"/>
          </p:cNvSpPr>
          <p:nvPr/>
        </p:nvSpPr>
        <p:spPr bwMode="auto">
          <a:xfrm>
            <a:off x="152400" y="333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18">
            <a:extLst>
              <a:ext uri="{FF2B5EF4-FFF2-40B4-BE49-F238E27FC236}">
                <a16:creationId xmlns:a16="http://schemas.microsoft.com/office/drawing/2014/main" id="{E986AE74-C7CA-488E-BCDB-E94962A2F259}"/>
              </a:ext>
            </a:extLst>
          </p:cNvPr>
          <p:cNvSpPr>
            <a:spLocks noChangeArrowheads="1"/>
          </p:cNvSpPr>
          <p:nvPr/>
        </p:nvSpPr>
        <p:spPr bwMode="auto">
          <a:xfrm>
            <a:off x="152400" y="5143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8" name="Rectangle 20">
            <a:extLst>
              <a:ext uri="{FF2B5EF4-FFF2-40B4-BE49-F238E27FC236}">
                <a16:creationId xmlns:a16="http://schemas.microsoft.com/office/drawing/2014/main" id="{C536E2FA-FD9F-4905-8666-3B70EA37FCB5}"/>
              </a:ext>
            </a:extLst>
          </p:cNvPr>
          <p:cNvSpPr>
            <a:spLocks noChangeArrowheads="1"/>
          </p:cNvSpPr>
          <p:nvPr/>
        </p:nvSpPr>
        <p:spPr bwMode="auto">
          <a:xfrm>
            <a:off x="9340932" y="10302453"/>
            <a:ext cx="14649262" cy="94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9" name="对象 88">
            <a:extLst>
              <a:ext uri="{FF2B5EF4-FFF2-40B4-BE49-F238E27FC236}">
                <a16:creationId xmlns:a16="http://schemas.microsoft.com/office/drawing/2014/main" id="{300FC2FA-AF5F-4C31-A556-1738CDA07774}"/>
              </a:ext>
            </a:extLst>
          </p:cNvPr>
          <p:cNvGraphicFramePr>
            <a:graphicFrameLocks noChangeAspect="1"/>
          </p:cNvGraphicFramePr>
          <p:nvPr>
            <p:extLst>
              <p:ext uri="{D42A27DB-BD31-4B8C-83A1-F6EECF244321}">
                <p14:modId xmlns:p14="http://schemas.microsoft.com/office/powerpoint/2010/main" val="197367826"/>
              </p:ext>
            </p:extLst>
          </p:nvPr>
        </p:nvGraphicFramePr>
        <p:xfrm>
          <a:off x="1890409" y="5743557"/>
          <a:ext cx="2003828" cy="528788"/>
        </p:xfrm>
        <a:graphic>
          <a:graphicData uri="http://schemas.openxmlformats.org/presentationml/2006/ole">
            <mc:AlternateContent xmlns:mc="http://schemas.openxmlformats.org/markup-compatibility/2006">
              <mc:Choice xmlns:v="urn:schemas-microsoft-com:vml" Requires="v">
                <p:oleObj spid="_x0000_s28163" name="Equation" r:id="rId19" imgW="1397000" imgH="368300" progId="Equation.DSMT4">
                  <p:embed/>
                </p:oleObj>
              </mc:Choice>
              <mc:Fallback>
                <p:oleObj name="Equation" r:id="rId19" imgW="1397000" imgH="368300" progId="Equation.DSMT4">
                  <p:embed/>
                  <p:pic>
                    <p:nvPicPr>
                      <p:cNvPr id="0" name="Object 1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90409" y="5743557"/>
                        <a:ext cx="2003828" cy="528788"/>
                      </a:xfrm>
                      <a:prstGeom prst="rect">
                        <a:avLst/>
                      </a:prstGeom>
                      <a:noFill/>
                    </p:spPr>
                  </p:pic>
                </p:oleObj>
              </mc:Fallback>
            </mc:AlternateContent>
          </a:graphicData>
        </a:graphic>
      </p:graphicFrame>
      <p:sp>
        <p:nvSpPr>
          <p:cNvPr id="90" name="Rectangle 22">
            <a:extLst>
              <a:ext uri="{FF2B5EF4-FFF2-40B4-BE49-F238E27FC236}">
                <a16:creationId xmlns:a16="http://schemas.microsoft.com/office/drawing/2014/main" id="{2DD182E2-83AC-43D4-BCBC-97FFEE8E78F5}"/>
              </a:ext>
            </a:extLst>
          </p:cNvPr>
          <p:cNvSpPr>
            <a:spLocks noChangeArrowheads="1"/>
          </p:cNvSpPr>
          <p:nvPr/>
        </p:nvSpPr>
        <p:spPr bwMode="auto">
          <a:xfrm>
            <a:off x="7450523" y="4558894"/>
            <a:ext cx="121446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91" name="对象 90">
            <a:extLst>
              <a:ext uri="{FF2B5EF4-FFF2-40B4-BE49-F238E27FC236}">
                <a16:creationId xmlns:a16="http://schemas.microsoft.com/office/drawing/2014/main" id="{DBC0B70D-A4FC-4DFC-8F55-D9DAF2E35B93}"/>
              </a:ext>
            </a:extLst>
          </p:cNvPr>
          <p:cNvGraphicFramePr>
            <a:graphicFrameLocks noChangeAspect="1"/>
          </p:cNvGraphicFramePr>
          <p:nvPr>
            <p:extLst>
              <p:ext uri="{D42A27DB-BD31-4B8C-83A1-F6EECF244321}">
                <p14:modId xmlns:p14="http://schemas.microsoft.com/office/powerpoint/2010/main" val="1277126640"/>
              </p:ext>
            </p:extLst>
          </p:nvPr>
        </p:nvGraphicFramePr>
        <p:xfrm>
          <a:off x="7407423" y="4465219"/>
          <a:ext cx="2882235" cy="408675"/>
        </p:xfrm>
        <a:graphic>
          <a:graphicData uri="http://schemas.openxmlformats.org/presentationml/2006/ole">
            <mc:AlternateContent xmlns:mc="http://schemas.openxmlformats.org/markup-compatibility/2006">
              <mc:Choice xmlns:v="urn:schemas-microsoft-com:vml" Requires="v">
                <p:oleObj spid="_x0000_s28164" name="Equation" r:id="rId21" imgW="1269449" imgH="190417" progId="Equation.DSMT4">
                  <p:embed/>
                </p:oleObj>
              </mc:Choice>
              <mc:Fallback>
                <p:oleObj name="Equation" r:id="rId21" imgW="1269449" imgH="190417" progId="Equation.DSMT4">
                  <p:embed/>
                  <p:pic>
                    <p:nvPicPr>
                      <p:cNvPr id="0" name="Object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07423" y="4465219"/>
                        <a:ext cx="2882235" cy="408675"/>
                      </a:xfrm>
                      <a:prstGeom prst="rect">
                        <a:avLst/>
                      </a:prstGeom>
                      <a:noFill/>
                    </p:spPr>
                  </p:pic>
                </p:oleObj>
              </mc:Fallback>
            </mc:AlternateContent>
          </a:graphicData>
        </a:graphic>
      </p:graphicFrame>
      <p:sp>
        <p:nvSpPr>
          <p:cNvPr id="92" name="Rectangle 24">
            <a:extLst>
              <a:ext uri="{FF2B5EF4-FFF2-40B4-BE49-F238E27FC236}">
                <a16:creationId xmlns:a16="http://schemas.microsoft.com/office/drawing/2014/main" id="{03BB1421-8F75-4DA8-AAD0-65D0EF343609}"/>
              </a:ext>
            </a:extLst>
          </p:cNvPr>
          <p:cNvSpPr>
            <a:spLocks noChangeArrowheads="1"/>
          </p:cNvSpPr>
          <p:nvPr/>
        </p:nvSpPr>
        <p:spPr bwMode="auto">
          <a:xfrm>
            <a:off x="10398365" y="4502275"/>
            <a:ext cx="156409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93" name="对象 92">
            <a:extLst>
              <a:ext uri="{FF2B5EF4-FFF2-40B4-BE49-F238E27FC236}">
                <a16:creationId xmlns:a16="http://schemas.microsoft.com/office/drawing/2014/main" id="{5FE889B5-2329-4C6D-9C35-6FA200AC7909}"/>
              </a:ext>
            </a:extLst>
          </p:cNvPr>
          <p:cNvGraphicFramePr>
            <a:graphicFrameLocks noChangeAspect="1"/>
          </p:cNvGraphicFramePr>
          <p:nvPr>
            <p:extLst>
              <p:ext uri="{D42A27DB-BD31-4B8C-83A1-F6EECF244321}">
                <p14:modId xmlns:p14="http://schemas.microsoft.com/office/powerpoint/2010/main" val="2215827476"/>
              </p:ext>
            </p:extLst>
          </p:nvPr>
        </p:nvGraphicFramePr>
        <p:xfrm>
          <a:off x="10398365" y="4502276"/>
          <a:ext cx="1534751" cy="339073"/>
        </p:xfrm>
        <a:graphic>
          <a:graphicData uri="http://schemas.openxmlformats.org/presentationml/2006/ole">
            <mc:AlternateContent xmlns:mc="http://schemas.openxmlformats.org/markup-compatibility/2006">
              <mc:Choice xmlns:v="urn:schemas-microsoft-com:vml" Requires="v">
                <p:oleObj spid="_x0000_s28165" name="Equation" r:id="rId23" imgW="799753" imgH="203112" progId="Equation.DSMT4">
                  <p:embed/>
                </p:oleObj>
              </mc:Choice>
              <mc:Fallback>
                <p:oleObj name="Equation" r:id="rId23" imgW="799753" imgH="203112" progId="Equation.DSMT4">
                  <p:embed/>
                  <p:pic>
                    <p:nvPicPr>
                      <p:cNvPr id="0" name="Object 2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98365" y="4502276"/>
                        <a:ext cx="1534751" cy="339073"/>
                      </a:xfrm>
                      <a:prstGeom prst="rect">
                        <a:avLst/>
                      </a:prstGeom>
                      <a:noFill/>
                    </p:spPr>
                  </p:pic>
                </p:oleObj>
              </mc:Fallback>
            </mc:AlternateContent>
          </a:graphicData>
        </a:graphic>
      </p:graphicFrame>
      <p:sp>
        <p:nvSpPr>
          <p:cNvPr id="94" name="Rectangle 26">
            <a:extLst>
              <a:ext uri="{FF2B5EF4-FFF2-40B4-BE49-F238E27FC236}">
                <a16:creationId xmlns:a16="http://schemas.microsoft.com/office/drawing/2014/main" id="{E12583E6-1CF4-4FE3-9318-C0D8932FD7CE}"/>
              </a:ext>
            </a:extLst>
          </p:cNvPr>
          <p:cNvSpPr>
            <a:spLocks noChangeArrowheads="1"/>
          </p:cNvSpPr>
          <p:nvPr/>
        </p:nvSpPr>
        <p:spPr bwMode="auto">
          <a:xfrm>
            <a:off x="6977853" y="5667368"/>
            <a:ext cx="143772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95" name="对象 94">
            <a:extLst>
              <a:ext uri="{FF2B5EF4-FFF2-40B4-BE49-F238E27FC236}">
                <a16:creationId xmlns:a16="http://schemas.microsoft.com/office/drawing/2014/main" id="{FC1EF3B6-20B1-4E7B-9A20-164B5E26C62B}"/>
              </a:ext>
            </a:extLst>
          </p:cNvPr>
          <p:cNvGraphicFramePr>
            <a:graphicFrameLocks noChangeAspect="1"/>
          </p:cNvGraphicFramePr>
          <p:nvPr>
            <p:extLst>
              <p:ext uri="{D42A27DB-BD31-4B8C-83A1-F6EECF244321}">
                <p14:modId xmlns:p14="http://schemas.microsoft.com/office/powerpoint/2010/main" val="2702744868"/>
              </p:ext>
            </p:extLst>
          </p:nvPr>
        </p:nvGraphicFramePr>
        <p:xfrm>
          <a:off x="6977853" y="5700142"/>
          <a:ext cx="3309242" cy="622531"/>
        </p:xfrm>
        <a:graphic>
          <a:graphicData uri="http://schemas.openxmlformats.org/presentationml/2006/ole">
            <mc:AlternateContent xmlns:mc="http://schemas.openxmlformats.org/markup-compatibility/2006">
              <mc:Choice xmlns:v="urn:schemas-microsoft-com:vml" Requires="v">
                <p:oleObj spid="_x0000_s28166" name="Equation" r:id="rId25" imgW="1917700" imgH="368300" progId="Equation.DSMT4">
                  <p:embed/>
                </p:oleObj>
              </mc:Choice>
              <mc:Fallback>
                <p:oleObj name="Equation" r:id="rId25" imgW="1917700" imgH="368300" progId="Equation.DSMT4">
                  <p:embed/>
                  <p:pic>
                    <p:nvPicPr>
                      <p:cNvPr id="0" name="Object 2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977853" y="5700142"/>
                        <a:ext cx="3309242" cy="622531"/>
                      </a:xfrm>
                      <a:prstGeom prst="rect">
                        <a:avLst/>
                      </a:prstGeom>
                      <a:noFill/>
                    </p:spPr>
                  </p:pic>
                </p:oleObj>
              </mc:Fallback>
            </mc:AlternateContent>
          </a:graphicData>
        </a:graphic>
      </p:graphicFrame>
    </p:spTree>
    <p:extLst>
      <p:ext uri="{BB962C8B-B14F-4D97-AF65-F5344CB8AC3E}">
        <p14:creationId xmlns:p14="http://schemas.microsoft.com/office/powerpoint/2010/main" val="1031117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22" name="矩形 21">
            <a:extLst>
              <a:ext uri="{FF2B5EF4-FFF2-40B4-BE49-F238E27FC236}">
                <a16:creationId xmlns:a16="http://schemas.microsoft.com/office/drawing/2014/main" id="{BDD7EE7C-1AE5-4D73-AC32-9448940BDFDB}"/>
              </a:ext>
            </a:extLst>
          </p:cNvPr>
          <p:cNvSpPr/>
          <p:nvPr/>
        </p:nvSpPr>
        <p:spPr>
          <a:xfrm>
            <a:off x="0" y="0"/>
            <a:ext cx="2893325" cy="6835440"/>
          </a:xfrm>
          <a:prstGeom prst="rect">
            <a:avLst/>
          </a:prstGeom>
          <a:solidFill>
            <a:srgbClr val="BDC6C9"/>
          </a:solidFill>
          <a:ln w="12700" cap="flat" cmpd="sng" algn="ctr">
            <a:noFill/>
            <a:prstDash val="solid"/>
            <a:miter lim="800000"/>
          </a:ln>
          <a:effectLst/>
        </p:spPr>
        <p:txBody>
          <a:bodyPr rtlCol="0" anchor="ctr"/>
          <a:lstStyle/>
          <a:p>
            <a:endParaRPr lang="zh-CN" altLang="en-US" kern="10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ea typeface="微软雅黑" panose="020B0503020204020204" pitchFamily="34" charset="-122"/>
              </a:rPr>
              <a:t>空间回归模型的选择</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298886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lang="zh-CN" altLang="en-US" sz="2400" dirty="0">
                <a:solidFill>
                  <a:prstClr val="black"/>
                </a:solidFill>
                <a:latin typeface="微软雅黑" panose="020B0503020204020204" pitchFamily="34" charset="-122"/>
              </a:rPr>
              <a:t>空间回归模型的选择</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a:cs typeface="+mj-cs"/>
            </a:endParaRPr>
          </a:p>
        </p:txBody>
      </p:sp>
      <p:pic>
        <p:nvPicPr>
          <p:cNvPr id="9" name="图片 8">
            <a:extLst>
              <a:ext uri="{FF2B5EF4-FFF2-40B4-BE49-F238E27FC236}">
                <a16:creationId xmlns:a16="http://schemas.microsoft.com/office/drawing/2014/main" id="{A58050D7-B8A3-46F8-B8F2-A973A659F39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185284" y="1232852"/>
            <a:ext cx="5436388" cy="5300334"/>
          </a:xfrm>
          <a:prstGeom prst="rect">
            <a:avLst/>
          </a:prstGeom>
          <a:noFill/>
          <a:ln>
            <a:noFill/>
          </a:ln>
        </p:spPr>
      </p:pic>
    </p:spTree>
    <p:extLst>
      <p:ext uri="{BB962C8B-B14F-4D97-AF65-F5344CB8AC3E}">
        <p14:creationId xmlns:p14="http://schemas.microsoft.com/office/powerpoint/2010/main" val="2327520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Light" panose="020B0502040204020203" pitchFamily="34" charset="-122"/>
              <a:cs typeface="+mn-cs"/>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ea typeface="微软雅黑" panose="020B0503020204020204" pitchFamily="34" charset="-122"/>
              </a:rPr>
              <a:t>空间回归模型的选择</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298886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lang="zh-CN" altLang="en-US" sz="2400" dirty="0">
                <a:solidFill>
                  <a:prstClr val="black"/>
                </a:solidFill>
                <a:latin typeface="微软雅黑" panose="020B0503020204020204" pitchFamily="34" charset="-122"/>
              </a:rPr>
              <a:t>空间回归模型的选择</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a:cs typeface="+mj-cs"/>
            </a:endParaRPr>
          </a:p>
        </p:txBody>
      </p:sp>
      <p:grpSp>
        <p:nvGrpSpPr>
          <p:cNvPr id="10" name="18593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5C984A6-15AD-407A-A51A-37A1B04165C9}"/>
              </a:ext>
            </a:extLst>
          </p:cNvPr>
          <p:cNvGrpSpPr>
            <a:grpSpLocks noChangeAspect="1"/>
          </p:cNvGrpSpPr>
          <p:nvPr>
            <p:custDataLst>
              <p:tags r:id="rId1"/>
            </p:custDataLst>
          </p:nvPr>
        </p:nvGrpSpPr>
        <p:grpSpPr>
          <a:xfrm>
            <a:off x="719137" y="1634701"/>
            <a:ext cx="10753725" cy="3992457"/>
            <a:chOff x="719138" y="2117526"/>
            <a:chExt cx="10753725" cy="4289122"/>
          </a:xfrm>
        </p:grpSpPr>
        <p:sp>
          <p:nvSpPr>
            <p:cNvPr id="11" name="ïš1ïdé">
              <a:extLst>
                <a:ext uri="{FF2B5EF4-FFF2-40B4-BE49-F238E27FC236}">
                  <a16:creationId xmlns:a16="http://schemas.microsoft.com/office/drawing/2014/main" id="{BE3C8D47-F017-41FC-A940-23E33182D5A5}"/>
                </a:ext>
              </a:extLst>
            </p:cNvPr>
            <p:cNvSpPr/>
            <p:nvPr/>
          </p:nvSpPr>
          <p:spPr bwMode="auto">
            <a:xfrm>
              <a:off x="719138" y="2117526"/>
              <a:ext cx="10753725" cy="903968"/>
            </a:xfrm>
            <a:prstGeom prst="homePlate">
              <a:avLst>
                <a:gd name="adj" fmla="val 35856"/>
              </a:avLst>
            </a:prstGeom>
            <a:solidFill>
              <a:schemeClr val="tx1">
                <a:lumMod val="20000"/>
                <a:lumOff val="80000"/>
                <a:alpha val="48000"/>
              </a:schemeClr>
            </a:solidFill>
            <a:ln w="25400" algn="ctr">
              <a:noFill/>
              <a:miter lim="800000"/>
              <a:headEnd/>
              <a:tailEnd/>
            </a:ln>
            <a:effectLst/>
          </p:spPr>
          <p:txBody>
            <a:bodyPr wrap="square" lIns="91440" tIns="45720" rIns="91440" bIns="45720" anchor="ctr">
              <a:normAutofit/>
            </a:bodyPr>
            <a:lstStyle/>
            <a:p>
              <a:pPr algn="ctr"/>
              <a:endParaRPr/>
            </a:p>
          </p:txBody>
        </p:sp>
        <p:grpSp>
          <p:nvGrpSpPr>
            <p:cNvPr id="12" name="ïṥḷiḋê">
              <a:extLst>
                <a:ext uri="{FF2B5EF4-FFF2-40B4-BE49-F238E27FC236}">
                  <a16:creationId xmlns:a16="http://schemas.microsoft.com/office/drawing/2014/main" id="{2391A797-2956-4BDF-AEE0-C559B19F2FB3}"/>
                </a:ext>
              </a:extLst>
            </p:cNvPr>
            <p:cNvGrpSpPr/>
            <p:nvPr/>
          </p:nvGrpSpPr>
          <p:grpSpPr>
            <a:xfrm>
              <a:off x="876000" y="2704072"/>
              <a:ext cx="3013582" cy="2036401"/>
              <a:chOff x="1330886" y="2414349"/>
              <a:chExt cx="2875114" cy="2036401"/>
            </a:xfrm>
          </p:grpSpPr>
          <p:sp>
            <p:nvSpPr>
              <p:cNvPr id="19" name="ïŝḷíḍé">
                <a:extLst>
                  <a:ext uri="{FF2B5EF4-FFF2-40B4-BE49-F238E27FC236}">
                    <a16:creationId xmlns:a16="http://schemas.microsoft.com/office/drawing/2014/main" id="{3DAF05FB-8CFC-4909-86EA-7502F8FEABDA}"/>
                  </a:ext>
                </a:extLst>
              </p:cNvPr>
              <p:cNvSpPr/>
              <p:nvPr/>
            </p:nvSpPr>
            <p:spPr bwMode="gray">
              <a:xfrm>
                <a:off x="1330888" y="3069000"/>
                <a:ext cx="2875112" cy="1381750"/>
              </a:xfrm>
              <a:prstGeom prst="rect">
                <a:avLst/>
              </a:prstGeom>
              <a:solidFill>
                <a:srgbClr val="4F5E60"/>
              </a:solidFill>
              <a:ln w="19050">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normAutofit/>
              </a:bodyPr>
              <a:lstStyle/>
              <a:p>
                <a:pPr>
                  <a:lnSpc>
                    <a:spcPct val="150000"/>
                  </a:lnSpc>
                  <a:tabLst>
                    <a:tab pos="228594" algn="l"/>
                  </a:tabLst>
                  <a:defRPr/>
                </a:pPr>
                <a:endParaRPr lang="en-US" altLang="zh-CN" sz="1050" dirty="0">
                  <a:solidFill>
                    <a:schemeClr val="tx1"/>
                  </a:solidFill>
                </a:endParaRPr>
              </a:p>
            </p:txBody>
          </p:sp>
          <p:sp>
            <p:nvSpPr>
              <p:cNvPr id="20" name="íṡlîdè">
                <a:extLst>
                  <a:ext uri="{FF2B5EF4-FFF2-40B4-BE49-F238E27FC236}">
                    <a16:creationId xmlns:a16="http://schemas.microsoft.com/office/drawing/2014/main" id="{DFE80CCC-73C2-43C8-9906-7B60C7AD98BC}"/>
                  </a:ext>
                </a:extLst>
              </p:cNvPr>
              <p:cNvSpPr/>
              <p:nvPr/>
            </p:nvSpPr>
            <p:spPr bwMode="gray">
              <a:xfrm>
                <a:off x="1330886" y="2414349"/>
                <a:ext cx="2875112" cy="592537"/>
              </a:xfrm>
              <a:prstGeom prst="rect">
                <a:avLst/>
              </a:prstGeom>
              <a:solidFill>
                <a:srgbClr val="4F5E60"/>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en-US" altLang="zh-CN" sz="2400">
                    <a:solidFill>
                      <a:schemeClr val="bg1"/>
                    </a:solidFill>
                    <a:latin typeface="+mn-ea"/>
                  </a:rPr>
                  <a:t>1</a:t>
                </a:r>
                <a:endParaRPr lang="en-US" altLang="zh-CN" sz="2400" dirty="0">
                  <a:solidFill>
                    <a:schemeClr val="bg1"/>
                  </a:solidFill>
                  <a:latin typeface="+mn-ea"/>
                </a:endParaRPr>
              </a:p>
            </p:txBody>
          </p:sp>
        </p:grpSp>
        <p:grpSp>
          <p:nvGrpSpPr>
            <p:cNvPr id="13" name="íşlíḓê">
              <a:extLst>
                <a:ext uri="{FF2B5EF4-FFF2-40B4-BE49-F238E27FC236}">
                  <a16:creationId xmlns:a16="http://schemas.microsoft.com/office/drawing/2014/main" id="{3AD89D45-42A4-466C-B222-3CEB6401DE7E}"/>
                </a:ext>
              </a:extLst>
            </p:cNvPr>
            <p:cNvGrpSpPr/>
            <p:nvPr/>
          </p:nvGrpSpPr>
          <p:grpSpPr>
            <a:xfrm>
              <a:off x="4319209" y="2704072"/>
              <a:ext cx="3013582" cy="3702576"/>
              <a:chOff x="1330886" y="2414349"/>
              <a:chExt cx="2875114" cy="3702576"/>
            </a:xfrm>
          </p:grpSpPr>
          <p:sp>
            <p:nvSpPr>
              <p:cNvPr id="17" name="iṧľîḋe">
                <a:extLst>
                  <a:ext uri="{FF2B5EF4-FFF2-40B4-BE49-F238E27FC236}">
                    <a16:creationId xmlns:a16="http://schemas.microsoft.com/office/drawing/2014/main" id="{A0C7F74D-023E-4998-B712-C3F539E0787B}"/>
                  </a:ext>
                </a:extLst>
              </p:cNvPr>
              <p:cNvSpPr/>
              <p:nvPr/>
            </p:nvSpPr>
            <p:spPr bwMode="gray">
              <a:xfrm>
                <a:off x="1330888" y="3069000"/>
                <a:ext cx="2875112" cy="3047925"/>
              </a:xfrm>
              <a:prstGeom prst="rect">
                <a:avLst/>
              </a:prstGeom>
              <a:solidFill>
                <a:srgbClr val="97A4A5"/>
              </a:solidFill>
              <a:ln w="19050">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normAutofit/>
              </a:bodyPr>
              <a:lstStyle/>
              <a:p>
                <a:pPr>
                  <a:lnSpc>
                    <a:spcPct val="150000"/>
                  </a:lnSpc>
                  <a:tabLst>
                    <a:tab pos="228594" algn="l"/>
                  </a:tabLst>
                  <a:defRPr/>
                </a:pPr>
                <a:endParaRPr lang="en-US" altLang="zh-CN" sz="1050" dirty="0">
                  <a:solidFill>
                    <a:schemeClr val="tx1"/>
                  </a:solidFill>
                </a:endParaRPr>
              </a:p>
            </p:txBody>
          </p:sp>
          <p:sp>
            <p:nvSpPr>
              <p:cNvPr id="18" name="îs1ïḑé">
                <a:extLst>
                  <a:ext uri="{FF2B5EF4-FFF2-40B4-BE49-F238E27FC236}">
                    <a16:creationId xmlns:a16="http://schemas.microsoft.com/office/drawing/2014/main" id="{CA93B493-F0C2-4642-B97D-C48F7AD21FD8}"/>
                  </a:ext>
                </a:extLst>
              </p:cNvPr>
              <p:cNvSpPr/>
              <p:nvPr/>
            </p:nvSpPr>
            <p:spPr bwMode="gray">
              <a:xfrm>
                <a:off x="1330886" y="2414349"/>
                <a:ext cx="2875112" cy="592537"/>
              </a:xfrm>
              <a:prstGeom prst="rect">
                <a:avLst/>
              </a:prstGeom>
              <a:solidFill>
                <a:srgbClr val="97A4A5"/>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en-US" altLang="zh-CN" sz="2400">
                    <a:solidFill>
                      <a:schemeClr val="bg1"/>
                    </a:solidFill>
                    <a:latin typeface="+mn-ea"/>
                  </a:rPr>
                  <a:t>2</a:t>
                </a:r>
                <a:endParaRPr lang="en-US" altLang="zh-CN" sz="2400" dirty="0">
                  <a:solidFill>
                    <a:schemeClr val="bg1"/>
                  </a:solidFill>
                  <a:latin typeface="+mn-ea"/>
                </a:endParaRPr>
              </a:p>
            </p:txBody>
          </p:sp>
        </p:grpSp>
        <p:grpSp>
          <p:nvGrpSpPr>
            <p:cNvPr id="14" name="íśļiḋê">
              <a:extLst>
                <a:ext uri="{FF2B5EF4-FFF2-40B4-BE49-F238E27FC236}">
                  <a16:creationId xmlns:a16="http://schemas.microsoft.com/office/drawing/2014/main" id="{EB01F243-584E-4D7C-B26A-3A21DD534083}"/>
                </a:ext>
              </a:extLst>
            </p:cNvPr>
            <p:cNvGrpSpPr/>
            <p:nvPr/>
          </p:nvGrpSpPr>
          <p:grpSpPr>
            <a:xfrm>
              <a:off x="7876367" y="2725225"/>
              <a:ext cx="3033250" cy="2858128"/>
              <a:chOff x="1439599" y="2435502"/>
              <a:chExt cx="2893878" cy="2858128"/>
            </a:xfrm>
          </p:grpSpPr>
          <p:sp>
            <p:nvSpPr>
              <p:cNvPr id="15" name="iSḷïďé">
                <a:extLst>
                  <a:ext uri="{FF2B5EF4-FFF2-40B4-BE49-F238E27FC236}">
                    <a16:creationId xmlns:a16="http://schemas.microsoft.com/office/drawing/2014/main" id="{88D0FBA8-C26A-4A16-B619-6EA8A4FAB602}"/>
                  </a:ext>
                </a:extLst>
              </p:cNvPr>
              <p:cNvSpPr/>
              <p:nvPr/>
            </p:nvSpPr>
            <p:spPr bwMode="gray">
              <a:xfrm>
                <a:off x="1439599" y="3111365"/>
                <a:ext cx="2875112" cy="2182265"/>
              </a:xfrm>
              <a:prstGeom prst="rect">
                <a:avLst/>
              </a:prstGeom>
              <a:noFill/>
              <a:ln w="19050">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normAutofit/>
              </a:bodyPr>
              <a:lstStyle/>
              <a:p>
                <a:pPr>
                  <a:lnSpc>
                    <a:spcPct val="150000"/>
                  </a:lnSpc>
                  <a:tabLst>
                    <a:tab pos="228594" algn="l"/>
                  </a:tabLst>
                  <a:defRPr/>
                </a:pPr>
                <a:endParaRPr lang="en-US" altLang="zh-CN" sz="1050" dirty="0">
                  <a:solidFill>
                    <a:schemeClr val="tx1"/>
                  </a:solidFill>
                </a:endParaRPr>
              </a:p>
            </p:txBody>
          </p:sp>
          <p:sp>
            <p:nvSpPr>
              <p:cNvPr id="16" name="ïšḻiḑe">
                <a:extLst>
                  <a:ext uri="{FF2B5EF4-FFF2-40B4-BE49-F238E27FC236}">
                    <a16:creationId xmlns:a16="http://schemas.microsoft.com/office/drawing/2014/main" id="{01AED602-95AA-44AC-8536-E031E6F2AC42}"/>
                  </a:ext>
                </a:extLst>
              </p:cNvPr>
              <p:cNvSpPr/>
              <p:nvPr/>
            </p:nvSpPr>
            <p:spPr bwMode="gray">
              <a:xfrm>
                <a:off x="1458365" y="2435502"/>
                <a:ext cx="2875112" cy="592537"/>
              </a:xfrm>
              <a:prstGeom prst="rect">
                <a:avLst/>
              </a:prstGeom>
              <a:solidFill>
                <a:srgbClr val="BDC6C9"/>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en-US" altLang="zh-CN" sz="2400">
                    <a:solidFill>
                      <a:schemeClr val="bg1"/>
                    </a:solidFill>
                    <a:latin typeface="+mn-ea"/>
                  </a:rPr>
                  <a:t>3</a:t>
                </a:r>
                <a:endParaRPr lang="en-US" altLang="zh-CN" sz="2400" dirty="0">
                  <a:solidFill>
                    <a:schemeClr val="bg1"/>
                  </a:solidFill>
                  <a:latin typeface="+mn-ea"/>
                </a:endParaRPr>
              </a:p>
            </p:txBody>
          </p:sp>
        </p:grpSp>
      </p:grpSp>
      <p:sp>
        <p:nvSpPr>
          <p:cNvPr id="3" name="矩形 2">
            <a:extLst>
              <a:ext uri="{FF2B5EF4-FFF2-40B4-BE49-F238E27FC236}">
                <a16:creationId xmlns:a16="http://schemas.microsoft.com/office/drawing/2014/main" id="{169AACC3-1897-4AF4-A903-C0BAA977BEBB}"/>
              </a:ext>
            </a:extLst>
          </p:cNvPr>
          <p:cNvSpPr/>
          <p:nvPr/>
        </p:nvSpPr>
        <p:spPr>
          <a:xfrm>
            <a:off x="1053403" y="2829483"/>
            <a:ext cx="2658771" cy="1200329"/>
          </a:xfrm>
          <a:prstGeom prst="rect">
            <a:avLst/>
          </a:prstGeom>
        </p:spPr>
        <p:txBody>
          <a:bodyPr wrap="square">
            <a:spAutoFit/>
          </a:bodyPr>
          <a:lstStyle/>
          <a:p>
            <a:r>
              <a:rPr lang="zh-CN" altLang="en-US" dirty="0">
                <a:solidFill>
                  <a:schemeClr val="bg1"/>
                </a:solidFill>
              </a:rPr>
              <a:t>首先建立</a:t>
            </a:r>
            <a:r>
              <a:rPr lang="en-US" altLang="zh-CN" dirty="0">
                <a:solidFill>
                  <a:schemeClr val="bg1"/>
                </a:solidFill>
              </a:rPr>
              <a:t>OLS</a:t>
            </a:r>
            <a:r>
              <a:rPr lang="zh-CN" altLang="en-US" dirty="0">
                <a:solidFill>
                  <a:schemeClr val="bg1"/>
                </a:solidFill>
              </a:rPr>
              <a:t>回归模型，借助</a:t>
            </a:r>
            <a:r>
              <a:rPr lang="en-US" altLang="zh-CN" dirty="0">
                <a:solidFill>
                  <a:schemeClr val="bg1"/>
                </a:solidFill>
              </a:rPr>
              <a:t>LM</a:t>
            </a:r>
            <a:r>
              <a:rPr lang="zh-CN" altLang="en-US" dirty="0">
                <a:solidFill>
                  <a:schemeClr val="bg1"/>
                </a:solidFill>
              </a:rPr>
              <a:t>统计量对回归结果作出空间自相关性诊断；</a:t>
            </a:r>
          </a:p>
        </p:txBody>
      </p:sp>
      <p:sp>
        <p:nvSpPr>
          <p:cNvPr id="4" name="矩形 3">
            <a:extLst>
              <a:ext uri="{FF2B5EF4-FFF2-40B4-BE49-F238E27FC236}">
                <a16:creationId xmlns:a16="http://schemas.microsoft.com/office/drawing/2014/main" id="{79DD1C1F-3109-4BE5-BF79-0D8969C43171}"/>
              </a:ext>
            </a:extLst>
          </p:cNvPr>
          <p:cNvSpPr/>
          <p:nvPr/>
        </p:nvSpPr>
        <p:spPr>
          <a:xfrm>
            <a:off x="4386018" y="2879523"/>
            <a:ext cx="3013580" cy="2585323"/>
          </a:xfrm>
          <a:prstGeom prst="rect">
            <a:avLst/>
          </a:prstGeom>
        </p:spPr>
        <p:txBody>
          <a:bodyPr wrap="square">
            <a:spAutoFit/>
          </a:bodyPr>
          <a:lstStyle/>
          <a:p>
            <a:r>
              <a:rPr lang="zh-CN" altLang="en-US" dirty="0"/>
              <a:t>比较</a:t>
            </a:r>
            <a:r>
              <a:rPr lang="en-US" altLang="zh-CN" dirty="0"/>
              <a:t>LM-lag</a:t>
            </a:r>
            <a:r>
              <a:rPr lang="zh-CN" altLang="en-US" dirty="0"/>
              <a:t>和</a:t>
            </a:r>
            <a:r>
              <a:rPr lang="en-US" altLang="zh-CN" dirty="0"/>
              <a:t>LM-error</a:t>
            </a:r>
            <a:r>
              <a:rPr lang="zh-CN" altLang="en-US" dirty="0"/>
              <a:t>检验统计量。若两者都不显著，则保留</a:t>
            </a:r>
            <a:r>
              <a:rPr lang="en-US" altLang="zh-CN" dirty="0"/>
              <a:t>OLS</a:t>
            </a:r>
            <a:r>
              <a:rPr lang="zh-CN" altLang="en-US" dirty="0"/>
              <a:t>回归的结果；若</a:t>
            </a:r>
            <a:r>
              <a:rPr lang="en-US" altLang="zh-CN" dirty="0"/>
              <a:t>LM-lag</a:t>
            </a:r>
            <a:r>
              <a:rPr lang="zh-CN" altLang="en-US" dirty="0"/>
              <a:t>显著而</a:t>
            </a:r>
            <a:r>
              <a:rPr lang="en-US" altLang="zh-CN" dirty="0"/>
              <a:t>LM-error</a:t>
            </a:r>
            <a:r>
              <a:rPr lang="zh-CN" altLang="en-US" dirty="0"/>
              <a:t>不显著，则建立空间滞后模型；相应地，若</a:t>
            </a:r>
            <a:r>
              <a:rPr lang="en-US" altLang="zh-CN" dirty="0"/>
              <a:t>LM-error</a:t>
            </a:r>
            <a:r>
              <a:rPr lang="zh-CN" altLang="en-US" dirty="0"/>
              <a:t>显著而</a:t>
            </a:r>
            <a:r>
              <a:rPr lang="en-US" altLang="zh-CN" dirty="0"/>
              <a:t>LM-lag</a:t>
            </a:r>
            <a:r>
              <a:rPr lang="zh-CN" altLang="en-US" dirty="0"/>
              <a:t>不显著，则建立空间误差模型。若两者都显著，则转入</a:t>
            </a:r>
            <a:r>
              <a:rPr lang="en-US" altLang="zh-CN" dirty="0"/>
              <a:t>3;</a:t>
            </a:r>
            <a:endParaRPr lang="zh-CN" altLang="en-US" dirty="0"/>
          </a:p>
        </p:txBody>
      </p:sp>
      <p:sp>
        <p:nvSpPr>
          <p:cNvPr id="21" name="矩形 20">
            <a:extLst>
              <a:ext uri="{FF2B5EF4-FFF2-40B4-BE49-F238E27FC236}">
                <a16:creationId xmlns:a16="http://schemas.microsoft.com/office/drawing/2014/main" id="{86C29744-6B97-440B-8945-E500D35B2854}"/>
              </a:ext>
            </a:extLst>
          </p:cNvPr>
          <p:cNvSpPr/>
          <p:nvPr/>
        </p:nvSpPr>
        <p:spPr>
          <a:xfrm>
            <a:off x="7896033" y="2967335"/>
            <a:ext cx="3013581" cy="2031325"/>
          </a:xfrm>
          <a:prstGeom prst="rect">
            <a:avLst/>
          </a:prstGeom>
          <a:solidFill>
            <a:srgbClr val="BDC6C9"/>
          </a:solidFill>
        </p:spPr>
        <p:txBody>
          <a:bodyPr wrap="square">
            <a:spAutoFit/>
          </a:bodyPr>
          <a:lstStyle/>
          <a:p>
            <a:r>
              <a:rPr lang="zh-CN" altLang="en-US" dirty="0"/>
              <a:t>比较</a:t>
            </a:r>
            <a:r>
              <a:rPr lang="en-US" altLang="zh-CN" dirty="0"/>
              <a:t>Robust LM-lag</a:t>
            </a:r>
            <a:r>
              <a:rPr lang="zh-CN" altLang="en-US" dirty="0"/>
              <a:t>和</a:t>
            </a:r>
            <a:r>
              <a:rPr lang="en-US" altLang="zh-CN" dirty="0"/>
              <a:t>Robust LM-error</a:t>
            </a:r>
            <a:r>
              <a:rPr lang="zh-CN" altLang="en-US" dirty="0"/>
              <a:t>检验统计量。一般地，这两者只会有一个是显著的。如若不然，则比较两者的显著性程度，选择更显著的那个统计量对应的空间模型。</a:t>
            </a:r>
          </a:p>
        </p:txBody>
      </p:sp>
    </p:spTree>
    <p:extLst>
      <p:ext uri="{BB962C8B-B14F-4D97-AF65-F5344CB8AC3E}">
        <p14:creationId xmlns:p14="http://schemas.microsoft.com/office/powerpoint/2010/main" val="1285515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Light" panose="020B0502040204020203" pitchFamily="34" charset="-122"/>
              <a:cs typeface="+mn-cs"/>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ea typeface="微软雅黑" panose="020B0503020204020204" pitchFamily="34" charset="-122"/>
              </a:rPr>
              <a:t>应用实例</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298886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lang="zh-CN" altLang="en-US" sz="2400" dirty="0">
                <a:solidFill>
                  <a:prstClr val="black"/>
                </a:solidFill>
                <a:latin typeface="微软雅黑" panose="020B0503020204020204" pitchFamily="34" charset="-122"/>
              </a:rPr>
              <a:t>应用实例</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a:cs typeface="+mj-cs"/>
            </a:endParaRPr>
          </a:p>
        </p:txBody>
      </p:sp>
      <p:sp>
        <p:nvSpPr>
          <p:cNvPr id="22" name="îṣḷidé">
            <a:extLst>
              <a:ext uri="{FF2B5EF4-FFF2-40B4-BE49-F238E27FC236}">
                <a16:creationId xmlns:a16="http://schemas.microsoft.com/office/drawing/2014/main" id="{49A211AA-2F59-4630-9FC4-92EF4E1F7585}"/>
              </a:ext>
            </a:extLst>
          </p:cNvPr>
          <p:cNvSpPr/>
          <p:nvPr/>
        </p:nvSpPr>
        <p:spPr>
          <a:xfrm>
            <a:off x="8784" y="1333368"/>
            <a:ext cx="12192000" cy="666000"/>
          </a:xfrm>
          <a:prstGeom prst="rect">
            <a:avLst/>
          </a:prstGeom>
          <a:solidFill>
            <a:srgbClr val="4F5E60"/>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bri"/>
              <a:ea typeface="微软雅黑 Light" panose="020B0502040204020203" pitchFamily="34" charset="-122"/>
            </a:endParaRPr>
          </a:p>
        </p:txBody>
      </p:sp>
      <p:sp>
        <p:nvSpPr>
          <p:cNvPr id="23" name="íśḻîḓê">
            <a:extLst>
              <a:ext uri="{FF2B5EF4-FFF2-40B4-BE49-F238E27FC236}">
                <a16:creationId xmlns:a16="http://schemas.microsoft.com/office/drawing/2014/main" id="{08C5306C-EBA3-4F91-B814-2C756DA1D7BE}"/>
              </a:ext>
            </a:extLst>
          </p:cNvPr>
          <p:cNvSpPr/>
          <p:nvPr/>
        </p:nvSpPr>
        <p:spPr>
          <a:xfrm>
            <a:off x="669404" y="966756"/>
            <a:ext cx="1609772" cy="721360"/>
          </a:xfrm>
          <a:prstGeom prst="roundRect">
            <a:avLst/>
          </a:prstGeom>
          <a:solidFill>
            <a:schemeClr val="bg1"/>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spcBef>
                <a:spcPct val="0"/>
              </a:spcBef>
            </a:pPr>
            <a:r>
              <a:rPr lang="en-US" altLang="zh-CN" sz="2000" b="1" dirty="0">
                <a:solidFill>
                  <a:schemeClr val="tx1"/>
                </a:solidFill>
              </a:rPr>
              <a:t>1.</a:t>
            </a:r>
            <a:r>
              <a:rPr lang="zh-CN" altLang="en-US" sz="2000" b="1" dirty="0">
                <a:solidFill>
                  <a:schemeClr val="tx1"/>
                </a:solidFill>
              </a:rPr>
              <a:t>数据收集</a:t>
            </a:r>
            <a:endParaRPr lang="en-US" altLang="zh-CN" sz="2000" b="1" dirty="0">
              <a:solidFill>
                <a:schemeClr val="tx1"/>
              </a:solidFill>
            </a:endParaRPr>
          </a:p>
        </p:txBody>
      </p:sp>
      <p:sp>
        <p:nvSpPr>
          <p:cNvPr id="24" name="îṣḷidé">
            <a:extLst>
              <a:ext uri="{FF2B5EF4-FFF2-40B4-BE49-F238E27FC236}">
                <a16:creationId xmlns:a16="http://schemas.microsoft.com/office/drawing/2014/main" id="{B8FF95F9-98EE-4F01-82D0-69ED41167A83}"/>
              </a:ext>
            </a:extLst>
          </p:cNvPr>
          <p:cNvSpPr/>
          <p:nvPr/>
        </p:nvSpPr>
        <p:spPr>
          <a:xfrm>
            <a:off x="0" y="6643233"/>
            <a:ext cx="12192000" cy="214767"/>
          </a:xfrm>
          <a:prstGeom prst="rect">
            <a:avLst/>
          </a:prstGeom>
          <a:solidFill>
            <a:srgbClr val="4F5E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55000" lnSpcReduction="20000"/>
          </a:bodyPr>
          <a:lstStyle/>
          <a:p>
            <a:pPr algn="ctr"/>
            <a:endParaRPr/>
          </a:p>
        </p:txBody>
      </p:sp>
      <p:sp>
        <p:nvSpPr>
          <p:cNvPr id="9" name="矩形 8">
            <a:extLst>
              <a:ext uri="{FF2B5EF4-FFF2-40B4-BE49-F238E27FC236}">
                <a16:creationId xmlns:a16="http://schemas.microsoft.com/office/drawing/2014/main" id="{7A192C93-B458-4188-9930-4CDEC8C45250}"/>
              </a:ext>
            </a:extLst>
          </p:cNvPr>
          <p:cNvSpPr/>
          <p:nvPr/>
        </p:nvSpPr>
        <p:spPr>
          <a:xfrm>
            <a:off x="236561" y="2461175"/>
            <a:ext cx="3571164" cy="1754326"/>
          </a:xfrm>
          <a:prstGeom prst="rect">
            <a:avLst/>
          </a:prstGeom>
        </p:spPr>
        <p:txBody>
          <a:bodyPr wrap="square">
            <a:spAutoFit/>
          </a:bodyPr>
          <a:lstStyle/>
          <a:p>
            <a:pPr indent="266700" algn="just">
              <a:spcAft>
                <a:spcPts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数据源自美国南部县的室内极端案件与相关的社会经济数据，以</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10</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年为单元分四次进行统计，分别是</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1960</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1970</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1980</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1990</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Messne</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et.al.</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2000</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Baller et.al.</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2001</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p>
        </p:txBody>
      </p:sp>
      <p:pic>
        <p:nvPicPr>
          <p:cNvPr id="27" name="图片 26">
            <a:extLst>
              <a:ext uri="{FF2B5EF4-FFF2-40B4-BE49-F238E27FC236}">
                <a16:creationId xmlns:a16="http://schemas.microsoft.com/office/drawing/2014/main" id="{DCEE0D29-CB3E-4991-9C86-EC770B9655B3}"/>
              </a:ext>
            </a:extLst>
          </p:cNvPr>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158854" y="2316331"/>
            <a:ext cx="5407767" cy="3477586"/>
          </a:xfrm>
          <a:prstGeom prst="rect">
            <a:avLst/>
          </a:prstGeom>
          <a:noFill/>
          <a:ln>
            <a:noFill/>
          </a:ln>
        </p:spPr>
      </p:pic>
      <p:sp>
        <p:nvSpPr>
          <p:cNvPr id="28" name="矩形 27">
            <a:extLst>
              <a:ext uri="{FF2B5EF4-FFF2-40B4-BE49-F238E27FC236}">
                <a16:creationId xmlns:a16="http://schemas.microsoft.com/office/drawing/2014/main" id="{DE3A654E-DDFA-4E15-B6B3-9BD36070EF2B}"/>
              </a:ext>
            </a:extLst>
          </p:cNvPr>
          <p:cNvSpPr/>
          <p:nvPr/>
        </p:nvSpPr>
        <p:spPr>
          <a:xfrm>
            <a:off x="5398248" y="5971301"/>
            <a:ext cx="4570482" cy="369332"/>
          </a:xfrm>
          <a:prstGeom prst="rect">
            <a:avLst/>
          </a:prstGeom>
        </p:spPr>
        <p:txBody>
          <a:bodyPr wrap="none">
            <a:spAutoFit/>
          </a:bodyPr>
          <a:lstStyle/>
          <a:p>
            <a:r>
              <a:rPr lang="en-US" altLang="zh-CN" dirty="0">
                <a:latin typeface="Times New Roman" panose="02020603050405020304" pitchFamily="18" charset="0"/>
                <a:ea typeface="宋体" panose="02010600030101010101" pitchFamily="2" charset="-122"/>
              </a:rPr>
              <a:t>1960</a:t>
            </a:r>
            <a:r>
              <a:rPr lang="zh-CN" altLang="zh-CN" dirty="0">
                <a:latin typeface="Times New Roman" panose="02020603050405020304" pitchFamily="18" charset="0"/>
                <a:ea typeface="宋体" panose="02010600030101010101" pitchFamily="2" charset="-122"/>
                <a:cs typeface="Times New Roman" panose="02020603050405020304" pitchFamily="18" charset="0"/>
              </a:rPr>
              <a:t>年美国南部室内案件发生率空间分布图</a:t>
            </a:r>
            <a:endParaRPr lang="zh-CN" altLang="en-US" dirty="0"/>
          </a:p>
        </p:txBody>
      </p:sp>
    </p:spTree>
    <p:extLst>
      <p:ext uri="{BB962C8B-B14F-4D97-AF65-F5344CB8AC3E}">
        <p14:creationId xmlns:p14="http://schemas.microsoft.com/office/powerpoint/2010/main" val="201213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B15FDE7E-1D9A-43B1-9A26-25AE31E7A546}"/>
              </a:ext>
            </a:extLst>
          </p:cNvPr>
          <p:cNvSpPr/>
          <p:nvPr/>
        </p:nvSpPr>
        <p:spPr>
          <a:xfrm>
            <a:off x="81463" y="2772653"/>
            <a:ext cx="6359856" cy="1535978"/>
          </a:xfrm>
          <a:prstGeom prst="rect">
            <a:avLst/>
          </a:prstGeom>
          <a:solidFill>
            <a:srgbClr val="BDC6C9"/>
          </a:solidFill>
          <a:ln w="12700" cap="flat" cmpd="sng" algn="ctr">
            <a:noFill/>
            <a:prstDash val="solid"/>
            <a:miter lim="800000"/>
          </a:ln>
          <a:effectLst/>
        </p:spPr>
        <p:txBody>
          <a:bodyPr rtlCol="0" anchor="ctr"/>
          <a:lstStyle/>
          <a:p>
            <a:pPr algn="ctr"/>
            <a:endParaRPr lang="zh-CN" altLang="en-US" kern="0" dirty="0">
              <a:solidFill>
                <a:prstClr val="white"/>
              </a:solidFill>
              <a:latin typeface="Arial"/>
              <a:ea typeface="微软雅黑"/>
            </a:endParaRPr>
          </a:p>
        </p:txBody>
      </p:sp>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Light" panose="020B0502040204020203" pitchFamily="34" charset="-122"/>
              <a:cs typeface="+mn-cs"/>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ea typeface="微软雅黑" panose="020B0503020204020204" pitchFamily="34" charset="-122"/>
              </a:rPr>
              <a:t>应用实例</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298886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lang="zh-CN" altLang="en-US" sz="2400" dirty="0">
                <a:solidFill>
                  <a:prstClr val="black"/>
                </a:solidFill>
                <a:latin typeface="微软雅黑" panose="020B0503020204020204" pitchFamily="34" charset="-122"/>
              </a:rPr>
              <a:t>应用实例</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a:cs typeface="+mj-cs"/>
            </a:endParaRPr>
          </a:p>
        </p:txBody>
      </p:sp>
      <p:sp>
        <p:nvSpPr>
          <p:cNvPr id="22" name="îṣḷidé">
            <a:extLst>
              <a:ext uri="{FF2B5EF4-FFF2-40B4-BE49-F238E27FC236}">
                <a16:creationId xmlns:a16="http://schemas.microsoft.com/office/drawing/2014/main" id="{49A211AA-2F59-4630-9FC4-92EF4E1F7585}"/>
              </a:ext>
            </a:extLst>
          </p:cNvPr>
          <p:cNvSpPr/>
          <p:nvPr/>
        </p:nvSpPr>
        <p:spPr>
          <a:xfrm>
            <a:off x="8784" y="1333368"/>
            <a:ext cx="6087216" cy="666000"/>
          </a:xfrm>
          <a:prstGeom prst="rect">
            <a:avLst/>
          </a:prstGeom>
          <a:solidFill>
            <a:srgbClr val="4F5E60"/>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bri"/>
              <a:ea typeface="微软雅黑 Light" panose="020B0502040204020203" pitchFamily="34" charset="-122"/>
            </a:endParaRPr>
          </a:p>
        </p:txBody>
      </p:sp>
      <p:sp>
        <p:nvSpPr>
          <p:cNvPr id="23" name="íśḻîḓê">
            <a:extLst>
              <a:ext uri="{FF2B5EF4-FFF2-40B4-BE49-F238E27FC236}">
                <a16:creationId xmlns:a16="http://schemas.microsoft.com/office/drawing/2014/main" id="{08C5306C-EBA3-4F91-B814-2C756DA1D7BE}"/>
              </a:ext>
            </a:extLst>
          </p:cNvPr>
          <p:cNvSpPr/>
          <p:nvPr/>
        </p:nvSpPr>
        <p:spPr>
          <a:xfrm>
            <a:off x="669403" y="966756"/>
            <a:ext cx="2223921" cy="721360"/>
          </a:xfrm>
          <a:prstGeom prst="roundRect">
            <a:avLst/>
          </a:prstGeom>
          <a:solidFill>
            <a:schemeClr val="bg1"/>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spcBef>
                <a:spcPct val="0"/>
              </a:spcBef>
            </a:pPr>
            <a:r>
              <a:rPr lang="en-US" altLang="zh-CN" sz="2000" b="1" dirty="0">
                <a:solidFill>
                  <a:schemeClr val="tx1"/>
                </a:solidFill>
              </a:rPr>
              <a:t>2.</a:t>
            </a:r>
            <a:r>
              <a:rPr lang="zh-CN" altLang="en-US" sz="2000" b="1" dirty="0">
                <a:solidFill>
                  <a:schemeClr val="tx1"/>
                </a:solidFill>
              </a:rPr>
              <a:t>建立</a:t>
            </a:r>
            <a:r>
              <a:rPr lang="en-US" altLang="zh-CN" sz="2000" b="1" dirty="0">
                <a:solidFill>
                  <a:schemeClr val="tx1"/>
                </a:solidFill>
              </a:rPr>
              <a:t>OLS</a:t>
            </a:r>
            <a:r>
              <a:rPr lang="zh-CN" altLang="en-US" sz="2000" b="1" dirty="0">
                <a:solidFill>
                  <a:schemeClr val="tx1"/>
                </a:solidFill>
              </a:rPr>
              <a:t>模型</a:t>
            </a:r>
            <a:endParaRPr lang="en-US" altLang="zh-CN" sz="2000" b="1" dirty="0">
              <a:solidFill>
                <a:schemeClr val="tx1"/>
              </a:solidFill>
            </a:endParaRPr>
          </a:p>
        </p:txBody>
      </p:sp>
      <p:pic>
        <p:nvPicPr>
          <p:cNvPr id="13" name="图片 12">
            <a:extLst>
              <a:ext uri="{FF2B5EF4-FFF2-40B4-BE49-F238E27FC236}">
                <a16:creationId xmlns:a16="http://schemas.microsoft.com/office/drawing/2014/main" id="{85E96883-9198-44ED-A5A5-011F1B091FAA}"/>
              </a:ext>
            </a:extLst>
          </p:cNvPr>
          <p:cNvPicPr/>
          <p:nvPr/>
        </p:nvPicPr>
        <p:blipFill>
          <a:blip r:embed="rId2">
            <a:grayscl/>
            <a:extLst>
              <a:ext uri="{28A0092B-C50C-407E-A947-70E740481C1C}">
                <a14:useLocalDpi xmlns:a14="http://schemas.microsoft.com/office/drawing/2010/main" val="0"/>
              </a:ext>
            </a:extLst>
          </a:blip>
          <a:srcRect/>
          <a:stretch>
            <a:fillRect/>
          </a:stretch>
        </p:blipFill>
        <p:spPr bwMode="auto">
          <a:xfrm>
            <a:off x="6705176" y="966756"/>
            <a:ext cx="5550134" cy="5724213"/>
          </a:xfrm>
          <a:prstGeom prst="rect">
            <a:avLst/>
          </a:prstGeom>
          <a:noFill/>
          <a:ln>
            <a:noFill/>
          </a:ln>
        </p:spPr>
      </p:pic>
      <p:sp>
        <p:nvSpPr>
          <p:cNvPr id="3" name="矩形 2">
            <a:extLst>
              <a:ext uri="{FF2B5EF4-FFF2-40B4-BE49-F238E27FC236}">
                <a16:creationId xmlns:a16="http://schemas.microsoft.com/office/drawing/2014/main" id="{9055DE35-EE55-4381-AA10-3E9C9816805D}"/>
              </a:ext>
            </a:extLst>
          </p:cNvPr>
          <p:cNvSpPr/>
          <p:nvPr/>
        </p:nvSpPr>
        <p:spPr>
          <a:xfrm>
            <a:off x="345319" y="3108794"/>
            <a:ext cx="6096000" cy="923330"/>
          </a:xfrm>
          <a:prstGeom prst="rect">
            <a:avLst/>
          </a:prstGeom>
        </p:spPr>
        <p:txBody>
          <a:bodyPr>
            <a:spAutoFit/>
          </a:bodyPr>
          <a:lstStyle/>
          <a:p>
            <a:r>
              <a:rPr lang="zh-CN" altLang="en-US" dirty="0"/>
              <a:t>结论：传统的一般线性回归模型并不适用，根据空间回归模型的选择条件，可以发现这里应选用空间滞后模型进行建模。</a:t>
            </a:r>
          </a:p>
        </p:txBody>
      </p:sp>
    </p:spTree>
    <p:extLst>
      <p:ext uri="{BB962C8B-B14F-4D97-AF65-F5344CB8AC3E}">
        <p14:creationId xmlns:p14="http://schemas.microsoft.com/office/powerpoint/2010/main" val="422585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B15FDE7E-1D9A-43B1-9A26-25AE31E7A546}"/>
              </a:ext>
            </a:extLst>
          </p:cNvPr>
          <p:cNvSpPr/>
          <p:nvPr/>
        </p:nvSpPr>
        <p:spPr>
          <a:xfrm>
            <a:off x="74904" y="2955693"/>
            <a:ext cx="6007447" cy="1535978"/>
          </a:xfrm>
          <a:prstGeom prst="rect">
            <a:avLst/>
          </a:prstGeom>
          <a:solidFill>
            <a:srgbClr val="BDC6C9"/>
          </a:solidFill>
          <a:ln w="12700" cap="flat" cmpd="sng" algn="ctr">
            <a:noFill/>
            <a:prstDash val="solid"/>
            <a:miter lim="800000"/>
          </a:ln>
          <a:effectLst/>
        </p:spPr>
        <p:txBody>
          <a:bodyPr rtlCol="0" anchor="ctr"/>
          <a:lstStyle/>
          <a:p>
            <a:pPr algn="ctr"/>
            <a:endParaRPr lang="zh-CN" altLang="en-US" kern="0" dirty="0">
              <a:solidFill>
                <a:prstClr val="white"/>
              </a:solidFill>
              <a:latin typeface="Arial"/>
              <a:ea typeface="微软雅黑"/>
            </a:endParaRPr>
          </a:p>
        </p:txBody>
      </p:sp>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Light" panose="020B0502040204020203" pitchFamily="34" charset="-122"/>
              <a:cs typeface="+mn-cs"/>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ea typeface="微软雅黑" panose="020B0503020204020204" pitchFamily="34" charset="-122"/>
              </a:rPr>
              <a:t>应用实例</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298886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lang="zh-CN" altLang="en-US" sz="2400" dirty="0">
                <a:solidFill>
                  <a:prstClr val="black"/>
                </a:solidFill>
                <a:latin typeface="微软雅黑" panose="020B0503020204020204" pitchFamily="34" charset="-122"/>
              </a:rPr>
              <a:t>应用实例</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a:cs typeface="+mj-cs"/>
            </a:endParaRPr>
          </a:p>
        </p:txBody>
      </p:sp>
      <p:sp>
        <p:nvSpPr>
          <p:cNvPr id="22" name="îṣḷidé">
            <a:extLst>
              <a:ext uri="{FF2B5EF4-FFF2-40B4-BE49-F238E27FC236}">
                <a16:creationId xmlns:a16="http://schemas.microsoft.com/office/drawing/2014/main" id="{49A211AA-2F59-4630-9FC4-92EF4E1F7585}"/>
              </a:ext>
            </a:extLst>
          </p:cNvPr>
          <p:cNvSpPr/>
          <p:nvPr/>
        </p:nvSpPr>
        <p:spPr>
          <a:xfrm>
            <a:off x="8784" y="1333368"/>
            <a:ext cx="5867170" cy="666000"/>
          </a:xfrm>
          <a:prstGeom prst="rect">
            <a:avLst/>
          </a:prstGeom>
          <a:solidFill>
            <a:srgbClr val="4F5E60"/>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bri"/>
              <a:ea typeface="微软雅黑 Light" panose="020B0502040204020203" pitchFamily="34" charset="-122"/>
            </a:endParaRPr>
          </a:p>
        </p:txBody>
      </p:sp>
      <p:sp>
        <p:nvSpPr>
          <p:cNvPr id="23" name="íśḻîḓê">
            <a:extLst>
              <a:ext uri="{FF2B5EF4-FFF2-40B4-BE49-F238E27FC236}">
                <a16:creationId xmlns:a16="http://schemas.microsoft.com/office/drawing/2014/main" id="{08C5306C-EBA3-4F91-B814-2C756DA1D7BE}"/>
              </a:ext>
            </a:extLst>
          </p:cNvPr>
          <p:cNvSpPr/>
          <p:nvPr/>
        </p:nvSpPr>
        <p:spPr>
          <a:xfrm>
            <a:off x="669403" y="966756"/>
            <a:ext cx="2223921" cy="721360"/>
          </a:xfrm>
          <a:prstGeom prst="roundRect">
            <a:avLst/>
          </a:prstGeom>
          <a:solidFill>
            <a:schemeClr val="bg1"/>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10000"/>
          </a:bodyPr>
          <a:lstStyle/>
          <a:p>
            <a:pPr algn="ctr">
              <a:spcBef>
                <a:spcPct val="0"/>
              </a:spcBef>
            </a:pPr>
            <a:r>
              <a:rPr lang="en-US" altLang="zh-CN" sz="2000" b="1" dirty="0">
                <a:solidFill>
                  <a:schemeClr val="tx1"/>
                </a:solidFill>
              </a:rPr>
              <a:t>3.</a:t>
            </a:r>
            <a:r>
              <a:rPr lang="zh-CN" altLang="en-US" sz="2000" b="1" dirty="0">
                <a:solidFill>
                  <a:schemeClr val="tx1"/>
                </a:solidFill>
              </a:rPr>
              <a:t> 构建空间滞后模型</a:t>
            </a:r>
            <a:endParaRPr lang="en-US" altLang="zh-CN" sz="2000" b="1" dirty="0">
              <a:solidFill>
                <a:schemeClr val="tx1"/>
              </a:solidFill>
            </a:endParaRPr>
          </a:p>
        </p:txBody>
      </p:sp>
      <p:sp>
        <p:nvSpPr>
          <p:cNvPr id="3" name="矩形 2">
            <a:extLst>
              <a:ext uri="{FF2B5EF4-FFF2-40B4-BE49-F238E27FC236}">
                <a16:creationId xmlns:a16="http://schemas.microsoft.com/office/drawing/2014/main" id="{9055DE35-EE55-4381-AA10-3E9C9816805D}"/>
              </a:ext>
            </a:extLst>
          </p:cNvPr>
          <p:cNvSpPr/>
          <p:nvPr/>
        </p:nvSpPr>
        <p:spPr>
          <a:xfrm>
            <a:off x="338760" y="3291834"/>
            <a:ext cx="5743591" cy="646331"/>
          </a:xfrm>
          <a:prstGeom prst="rect">
            <a:avLst/>
          </a:prstGeom>
        </p:spPr>
        <p:txBody>
          <a:bodyPr wrap="square">
            <a:spAutoFit/>
          </a:bodyPr>
          <a:lstStyle/>
          <a:p>
            <a:r>
              <a:rPr lang="zh-CN" altLang="en-US" dirty="0"/>
              <a:t>对数似然指数增长，</a:t>
            </a:r>
            <a:r>
              <a:rPr lang="en-US" altLang="zh-CN" dirty="0"/>
              <a:t>AIC</a:t>
            </a:r>
            <a:r>
              <a:rPr lang="zh-CN" altLang="en-US" dirty="0"/>
              <a:t>和</a:t>
            </a:r>
            <a:r>
              <a:rPr lang="en-US" altLang="zh-CN" dirty="0"/>
              <a:t>SC</a:t>
            </a:r>
            <a:r>
              <a:rPr lang="zh-CN" altLang="en-US" dirty="0"/>
              <a:t>指数都相对于</a:t>
            </a:r>
            <a:r>
              <a:rPr lang="en-US" altLang="zh-CN" dirty="0"/>
              <a:t>OLS</a:t>
            </a:r>
            <a:r>
              <a:rPr lang="zh-CN" altLang="en-US" dirty="0"/>
              <a:t>下降，证明空间滞后变量有助于改进模型的拟合程度。</a:t>
            </a:r>
          </a:p>
        </p:txBody>
      </p:sp>
      <p:pic>
        <p:nvPicPr>
          <p:cNvPr id="14" name="图片 13">
            <a:extLst>
              <a:ext uri="{FF2B5EF4-FFF2-40B4-BE49-F238E27FC236}">
                <a16:creationId xmlns:a16="http://schemas.microsoft.com/office/drawing/2014/main" id="{6D91AF0A-1BCF-4ED2-B071-02C8BD7DD675}"/>
              </a:ext>
            </a:extLst>
          </p:cNvPr>
          <p:cNvPicPr/>
          <p:nvPr/>
        </p:nvPicPr>
        <p:blipFill>
          <a:blip r:embed="rId2">
            <a:grayscl/>
            <a:extLst>
              <a:ext uri="{28A0092B-C50C-407E-A947-70E740481C1C}">
                <a14:useLocalDpi xmlns:a14="http://schemas.microsoft.com/office/drawing/2010/main" val="0"/>
              </a:ext>
            </a:extLst>
          </a:blip>
          <a:srcRect/>
          <a:stretch>
            <a:fillRect/>
          </a:stretch>
        </p:blipFill>
        <p:spPr bwMode="auto">
          <a:xfrm>
            <a:off x="6096000" y="1116234"/>
            <a:ext cx="6087216" cy="5625757"/>
          </a:xfrm>
          <a:prstGeom prst="rect">
            <a:avLst/>
          </a:prstGeom>
          <a:noFill/>
          <a:ln>
            <a:noFill/>
          </a:ln>
        </p:spPr>
      </p:pic>
    </p:spTree>
    <p:extLst>
      <p:ext uri="{BB962C8B-B14F-4D97-AF65-F5344CB8AC3E}">
        <p14:creationId xmlns:p14="http://schemas.microsoft.com/office/powerpoint/2010/main" val="1228076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BDD7EE7C-1AE5-4D73-AC32-9448940BDFDB}"/>
              </a:ext>
            </a:extLst>
          </p:cNvPr>
          <p:cNvSpPr/>
          <p:nvPr/>
        </p:nvSpPr>
        <p:spPr>
          <a:xfrm>
            <a:off x="0" y="1634700"/>
            <a:ext cx="12192000" cy="1656811"/>
          </a:xfrm>
          <a:prstGeom prst="rect">
            <a:avLst/>
          </a:prstGeom>
          <a:solidFill>
            <a:srgbClr val="BDC6C9"/>
          </a:solidFill>
          <a:ln w="12700" cap="flat" cmpd="sng" algn="ctr">
            <a:noFill/>
            <a:prstDash val="solid"/>
            <a:miter lim="800000"/>
          </a:ln>
          <a:effectLst/>
        </p:spPr>
        <p:txBody>
          <a:bodyPr rtlCol="0" anchor="ctr"/>
          <a:lstStyle/>
          <a:p>
            <a:endParaRPr lang="zh-CN" altLang="en-US" kern="10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a:latin typeface="微软雅黑" panose="020B0503020204020204" pitchFamily="34" charset="-122"/>
                <a:ea typeface="微软雅黑" panose="020B0503020204020204" pitchFamily="34" charset="-122"/>
              </a:rPr>
              <a:t>空间关系</a:t>
            </a:r>
          </a:p>
        </p:txBody>
      </p:sp>
      <p:sp>
        <p:nvSpPr>
          <p:cNvPr id="8" name="Rectangle 2"/>
          <p:cNvSpPr>
            <a:spLocks noChangeArrowheads="1"/>
          </p:cNvSpPr>
          <p:nvPr/>
        </p:nvSpPr>
        <p:spPr bwMode="auto">
          <a:xfrm>
            <a:off x="-3480807"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1902173" cy="634428"/>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a:solidFill>
                  <a:prstClr val="black"/>
                </a:solidFill>
                <a:latin typeface="微软雅黑" panose="020B0503020204020204" pitchFamily="34" charset="-122"/>
              </a:rPr>
              <a:t>空间权重矩阵</a:t>
            </a:r>
          </a:p>
        </p:txBody>
      </p:sp>
      <p:sp>
        <p:nvSpPr>
          <p:cNvPr id="39" name="矩形 38">
            <a:extLst>
              <a:ext uri="{FF2B5EF4-FFF2-40B4-BE49-F238E27FC236}">
                <a16:creationId xmlns:a16="http://schemas.microsoft.com/office/drawing/2014/main" id="{247776B7-EAFD-4018-96DE-16699AB67E21}"/>
              </a:ext>
            </a:extLst>
          </p:cNvPr>
          <p:cNvSpPr/>
          <p:nvPr/>
        </p:nvSpPr>
        <p:spPr>
          <a:xfrm>
            <a:off x="7341749" y="3775166"/>
            <a:ext cx="5172222" cy="2858385"/>
          </a:xfrm>
          <a:prstGeom prst="rect">
            <a:avLst/>
          </a:prstGeom>
          <a:solidFill>
            <a:srgbClr val="97A4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40" name="矩形 39">
            <a:extLst>
              <a:ext uri="{FF2B5EF4-FFF2-40B4-BE49-F238E27FC236}">
                <a16:creationId xmlns:a16="http://schemas.microsoft.com/office/drawing/2014/main" id="{234D3727-EA02-4D43-984E-E5857737A552}"/>
              </a:ext>
            </a:extLst>
          </p:cNvPr>
          <p:cNvSpPr/>
          <p:nvPr/>
        </p:nvSpPr>
        <p:spPr>
          <a:xfrm>
            <a:off x="0" y="3775166"/>
            <a:ext cx="7341750" cy="2858386"/>
          </a:xfrm>
          <a:prstGeom prst="rect">
            <a:avLst/>
          </a:prstGeom>
          <a:solidFill>
            <a:srgbClr val="F4F4F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Arial"/>
                <a:ea typeface="微软雅黑"/>
                <a:cs typeface="+mn-cs"/>
              </a:rPr>
              <a:t>z</a:t>
            </a:r>
            <a:endParaRPr kumimoji="0" lang="zh-CN" altLang="en-US" sz="18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id="{4E00B40B-AC62-498F-8885-C0B2F49801F3}"/>
              </a:ext>
            </a:extLst>
          </p:cNvPr>
          <p:cNvSpPr/>
          <p:nvPr/>
        </p:nvSpPr>
        <p:spPr>
          <a:xfrm>
            <a:off x="538567" y="4160290"/>
            <a:ext cx="6240576" cy="1200329"/>
          </a:xfrm>
          <a:prstGeom prst="rect">
            <a:avLst/>
          </a:prstGeom>
        </p:spPr>
        <p:txBody>
          <a:bodyPr wrap="square">
            <a:spAutoFit/>
          </a:bodyPr>
          <a:lstStyle/>
          <a:p>
            <a:pPr indent="266700" algn="just">
              <a:spcAft>
                <a:spcPts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空间数据蕴含了丰富的位置信息，与空间数据位置有关的重要空间概念是：</a:t>
            </a:r>
            <a:r>
              <a:rPr lang="zh-CN" altLang="zh-CN" b="1" kern="100" dirty="0">
                <a:solidFill>
                  <a:srgbClr val="4F5E60"/>
                </a:solidFill>
                <a:latin typeface="Times New Roman" panose="02020603050405020304" pitchFamily="18" charset="0"/>
                <a:ea typeface="宋体" panose="02010600030101010101" pitchFamily="2" charset="-122"/>
                <a:cs typeface="Times New Roman" panose="02020603050405020304" pitchFamily="18" charset="0"/>
              </a:rPr>
              <a:t>邻接（</a:t>
            </a:r>
            <a:r>
              <a:rPr lang="en-US" altLang="zh-CN" b="1" kern="100" dirty="0">
                <a:solidFill>
                  <a:srgbClr val="4F5E60"/>
                </a:solidFill>
                <a:latin typeface="Times New Roman" panose="02020603050405020304" pitchFamily="18" charset="0"/>
                <a:ea typeface="宋体" panose="02010600030101010101" pitchFamily="2" charset="-122"/>
                <a:cs typeface="Times New Roman" panose="02020603050405020304" pitchFamily="18" charset="0"/>
              </a:rPr>
              <a:t>Contiguity</a:t>
            </a:r>
            <a:r>
              <a:rPr lang="zh-CN" altLang="zh-CN" b="1" kern="100" dirty="0">
                <a:solidFill>
                  <a:srgbClr val="4F5E60"/>
                </a:solidFill>
                <a:latin typeface="Times New Roman" panose="02020603050405020304" pitchFamily="18" charset="0"/>
                <a:ea typeface="宋体" panose="02010600030101010101" pitchFamily="2" charset="-122"/>
                <a:cs typeface="Times New Roman" panose="02020603050405020304" pitchFamily="18" charset="0"/>
              </a:rPr>
              <a:t>）和距离（</a:t>
            </a:r>
            <a:r>
              <a:rPr lang="en-US" altLang="zh-CN" b="1" kern="100" dirty="0">
                <a:solidFill>
                  <a:srgbClr val="4F5E60"/>
                </a:solidFill>
                <a:latin typeface="Times New Roman" panose="02020603050405020304" pitchFamily="18" charset="0"/>
                <a:ea typeface="宋体" panose="02010600030101010101" pitchFamily="2" charset="-122"/>
                <a:cs typeface="Times New Roman" panose="02020603050405020304" pitchFamily="18" charset="0"/>
              </a:rPr>
              <a:t>Distance</a:t>
            </a:r>
            <a:r>
              <a:rPr lang="zh-CN" altLang="zh-CN" b="1" kern="100" dirty="0">
                <a:solidFill>
                  <a:srgbClr val="4F5E60"/>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。这些概念都从某些方面描述了空间中对于邻近（</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Neighborhood</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）的定义。</a:t>
            </a:r>
          </a:p>
        </p:txBody>
      </p:sp>
      <p:sp>
        <p:nvSpPr>
          <p:cNvPr id="42" name="ïṧ1iďe">
            <a:extLst>
              <a:ext uri="{FF2B5EF4-FFF2-40B4-BE49-F238E27FC236}">
                <a16:creationId xmlns:a16="http://schemas.microsoft.com/office/drawing/2014/main" id="{094FF466-D930-461C-A6F5-7FCA7BD1560C}"/>
              </a:ext>
            </a:extLst>
          </p:cNvPr>
          <p:cNvSpPr/>
          <p:nvPr/>
        </p:nvSpPr>
        <p:spPr bwMode="auto">
          <a:xfrm>
            <a:off x="7749204" y="4231154"/>
            <a:ext cx="504056" cy="504056"/>
          </a:xfrm>
          <a:prstGeom prst="roundRect">
            <a:avLst>
              <a:gd name="adj" fmla="val 11236"/>
            </a:avLst>
          </a:prstGeom>
          <a:solidFill>
            <a:srgbClr val="3A4557"/>
          </a:solidFill>
          <a:ln w="19050">
            <a:noFill/>
          </a:ln>
          <a:extLst/>
        </p:spPr>
        <p:txBody>
          <a:bodyPr wrap="non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Arial"/>
              </a:rPr>
              <a:t>01</a:t>
            </a:r>
            <a:endParaRPr kumimoji="0" sz="1800" b="1" i="0" u="none" strike="noStrike" kern="0" cap="none" spc="0" normalizeH="0" baseline="0" noProof="0" dirty="0">
              <a:ln>
                <a:noFill/>
              </a:ln>
              <a:solidFill>
                <a:prstClr val="white"/>
              </a:solidFill>
              <a:effectLst/>
              <a:uLnTx/>
              <a:uFillTx/>
              <a:latin typeface="Arial"/>
            </a:endParaRPr>
          </a:p>
        </p:txBody>
      </p:sp>
      <p:sp>
        <p:nvSpPr>
          <p:cNvPr id="43" name="ïṧ1iďe">
            <a:extLst>
              <a:ext uri="{FF2B5EF4-FFF2-40B4-BE49-F238E27FC236}">
                <a16:creationId xmlns:a16="http://schemas.microsoft.com/office/drawing/2014/main" id="{EDDBDBFF-F6D4-4491-B0D8-6881C3DD2EE8}"/>
              </a:ext>
            </a:extLst>
          </p:cNvPr>
          <p:cNvSpPr/>
          <p:nvPr/>
        </p:nvSpPr>
        <p:spPr bwMode="auto">
          <a:xfrm>
            <a:off x="7749204" y="5090244"/>
            <a:ext cx="504056" cy="504056"/>
          </a:xfrm>
          <a:prstGeom prst="roundRect">
            <a:avLst>
              <a:gd name="adj" fmla="val 11236"/>
            </a:avLst>
          </a:prstGeom>
          <a:solidFill>
            <a:srgbClr val="3A4557"/>
          </a:solidFill>
          <a:ln w="19050">
            <a:noFill/>
          </a:ln>
          <a:extLst/>
        </p:spPr>
        <p:txBody>
          <a:bodyPr wrap="non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Arial"/>
              </a:rPr>
              <a:t>02</a:t>
            </a:r>
            <a:endParaRPr kumimoji="0" sz="1800" b="1" i="0" u="none" strike="noStrike" kern="0" cap="none" spc="0" normalizeH="0" baseline="0" noProof="0" dirty="0">
              <a:ln>
                <a:noFill/>
              </a:ln>
              <a:solidFill>
                <a:prstClr val="white"/>
              </a:solidFill>
              <a:effectLst/>
              <a:uLnTx/>
              <a:uFillTx/>
              <a:latin typeface="Arial"/>
            </a:endParaRPr>
          </a:p>
        </p:txBody>
      </p:sp>
      <p:sp>
        <p:nvSpPr>
          <p:cNvPr id="44" name="矩形 43">
            <a:extLst>
              <a:ext uri="{FF2B5EF4-FFF2-40B4-BE49-F238E27FC236}">
                <a16:creationId xmlns:a16="http://schemas.microsoft.com/office/drawing/2014/main" id="{A8A17DCA-4BF3-40EB-B06D-25546C8AB1D2}"/>
              </a:ext>
            </a:extLst>
          </p:cNvPr>
          <p:cNvSpPr/>
          <p:nvPr/>
        </p:nvSpPr>
        <p:spPr>
          <a:xfrm>
            <a:off x="8382877" y="4298348"/>
            <a:ext cx="2782122" cy="369332"/>
          </a:xfrm>
          <a:prstGeom prst="rect">
            <a:avLst/>
          </a:prstGeom>
        </p:spPr>
        <p:txBody>
          <a:bodyPr wrap="square">
            <a:spAutoFit/>
          </a:bodyPr>
          <a:lstStyle/>
          <a:p>
            <a:r>
              <a:rPr lang="zh-CN" altLang="zh-CN" b="1" kern="100" dirty="0">
                <a:solidFill>
                  <a:schemeClr val="bg1"/>
                </a:solidFill>
                <a:latin typeface="+mn-ea"/>
                <a:cs typeface="Times New Roman" panose="02020603050405020304" pitchFamily="18" charset="0"/>
              </a:rPr>
              <a:t>邻接</a:t>
            </a:r>
            <a:r>
              <a:rPr lang="zh-CN" altLang="en-US" b="1" kern="100" dirty="0">
                <a:solidFill>
                  <a:schemeClr val="bg1"/>
                </a:solidFill>
                <a:latin typeface="+mn-ea"/>
                <a:cs typeface="Times New Roman" panose="02020603050405020304" pitchFamily="18" charset="0"/>
              </a:rPr>
              <a:t>关系</a:t>
            </a:r>
            <a:endParaRPr lang="zh-CN" altLang="en-US" sz="1600" b="1" dirty="0">
              <a:solidFill>
                <a:schemeClr val="bg1"/>
              </a:solidFill>
              <a:latin typeface="+mn-ea"/>
            </a:endParaRPr>
          </a:p>
        </p:txBody>
      </p:sp>
      <p:sp>
        <p:nvSpPr>
          <p:cNvPr id="45" name="矩形 44">
            <a:extLst>
              <a:ext uri="{FF2B5EF4-FFF2-40B4-BE49-F238E27FC236}">
                <a16:creationId xmlns:a16="http://schemas.microsoft.com/office/drawing/2014/main" id="{3B889D29-074A-41CE-8F82-73C0652A0E16}"/>
              </a:ext>
            </a:extLst>
          </p:cNvPr>
          <p:cNvSpPr/>
          <p:nvPr/>
        </p:nvSpPr>
        <p:spPr>
          <a:xfrm>
            <a:off x="8382877" y="5151335"/>
            <a:ext cx="2782122" cy="369332"/>
          </a:xfrm>
          <a:prstGeom prst="rect">
            <a:avLst/>
          </a:prstGeom>
        </p:spPr>
        <p:txBody>
          <a:bodyPr wrap="square">
            <a:spAutoFit/>
          </a:bodyPr>
          <a:lstStyle/>
          <a:p>
            <a:r>
              <a:rPr lang="zh-CN" altLang="en-US" b="1" kern="100" dirty="0">
                <a:solidFill>
                  <a:schemeClr val="bg1"/>
                </a:solidFill>
                <a:latin typeface="+mn-ea"/>
                <a:cs typeface="Times New Roman" panose="02020603050405020304" pitchFamily="18" charset="0"/>
              </a:rPr>
              <a:t>距离关系</a:t>
            </a:r>
          </a:p>
        </p:txBody>
      </p:sp>
      <p:sp>
        <p:nvSpPr>
          <p:cNvPr id="14" name="文本框 13"/>
          <p:cNvSpPr txBox="1"/>
          <p:nvPr/>
        </p:nvSpPr>
        <p:spPr>
          <a:xfrm>
            <a:off x="951086" y="2072715"/>
            <a:ext cx="9151501" cy="707886"/>
          </a:xfrm>
          <a:prstGeom prst="rect">
            <a:avLst/>
          </a:prstGeom>
          <a:noFill/>
        </p:spPr>
        <p:txBody>
          <a:bodyPr wrap="square" rtlCol="0">
            <a:spAutoFit/>
          </a:bodyPr>
          <a:lstStyle/>
          <a:p>
            <a:r>
              <a:rPr lang="zh-CN" altLang="en-US" sz="2000" b="1" dirty="0">
                <a:solidFill>
                  <a:srgbClr val="C00000"/>
                </a:solidFill>
              </a:rPr>
              <a:t>空间依赖</a:t>
            </a:r>
            <a:r>
              <a:rPr lang="zh-CN" altLang="en-US" sz="2000" b="1" dirty="0">
                <a:solidFill>
                  <a:schemeClr val="bg1"/>
                </a:solidFill>
              </a:rPr>
              <a:t>反映的是一个区域某种地理现象或空间实体属性值与邻近区域同一地理现象或空间实体属性值的相关程度。</a:t>
            </a:r>
          </a:p>
        </p:txBody>
      </p:sp>
    </p:spTree>
    <p:extLst>
      <p:ext uri="{BB962C8B-B14F-4D97-AF65-F5344CB8AC3E}">
        <p14:creationId xmlns:p14="http://schemas.microsoft.com/office/powerpoint/2010/main" val="10209744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6" name="íş1îḑè">
            <a:extLst>
              <a:ext uri="{FF2B5EF4-FFF2-40B4-BE49-F238E27FC236}">
                <a16:creationId xmlns:a16="http://schemas.microsoft.com/office/drawing/2014/main" id="{34073C1D-5C0D-44C8-9446-3459EC4A8302}"/>
              </a:ext>
            </a:extLst>
          </p:cNvPr>
          <p:cNvSpPr/>
          <p:nvPr/>
        </p:nvSpPr>
        <p:spPr bwMode="auto">
          <a:xfrm>
            <a:off x="4169253" y="1336924"/>
            <a:ext cx="828092" cy="595554"/>
          </a:xfrm>
          <a:prstGeom prst="parallelogram">
            <a:avLst/>
          </a:prstGeom>
          <a:solidFill>
            <a:srgbClr val="97A4A5"/>
          </a:solidFill>
          <a:ln w="12700" cap="flat" cmpd="sng" algn="ctr">
            <a:solidFill>
              <a:srgbClr val="97A4A5"/>
            </a:solidFill>
            <a:prstDash val="solid"/>
            <a:round/>
            <a:headEnd type="none" w="med" len="med"/>
            <a:tailEnd type="none" w="med" len="med"/>
          </a:ln>
        </p:spPr>
        <p:txBody>
          <a:bodyPr rot="0" spcFirstLastPara="0" vert="horz" wrap="none" lIns="91440" tIns="45720" rIns="91440" bIns="45720" anchor="ctr" anchorCtr="1" forceAA="0" compatLnSpc="1">
            <a:prstTxWarp prst="textNoShape">
              <a:avLst/>
            </a:prstTxWarp>
            <a:noAutofit/>
          </a:bodyPr>
          <a:lstStyle/>
          <a:p>
            <a:pPr algn="ctr"/>
            <a:r>
              <a:rPr lang="en-US" altLang="zh-CN" sz="2400" dirty="0">
                <a:solidFill>
                  <a:schemeClr val="bg1">
                    <a:lumMod val="100000"/>
                  </a:schemeClr>
                </a:solidFill>
                <a:latin typeface="Impact" panose="020B0806030902050204" pitchFamily="34" charset="0"/>
              </a:rPr>
              <a:t>01</a:t>
            </a:r>
          </a:p>
        </p:txBody>
      </p:sp>
      <p:sp>
        <p:nvSpPr>
          <p:cNvPr id="7" name="îşlïḓe">
            <a:extLst>
              <a:ext uri="{FF2B5EF4-FFF2-40B4-BE49-F238E27FC236}">
                <a16:creationId xmlns:a16="http://schemas.microsoft.com/office/drawing/2014/main" id="{5346C74A-80E6-48DF-BCCC-204DAD6CD2E2}"/>
              </a:ext>
            </a:extLst>
          </p:cNvPr>
          <p:cNvSpPr/>
          <p:nvPr/>
        </p:nvSpPr>
        <p:spPr bwMode="auto">
          <a:xfrm>
            <a:off x="4726915" y="1336924"/>
            <a:ext cx="5346994" cy="595554"/>
          </a:xfrm>
          <a:prstGeom prst="parallelogram">
            <a:avLst/>
          </a:prstGeom>
          <a:noFill/>
          <a:ln w="12700" cap="flat" cmpd="sng" algn="ctr">
            <a:solidFill>
              <a:srgbClr val="97A4A5"/>
            </a:solidFill>
            <a:prstDash val="solid"/>
            <a:round/>
            <a:headEnd type="none" w="med" len="med"/>
            <a:tailEnd type="none" w="med" len="med"/>
          </a:ln>
        </p:spPr>
        <p:txBody>
          <a:bodyPr rot="0" spcFirstLastPara="0" vert="horz" wrap="square" lIns="91440" tIns="45720" rIns="91440" bIns="45720" anchor="ctr" anchorCtr="1" forceAA="0" compatLnSpc="1">
            <a:prstTxWarp prst="textNoShape">
              <a:avLst/>
            </a:prstTxWarp>
            <a:normAutofit/>
          </a:bodyPr>
          <a:lstStyle/>
          <a:p>
            <a:pPr>
              <a:spcBef>
                <a:spcPct val="0"/>
              </a:spcBef>
            </a:pPr>
            <a:r>
              <a:rPr lang="zh-CN" altLang="en-US" sz="2000" b="1" dirty="0"/>
              <a:t>地理加权回归</a:t>
            </a:r>
            <a:endParaRPr lang="en-US" altLang="zh-CN" sz="2000" b="1" dirty="0"/>
          </a:p>
        </p:txBody>
      </p:sp>
      <p:cxnSp>
        <p:nvCxnSpPr>
          <p:cNvPr id="18" name="直接连接符 17">
            <a:extLst>
              <a:ext uri="{FF2B5EF4-FFF2-40B4-BE49-F238E27FC236}">
                <a16:creationId xmlns:a16="http://schemas.microsoft.com/office/drawing/2014/main" id="{6937FC55-DDF9-4B49-BBE8-797A80D8A897}"/>
              </a:ext>
            </a:extLst>
          </p:cNvPr>
          <p:cNvCxnSpPr/>
          <p:nvPr/>
        </p:nvCxnSpPr>
        <p:spPr>
          <a:xfrm>
            <a:off x="686294" y="3327167"/>
            <a:ext cx="2972663" cy="0"/>
          </a:xfrm>
          <a:prstGeom prst="line">
            <a:avLst/>
          </a:prstGeom>
          <a:ln w="19050"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9" name="îŝliḑé">
            <a:extLst>
              <a:ext uri="{FF2B5EF4-FFF2-40B4-BE49-F238E27FC236}">
                <a16:creationId xmlns:a16="http://schemas.microsoft.com/office/drawing/2014/main" id="{BE011881-D85B-46AA-9DA4-04DD25976AC7}"/>
              </a:ext>
            </a:extLst>
          </p:cNvPr>
          <p:cNvSpPr txBox="1"/>
          <p:nvPr/>
        </p:nvSpPr>
        <p:spPr>
          <a:xfrm>
            <a:off x="1831774" y="2321464"/>
            <a:ext cx="2181738" cy="1005703"/>
          </a:xfrm>
          <a:prstGeom prst="rect">
            <a:avLst/>
          </a:prstGeom>
        </p:spPr>
        <p:txBody>
          <a:bodyPr wrap="none" anchor="b">
            <a:normAutofit/>
          </a:bodyPr>
          <a:lstStyle/>
          <a:p>
            <a:r>
              <a:rPr lang="zh-CN" altLang="en-US" sz="2000" dirty="0">
                <a:latin typeface="微软雅黑" panose="020B0503020204020204" pitchFamily="34" charset="-122"/>
                <a:ea typeface="微软雅黑" panose="020B0503020204020204" pitchFamily="34" charset="-122"/>
              </a:rPr>
              <a:t>空间异质性</a:t>
            </a:r>
          </a:p>
        </p:txBody>
      </p:sp>
      <p:sp>
        <p:nvSpPr>
          <p:cNvPr id="14" name="标题 1"/>
          <p:cNvSpPr txBox="1">
            <a:spLocks/>
          </p:cNvSpPr>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a:latin typeface="微软雅黑" panose="020B0503020204020204" pitchFamily="34" charset="-122"/>
                <a:ea typeface="微软雅黑" panose="020B0503020204020204" pitchFamily="34" charset="-122"/>
              </a:rPr>
              <a:t>空间异质性</a:t>
            </a:r>
          </a:p>
        </p:txBody>
      </p:sp>
      <p:sp>
        <p:nvSpPr>
          <p:cNvPr id="22" name="文本框 21"/>
          <p:cNvSpPr txBox="1"/>
          <p:nvPr/>
        </p:nvSpPr>
        <p:spPr>
          <a:xfrm>
            <a:off x="760936" y="3530833"/>
            <a:ext cx="2898021" cy="1477328"/>
          </a:xfrm>
          <a:prstGeom prst="rect">
            <a:avLst/>
          </a:prstGeom>
          <a:noFill/>
        </p:spPr>
        <p:txBody>
          <a:bodyPr wrap="square" rtlCol="0">
            <a:spAutoFit/>
          </a:bodyPr>
          <a:lstStyle/>
          <a:p>
            <a:pPr marL="285750" indent="-285750">
              <a:buFont typeface="Wingdings" panose="05000000000000000000" pitchFamily="2" charset="2"/>
              <a:buChar char="n"/>
            </a:pPr>
            <a:r>
              <a:rPr lang="zh-CN" altLang="en-US" dirty="0"/>
              <a:t>各种事物和现象在空间上缺乏平稳的结构</a:t>
            </a:r>
            <a:endParaRPr lang="en-US" altLang="zh-CN" dirty="0"/>
          </a:p>
          <a:p>
            <a:pPr marL="285750" indent="-285750">
              <a:buFont typeface="Wingdings" panose="05000000000000000000" pitchFamily="2" charset="2"/>
              <a:buChar char="n"/>
            </a:pPr>
            <a:r>
              <a:rPr lang="zh-CN" altLang="en-US" dirty="0"/>
              <a:t>空间单元本身不是均质的，在面积和形状上具有较大差别</a:t>
            </a:r>
          </a:p>
        </p:txBody>
      </p:sp>
      <p:sp>
        <p:nvSpPr>
          <p:cNvPr id="24" name="íş1îḑè">
            <a:extLst>
              <a:ext uri="{FF2B5EF4-FFF2-40B4-BE49-F238E27FC236}">
                <a16:creationId xmlns:a16="http://schemas.microsoft.com/office/drawing/2014/main" id="{81C63DDC-18E2-4F8D-9563-69C8395017F0}"/>
              </a:ext>
            </a:extLst>
          </p:cNvPr>
          <p:cNvSpPr/>
          <p:nvPr/>
        </p:nvSpPr>
        <p:spPr bwMode="auto">
          <a:xfrm>
            <a:off x="4169253" y="2123549"/>
            <a:ext cx="828092" cy="595554"/>
          </a:xfrm>
          <a:prstGeom prst="parallelogram">
            <a:avLst/>
          </a:prstGeom>
          <a:solidFill>
            <a:srgbClr val="97A4A5"/>
          </a:solidFill>
          <a:ln w="12700" cap="flat" cmpd="sng" algn="ctr">
            <a:solidFill>
              <a:srgbClr val="97A4A5"/>
            </a:solidFill>
            <a:prstDash val="solid"/>
            <a:round/>
            <a:headEnd type="none" w="med" len="med"/>
            <a:tailEnd type="none" w="med" len="med"/>
          </a:ln>
        </p:spPr>
        <p:txBody>
          <a:bodyPr rot="0" spcFirstLastPara="0" vert="horz" wrap="none" lIns="91440" tIns="45720" rIns="91440" bIns="45720" anchor="ctr" anchorCtr="1" forceAA="0" compatLnSpc="1">
            <a:prstTxWarp prst="textNoShape">
              <a:avLst/>
            </a:prstTxWarp>
            <a:noAutofit/>
          </a:bodyPr>
          <a:lstStyle/>
          <a:p>
            <a:pPr algn="ctr"/>
            <a:r>
              <a:rPr lang="en-US" altLang="zh-CN" sz="2400" dirty="0">
                <a:solidFill>
                  <a:schemeClr val="bg1">
                    <a:lumMod val="100000"/>
                  </a:schemeClr>
                </a:solidFill>
                <a:latin typeface="Impact" panose="020B0806030902050204" pitchFamily="34" charset="0"/>
              </a:rPr>
              <a:t>02</a:t>
            </a:r>
          </a:p>
        </p:txBody>
      </p:sp>
      <p:sp>
        <p:nvSpPr>
          <p:cNvPr id="25" name="îşlïḓe">
            <a:extLst>
              <a:ext uri="{FF2B5EF4-FFF2-40B4-BE49-F238E27FC236}">
                <a16:creationId xmlns:a16="http://schemas.microsoft.com/office/drawing/2014/main" id="{B36C8FE4-539E-430F-ADF9-90BABCC12D2D}"/>
              </a:ext>
            </a:extLst>
          </p:cNvPr>
          <p:cNvSpPr/>
          <p:nvPr/>
        </p:nvSpPr>
        <p:spPr bwMode="auto">
          <a:xfrm>
            <a:off x="4726915" y="2123549"/>
            <a:ext cx="5346994" cy="595554"/>
          </a:xfrm>
          <a:prstGeom prst="parallelogram">
            <a:avLst/>
          </a:prstGeom>
          <a:noFill/>
          <a:ln w="12700" cap="flat" cmpd="sng" algn="ctr">
            <a:solidFill>
              <a:srgbClr val="97A4A5"/>
            </a:solidFill>
            <a:prstDash val="solid"/>
            <a:round/>
            <a:headEnd type="none" w="med" len="med"/>
            <a:tailEnd type="none" w="med" len="med"/>
          </a:ln>
        </p:spPr>
        <p:txBody>
          <a:bodyPr rot="0" spcFirstLastPara="0" vert="horz" wrap="square" lIns="91440" tIns="45720" rIns="91440" bIns="45720" anchor="ctr" anchorCtr="1" forceAA="0" compatLnSpc="1">
            <a:prstTxWarp prst="textNoShape">
              <a:avLst/>
            </a:prstTxWarp>
            <a:normAutofit/>
          </a:bodyPr>
          <a:lstStyle/>
          <a:p>
            <a:pPr>
              <a:spcBef>
                <a:spcPct val="0"/>
              </a:spcBef>
            </a:pPr>
            <a:r>
              <a:rPr lang="zh-CN" altLang="en-US" sz="2000" b="1" dirty="0"/>
              <a:t>混合地理加权回归模型</a:t>
            </a:r>
            <a:endParaRPr lang="en-US" altLang="zh-CN" sz="2000" b="1" dirty="0"/>
          </a:p>
        </p:txBody>
      </p:sp>
      <p:sp>
        <p:nvSpPr>
          <p:cNvPr id="26" name="íş1îḑè">
            <a:extLst>
              <a:ext uri="{FF2B5EF4-FFF2-40B4-BE49-F238E27FC236}">
                <a16:creationId xmlns:a16="http://schemas.microsoft.com/office/drawing/2014/main" id="{B71185CE-15CC-48DA-9FE9-B97EBAEBF8AC}"/>
              </a:ext>
            </a:extLst>
          </p:cNvPr>
          <p:cNvSpPr/>
          <p:nvPr/>
        </p:nvSpPr>
        <p:spPr bwMode="auto">
          <a:xfrm>
            <a:off x="4169253" y="2935279"/>
            <a:ext cx="828092" cy="595554"/>
          </a:xfrm>
          <a:prstGeom prst="parallelogram">
            <a:avLst/>
          </a:prstGeom>
          <a:solidFill>
            <a:srgbClr val="97A4A5"/>
          </a:solidFill>
          <a:ln w="12700" cap="flat" cmpd="sng" algn="ctr">
            <a:solidFill>
              <a:srgbClr val="97A4A5"/>
            </a:solidFill>
            <a:prstDash val="solid"/>
            <a:round/>
            <a:headEnd type="none" w="med" len="med"/>
            <a:tailEnd type="none" w="med" len="med"/>
          </a:ln>
        </p:spPr>
        <p:txBody>
          <a:bodyPr rot="0" spcFirstLastPara="0" vert="horz" wrap="none" lIns="91440" tIns="45720" rIns="91440" bIns="45720" anchor="ctr" anchorCtr="1" forceAA="0" compatLnSpc="1">
            <a:prstTxWarp prst="textNoShape">
              <a:avLst/>
            </a:prstTxWarp>
            <a:noAutofit/>
          </a:bodyPr>
          <a:lstStyle/>
          <a:p>
            <a:pPr algn="ctr"/>
            <a:r>
              <a:rPr lang="en-US" altLang="zh-CN" sz="2400" dirty="0">
                <a:solidFill>
                  <a:schemeClr val="bg1">
                    <a:lumMod val="100000"/>
                  </a:schemeClr>
                </a:solidFill>
                <a:latin typeface="Impact" panose="020B0806030902050204" pitchFamily="34" charset="0"/>
              </a:rPr>
              <a:t>03</a:t>
            </a:r>
          </a:p>
        </p:txBody>
      </p:sp>
      <p:sp>
        <p:nvSpPr>
          <p:cNvPr id="27" name="îşlïḓe">
            <a:extLst>
              <a:ext uri="{FF2B5EF4-FFF2-40B4-BE49-F238E27FC236}">
                <a16:creationId xmlns:a16="http://schemas.microsoft.com/office/drawing/2014/main" id="{2E5111FB-9E7F-49A5-B7DE-03AB5D0A584E}"/>
              </a:ext>
            </a:extLst>
          </p:cNvPr>
          <p:cNvSpPr/>
          <p:nvPr/>
        </p:nvSpPr>
        <p:spPr bwMode="auto">
          <a:xfrm>
            <a:off x="4726915" y="2935279"/>
            <a:ext cx="5346994" cy="595554"/>
          </a:xfrm>
          <a:prstGeom prst="parallelogram">
            <a:avLst/>
          </a:prstGeom>
          <a:noFill/>
          <a:ln w="12700" cap="flat" cmpd="sng" algn="ctr">
            <a:solidFill>
              <a:srgbClr val="97A4A5"/>
            </a:solidFill>
            <a:prstDash val="solid"/>
            <a:round/>
            <a:headEnd type="none" w="med" len="med"/>
            <a:tailEnd type="none" w="med" len="med"/>
          </a:ln>
        </p:spPr>
        <p:txBody>
          <a:bodyPr rot="0" spcFirstLastPara="0" vert="horz" wrap="square" lIns="91440" tIns="45720" rIns="91440" bIns="45720" anchor="ctr" anchorCtr="1" forceAA="0" compatLnSpc="1">
            <a:prstTxWarp prst="textNoShape">
              <a:avLst/>
            </a:prstTxWarp>
            <a:normAutofit/>
          </a:bodyPr>
          <a:lstStyle/>
          <a:p>
            <a:pPr>
              <a:spcBef>
                <a:spcPct val="0"/>
              </a:spcBef>
            </a:pPr>
            <a:r>
              <a:rPr lang="zh-CN" altLang="en-US" sz="2000" b="1" dirty="0"/>
              <a:t>地理加权广义线性回归</a:t>
            </a:r>
            <a:endParaRPr lang="en-US" altLang="zh-CN" sz="2000" b="1" dirty="0"/>
          </a:p>
        </p:txBody>
      </p:sp>
      <p:sp>
        <p:nvSpPr>
          <p:cNvPr id="13" name="íş1îḑè">
            <a:extLst>
              <a:ext uri="{FF2B5EF4-FFF2-40B4-BE49-F238E27FC236}">
                <a16:creationId xmlns:a16="http://schemas.microsoft.com/office/drawing/2014/main" id="{64BAE828-B1AE-4809-BBCD-C77B7C47F4E3}"/>
              </a:ext>
            </a:extLst>
          </p:cNvPr>
          <p:cNvSpPr/>
          <p:nvPr/>
        </p:nvSpPr>
        <p:spPr bwMode="auto">
          <a:xfrm>
            <a:off x="4169253" y="3735469"/>
            <a:ext cx="828092" cy="595554"/>
          </a:xfrm>
          <a:prstGeom prst="parallelogram">
            <a:avLst/>
          </a:prstGeom>
          <a:solidFill>
            <a:srgbClr val="97A4A5"/>
          </a:solidFill>
          <a:ln w="12700" cap="flat" cmpd="sng" algn="ctr">
            <a:solidFill>
              <a:srgbClr val="97A4A5"/>
            </a:solidFill>
            <a:prstDash val="solid"/>
            <a:round/>
            <a:headEnd type="none" w="med" len="med"/>
            <a:tailEnd type="none" w="med" len="med"/>
          </a:ln>
        </p:spPr>
        <p:txBody>
          <a:bodyPr rot="0" spcFirstLastPara="0" vert="horz" wrap="none" lIns="91440" tIns="45720" rIns="91440" bIns="45720" anchor="ctr" anchorCtr="1" forceAA="0" compatLnSpc="1">
            <a:prstTxWarp prst="textNoShape">
              <a:avLst/>
            </a:prstTxWarp>
            <a:noAutofit/>
          </a:bodyPr>
          <a:lstStyle/>
          <a:p>
            <a:pPr algn="ctr"/>
            <a:r>
              <a:rPr lang="en-US" altLang="zh-CN" sz="2400" dirty="0">
                <a:solidFill>
                  <a:schemeClr val="bg1">
                    <a:lumMod val="100000"/>
                  </a:schemeClr>
                </a:solidFill>
                <a:latin typeface="Impact" panose="020B0806030902050204" pitchFamily="34" charset="0"/>
              </a:rPr>
              <a:t>04</a:t>
            </a:r>
          </a:p>
        </p:txBody>
      </p:sp>
      <p:sp>
        <p:nvSpPr>
          <p:cNvPr id="16" name="îşlïḓe">
            <a:extLst>
              <a:ext uri="{FF2B5EF4-FFF2-40B4-BE49-F238E27FC236}">
                <a16:creationId xmlns:a16="http://schemas.microsoft.com/office/drawing/2014/main" id="{EACACA3C-0E31-4FB2-B412-E4115B5932B0}"/>
              </a:ext>
            </a:extLst>
          </p:cNvPr>
          <p:cNvSpPr/>
          <p:nvPr/>
        </p:nvSpPr>
        <p:spPr bwMode="auto">
          <a:xfrm>
            <a:off x="4726915" y="3735469"/>
            <a:ext cx="5346994" cy="595554"/>
          </a:xfrm>
          <a:prstGeom prst="parallelogram">
            <a:avLst/>
          </a:prstGeom>
          <a:noFill/>
          <a:ln w="12700" cap="flat" cmpd="sng" algn="ctr">
            <a:solidFill>
              <a:srgbClr val="97A4A5"/>
            </a:solidFill>
            <a:prstDash val="solid"/>
            <a:round/>
            <a:headEnd type="none" w="med" len="med"/>
            <a:tailEnd type="none" w="med" len="med"/>
          </a:ln>
        </p:spPr>
        <p:txBody>
          <a:bodyPr rot="0" spcFirstLastPara="0" vert="horz" wrap="square" lIns="91440" tIns="45720" rIns="91440" bIns="45720" anchor="ctr" anchorCtr="1" forceAA="0" compatLnSpc="1">
            <a:prstTxWarp prst="textNoShape">
              <a:avLst/>
            </a:prstTxWarp>
            <a:normAutofit/>
          </a:bodyPr>
          <a:lstStyle/>
          <a:p>
            <a:pPr>
              <a:spcBef>
                <a:spcPct val="0"/>
              </a:spcBef>
            </a:pPr>
            <a:r>
              <a:rPr lang="zh-CN" altLang="en-US" sz="2000" b="1" dirty="0"/>
              <a:t>时空地理加权回归</a:t>
            </a:r>
            <a:endParaRPr lang="en-US" altLang="zh-CN" sz="2000" b="1" dirty="0"/>
          </a:p>
        </p:txBody>
      </p:sp>
      <p:sp>
        <p:nvSpPr>
          <p:cNvPr id="17" name="íş1îḑè">
            <a:extLst>
              <a:ext uri="{FF2B5EF4-FFF2-40B4-BE49-F238E27FC236}">
                <a16:creationId xmlns:a16="http://schemas.microsoft.com/office/drawing/2014/main" id="{419DAD8F-F20C-46A3-8E5A-D09BF77D9DC1}"/>
              </a:ext>
            </a:extLst>
          </p:cNvPr>
          <p:cNvSpPr/>
          <p:nvPr/>
        </p:nvSpPr>
        <p:spPr bwMode="auto">
          <a:xfrm>
            <a:off x="4169253" y="4535659"/>
            <a:ext cx="828092" cy="595554"/>
          </a:xfrm>
          <a:prstGeom prst="parallelogram">
            <a:avLst/>
          </a:prstGeom>
          <a:solidFill>
            <a:srgbClr val="97A4A5"/>
          </a:solidFill>
          <a:ln w="12700" cap="flat" cmpd="sng" algn="ctr">
            <a:solidFill>
              <a:srgbClr val="97A4A5"/>
            </a:solidFill>
            <a:prstDash val="solid"/>
            <a:round/>
            <a:headEnd type="none" w="med" len="med"/>
            <a:tailEnd type="none" w="med" len="med"/>
          </a:ln>
        </p:spPr>
        <p:txBody>
          <a:bodyPr rot="0" spcFirstLastPara="0" vert="horz" wrap="none" lIns="91440" tIns="45720" rIns="91440" bIns="45720" anchor="ctr" anchorCtr="1" forceAA="0" compatLnSpc="1">
            <a:prstTxWarp prst="textNoShape">
              <a:avLst/>
            </a:prstTxWarp>
            <a:noAutofit/>
          </a:bodyPr>
          <a:lstStyle/>
          <a:p>
            <a:pPr algn="ctr"/>
            <a:r>
              <a:rPr lang="en-US" altLang="zh-CN" sz="2400" dirty="0">
                <a:solidFill>
                  <a:schemeClr val="bg1">
                    <a:lumMod val="100000"/>
                  </a:schemeClr>
                </a:solidFill>
                <a:latin typeface="Impact" panose="020B0806030902050204" pitchFamily="34" charset="0"/>
              </a:rPr>
              <a:t>05</a:t>
            </a:r>
          </a:p>
        </p:txBody>
      </p:sp>
      <p:sp>
        <p:nvSpPr>
          <p:cNvPr id="20" name="îşlïḓe">
            <a:extLst>
              <a:ext uri="{FF2B5EF4-FFF2-40B4-BE49-F238E27FC236}">
                <a16:creationId xmlns:a16="http://schemas.microsoft.com/office/drawing/2014/main" id="{1CCF951C-0A1D-4D61-B3C1-976153F84671}"/>
              </a:ext>
            </a:extLst>
          </p:cNvPr>
          <p:cNvSpPr/>
          <p:nvPr/>
        </p:nvSpPr>
        <p:spPr bwMode="auto">
          <a:xfrm>
            <a:off x="4726915" y="4535659"/>
            <a:ext cx="5346994" cy="595554"/>
          </a:xfrm>
          <a:prstGeom prst="parallelogram">
            <a:avLst/>
          </a:prstGeom>
          <a:noFill/>
          <a:ln w="12700" cap="flat" cmpd="sng" algn="ctr">
            <a:solidFill>
              <a:srgbClr val="97A4A5"/>
            </a:solidFill>
            <a:prstDash val="solid"/>
            <a:round/>
            <a:headEnd type="none" w="med" len="med"/>
            <a:tailEnd type="none" w="med" len="med"/>
          </a:ln>
        </p:spPr>
        <p:txBody>
          <a:bodyPr rot="0" spcFirstLastPara="0" vert="horz" wrap="square" lIns="91440" tIns="45720" rIns="91440" bIns="45720" anchor="ctr" anchorCtr="1" forceAA="0" compatLnSpc="1">
            <a:prstTxWarp prst="textNoShape">
              <a:avLst/>
            </a:prstTxWarp>
            <a:normAutofit/>
          </a:bodyPr>
          <a:lstStyle/>
          <a:p>
            <a:pPr>
              <a:spcBef>
                <a:spcPct val="0"/>
              </a:spcBef>
            </a:pPr>
            <a:r>
              <a:rPr lang="zh-CN" altLang="en-US" sz="2000" b="1" dirty="0"/>
              <a:t>地理加权主成分分析</a:t>
            </a:r>
            <a:endParaRPr lang="en-US" altLang="zh-CN" sz="2000" b="1" dirty="0"/>
          </a:p>
        </p:txBody>
      </p:sp>
      <p:sp>
        <p:nvSpPr>
          <p:cNvPr id="21" name="íş1îḑè">
            <a:extLst>
              <a:ext uri="{FF2B5EF4-FFF2-40B4-BE49-F238E27FC236}">
                <a16:creationId xmlns:a16="http://schemas.microsoft.com/office/drawing/2014/main" id="{0DC8E66E-352E-4973-BAAB-D70D430CF087}"/>
              </a:ext>
            </a:extLst>
          </p:cNvPr>
          <p:cNvSpPr/>
          <p:nvPr/>
        </p:nvSpPr>
        <p:spPr bwMode="auto">
          <a:xfrm>
            <a:off x="4169253" y="5335849"/>
            <a:ext cx="828092" cy="595554"/>
          </a:xfrm>
          <a:prstGeom prst="parallelogram">
            <a:avLst/>
          </a:prstGeom>
          <a:solidFill>
            <a:srgbClr val="97A4A5"/>
          </a:solidFill>
          <a:ln w="12700" cap="flat" cmpd="sng" algn="ctr">
            <a:solidFill>
              <a:srgbClr val="97A4A5"/>
            </a:solidFill>
            <a:prstDash val="solid"/>
            <a:round/>
            <a:headEnd type="none" w="med" len="med"/>
            <a:tailEnd type="none" w="med" len="med"/>
          </a:ln>
        </p:spPr>
        <p:txBody>
          <a:bodyPr rot="0" spcFirstLastPara="0" vert="horz" wrap="none" lIns="91440" tIns="45720" rIns="91440" bIns="45720" anchor="ctr" anchorCtr="1" forceAA="0" compatLnSpc="1">
            <a:prstTxWarp prst="textNoShape">
              <a:avLst/>
            </a:prstTxWarp>
            <a:noAutofit/>
          </a:bodyPr>
          <a:lstStyle/>
          <a:p>
            <a:pPr algn="ctr"/>
            <a:r>
              <a:rPr lang="en-US" altLang="zh-CN" sz="2400" dirty="0">
                <a:solidFill>
                  <a:schemeClr val="bg1">
                    <a:lumMod val="100000"/>
                  </a:schemeClr>
                </a:solidFill>
                <a:latin typeface="Impact" panose="020B0806030902050204" pitchFamily="34" charset="0"/>
              </a:rPr>
              <a:t>06</a:t>
            </a:r>
          </a:p>
        </p:txBody>
      </p:sp>
      <p:sp>
        <p:nvSpPr>
          <p:cNvPr id="23" name="îşlïḓe">
            <a:extLst>
              <a:ext uri="{FF2B5EF4-FFF2-40B4-BE49-F238E27FC236}">
                <a16:creationId xmlns:a16="http://schemas.microsoft.com/office/drawing/2014/main" id="{F395773C-8493-48C9-BFC8-32AD4DBC1415}"/>
              </a:ext>
            </a:extLst>
          </p:cNvPr>
          <p:cNvSpPr/>
          <p:nvPr/>
        </p:nvSpPr>
        <p:spPr bwMode="auto">
          <a:xfrm>
            <a:off x="4726915" y="5335849"/>
            <a:ext cx="5346994" cy="595554"/>
          </a:xfrm>
          <a:prstGeom prst="parallelogram">
            <a:avLst/>
          </a:prstGeom>
          <a:noFill/>
          <a:ln w="12700" cap="flat" cmpd="sng" algn="ctr">
            <a:solidFill>
              <a:srgbClr val="97A4A5"/>
            </a:solidFill>
            <a:prstDash val="solid"/>
            <a:round/>
            <a:headEnd type="none" w="med" len="med"/>
            <a:tailEnd type="none" w="med" len="med"/>
          </a:ln>
        </p:spPr>
        <p:txBody>
          <a:bodyPr rot="0" spcFirstLastPara="0" vert="horz" wrap="square" lIns="91440" tIns="45720" rIns="91440" bIns="45720" anchor="ctr" anchorCtr="1" forceAA="0" compatLnSpc="1">
            <a:prstTxWarp prst="textNoShape">
              <a:avLst/>
            </a:prstTxWarp>
            <a:normAutofit/>
          </a:bodyPr>
          <a:lstStyle/>
          <a:p>
            <a:pPr>
              <a:spcBef>
                <a:spcPct val="0"/>
              </a:spcBef>
            </a:pPr>
            <a:r>
              <a:rPr lang="zh-CN" altLang="en-US" sz="2000" b="1" dirty="0"/>
              <a:t>应用实例</a:t>
            </a:r>
            <a:endParaRPr lang="en-US" altLang="zh-CN" sz="2000" b="1" dirty="0"/>
          </a:p>
        </p:txBody>
      </p:sp>
    </p:spTree>
    <p:extLst>
      <p:ext uri="{BB962C8B-B14F-4D97-AF65-F5344CB8AC3E}">
        <p14:creationId xmlns:p14="http://schemas.microsoft.com/office/powerpoint/2010/main" val="644819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B15FDE7E-1D9A-43B1-9A26-25AE31E7A546}"/>
              </a:ext>
            </a:extLst>
          </p:cNvPr>
          <p:cNvSpPr/>
          <p:nvPr/>
        </p:nvSpPr>
        <p:spPr>
          <a:xfrm>
            <a:off x="6205408" y="1299859"/>
            <a:ext cx="6118519" cy="5851568"/>
          </a:xfrm>
          <a:prstGeom prst="rect">
            <a:avLst/>
          </a:prstGeom>
          <a:solidFill>
            <a:srgbClr val="F4F4F4"/>
          </a:solidFill>
          <a:ln w="12700" cap="flat" cmpd="sng" algn="ctr">
            <a:noFill/>
            <a:prstDash val="solid"/>
            <a:miter lim="800000"/>
          </a:ln>
          <a:effectLst/>
        </p:spPr>
        <p:txBody>
          <a:bodyPr rtlCol="0" anchor="ctr"/>
          <a:lstStyle/>
          <a:p>
            <a:pPr algn="ctr"/>
            <a:endParaRPr lang="zh-CN" altLang="en-US" kern="0" dirty="0">
              <a:solidFill>
                <a:prstClr val="white"/>
              </a:solidFill>
              <a:latin typeface="Arial"/>
              <a:ea typeface="微软雅黑"/>
            </a:endParaRPr>
          </a:p>
        </p:txBody>
      </p:sp>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Light" panose="020B0502040204020203" pitchFamily="34" charset="-122"/>
              <a:cs typeface="+mn-cs"/>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ea typeface="微软雅黑" panose="020B0503020204020204" pitchFamily="34" charset="-122"/>
              </a:rPr>
              <a:t>基本模型</a:t>
            </a: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298886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lang="zh-CN" altLang="en-US" sz="2400" dirty="0">
                <a:solidFill>
                  <a:prstClr val="black"/>
                </a:solidFill>
                <a:latin typeface="微软雅黑" panose="020B0503020204020204" pitchFamily="34" charset="-122"/>
              </a:rPr>
              <a:t>地理加权回归</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a:cs typeface="+mj-cs"/>
            </a:endParaRPr>
          </a:p>
        </p:txBody>
      </p:sp>
      <p:sp>
        <p:nvSpPr>
          <p:cNvPr id="22" name="îṣḷidé">
            <a:extLst>
              <a:ext uri="{FF2B5EF4-FFF2-40B4-BE49-F238E27FC236}">
                <a16:creationId xmlns:a16="http://schemas.microsoft.com/office/drawing/2014/main" id="{49A211AA-2F59-4630-9FC4-92EF4E1F7585}"/>
              </a:ext>
            </a:extLst>
          </p:cNvPr>
          <p:cNvSpPr/>
          <p:nvPr/>
        </p:nvSpPr>
        <p:spPr>
          <a:xfrm>
            <a:off x="8783" y="1333368"/>
            <a:ext cx="6159771" cy="666000"/>
          </a:xfrm>
          <a:prstGeom prst="rect">
            <a:avLst/>
          </a:prstGeom>
          <a:solidFill>
            <a:srgbClr val="4F5E60"/>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bri"/>
              <a:ea typeface="微软雅黑 Light" panose="020B0502040204020203" pitchFamily="34" charset="-122"/>
            </a:endParaRPr>
          </a:p>
        </p:txBody>
      </p:sp>
      <p:sp>
        <p:nvSpPr>
          <p:cNvPr id="23" name="íśḻîḓê">
            <a:extLst>
              <a:ext uri="{FF2B5EF4-FFF2-40B4-BE49-F238E27FC236}">
                <a16:creationId xmlns:a16="http://schemas.microsoft.com/office/drawing/2014/main" id="{08C5306C-EBA3-4F91-B814-2C756DA1D7BE}"/>
              </a:ext>
            </a:extLst>
          </p:cNvPr>
          <p:cNvSpPr/>
          <p:nvPr/>
        </p:nvSpPr>
        <p:spPr>
          <a:xfrm>
            <a:off x="669403" y="966756"/>
            <a:ext cx="2223921" cy="721360"/>
          </a:xfrm>
          <a:prstGeom prst="roundRect">
            <a:avLst/>
          </a:prstGeom>
          <a:solidFill>
            <a:schemeClr val="bg1"/>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spcBef>
                <a:spcPct val="0"/>
              </a:spcBef>
            </a:pPr>
            <a:r>
              <a:rPr lang="zh-CN" altLang="en-US" sz="2000" b="1" dirty="0">
                <a:solidFill>
                  <a:schemeClr val="tx1"/>
                </a:solidFill>
              </a:rPr>
              <a:t>回归模型关系</a:t>
            </a:r>
            <a:endParaRPr lang="en-US" altLang="zh-CN" sz="2000" b="1" dirty="0">
              <a:solidFill>
                <a:schemeClr val="tx1"/>
              </a:solidFill>
            </a:endParaRPr>
          </a:p>
        </p:txBody>
      </p:sp>
      <p:sp>
        <p:nvSpPr>
          <p:cNvPr id="12" name="矩形 11">
            <a:extLst>
              <a:ext uri="{FF2B5EF4-FFF2-40B4-BE49-F238E27FC236}">
                <a16:creationId xmlns:a16="http://schemas.microsoft.com/office/drawing/2014/main" id="{AFCDFED3-E07D-4341-B49E-F9CBFBF0F375}"/>
              </a:ext>
            </a:extLst>
          </p:cNvPr>
          <p:cNvSpPr/>
          <p:nvPr/>
        </p:nvSpPr>
        <p:spPr>
          <a:xfrm>
            <a:off x="534914" y="3331125"/>
            <a:ext cx="1569660" cy="369332"/>
          </a:xfrm>
          <a:prstGeom prst="rect">
            <a:avLst/>
          </a:prstGeom>
          <a:ln>
            <a:solidFill>
              <a:schemeClr val="tx1"/>
            </a:solidFill>
          </a:ln>
        </p:spPr>
        <p:txBody>
          <a:bodyPr wrap="none">
            <a:spAutoFit/>
          </a:bodyPr>
          <a:lstStyle/>
          <a:p>
            <a:r>
              <a:rPr lang="zh-CN" altLang="en-US" dirty="0">
                <a:latin typeface="+mn-ea"/>
              </a:rPr>
              <a:t>线性回归模型</a:t>
            </a:r>
            <a:endParaRPr lang="zh-CN" altLang="en-US" dirty="0"/>
          </a:p>
        </p:txBody>
      </p:sp>
      <p:sp>
        <p:nvSpPr>
          <p:cNvPr id="9" name="左大括号 8">
            <a:extLst>
              <a:ext uri="{FF2B5EF4-FFF2-40B4-BE49-F238E27FC236}">
                <a16:creationId xmlns:a16="http://schemas.microsoft.com/office/drawing/2014/main" id="{241D4396-271A-482A-AB9D-D6BCF1E2B771}"/>
              </a:ext>
            </a:extLst>
          </p:cNvPr>
          <p:cNvSpPr/>
          <p:nvPr/>
        </p:nvSpPr>
        <p:spPr>
          <a:xfrm>
            <a:off x="2191875" y="2792460"/>
            <a:ext cx="122830" cy="144666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D16D3DA0-67D2-4AFD-94A0-381A1F79ABBB}"/>
              </a:ext>
            </a:extLst>
          </p:cNvPr>
          <p:cNvSpPr/>
          <p:nvPr/>
        </p:nvSpPr>
        <p:spPr>
          <a:xfrm>
            <a:off x="2519058" y="2718450"/>
            <a:ext cx="1107996" cy="369332"/>
          </a:xfrm>
          <a:prstGeom prst="rect">
            <a:avLst/>
          </a:prstGeom>
          <a:ln>
            <a:solidFill>
              <a:schemeClr val="tx1"/>
            </a:solidFill>
          </a:ln>
        </p:spPr>
        <p:txBody>
          <a:bodyPr wrap="none">
            <a:spAutoFit/>
          </a:bodyPr>
          <a:lstStyle/>
          <a:p>
            <a:r>
              <a:rPr lang="zh-CN" altLang="en-US" dirty="0">
                <a:latin typeface="+mn-ea"/>
              </a:rPr>
              <a:t>全局模型</a:t>
            </a:r>
            <a:endParaRPr lang="zh-CN" altLang="en-US" dirty="0"/>
          </a:p>
        </p:txBody>
      </p:sp>
      <p:sp>
        <p:nvSpPr>
          <p:cNvPr id="17" name="矩形 16">
            <a:extLst>
              <a:ext uri="{FF2B5EF4-FFF2-40B4-BE49-F238E27FC236}">
                <a16:creationId xmlns:a16="http://schemas.microsoft.com/office/drawing/2014/main" id="{00271999-79A9-446E-814E-63DA65EB3044}"/>
              </a:ext>
            </a:extLst>
          </p:cNvPr>
          <p:cNvSpPr/>
          <p:nvPr/>
        </p:nvSpPr>
        <p:spPr>
          <a:xfrm>
            <a:off x="2472916" y="3954884"/>
            <a:ext cx="1107996" cy="369332"/>
          </a:xfrm>
          <a:prstGeom prst="rect">
            <a:avLst/>
          </a:prstGeom>
          <a:ln>
            <a:solidFill>
              <a:schemeClr val="tx1"/>
            </a:solidFill>
          </a:ln>
        </p:spPr>
        <p:txBody>
          <a:bodyPr wrap="none">
            <a:spAutoFit/>
          </a:bodyPr>
          <a:lstStyle/>
          <a:p>
            <a:r>
              <a:rPr lang="zh-CN" altLang="en-US" dirty="0">
                <a:latin typeface="+mn-ea"/>
              </a:rPr>
              <a:t>局部模型</a:t>
            </a:r>
            <a:endParaRPr lang="zh-CN" altLang="en-US" dirty="0"/>
          </a:p>
        </p:txBody>
      </p:sp>
      <p:sp>
        <p:nvSpPr>
          <p:cNvPr id="18" name="左大括号 17">
            <a:extLst>
              <a:ext uri="{FF2B5EF4-FFF2-40B4-BE49-F238E27FC236}">
                <a16:creationId xmlns:a16="http://schemas.microsoft.com/office/drawing/2014/main" id="{6D020807-A97B-4DDD-82D6-2D5F65377187}"/>
              </a:ext>
            </a:extLst>
          </p:cNvPr>
          <p:cNvSpPr/>
          <p:nvPr/>
        </p:nvSpPr>
        <p:spPr>
          <a:xfrm>
            <a:off x="3816233" y="2331965"/>
            <a:ext cx="183672" cy="121314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左大括号 18">
            <a:extLst>
              <a:ext uri="{FF2B5EF4-FFF2-40B4-BE49-F238E27FC236}">
                <a16:creationId xmlns:a16="http://schemas.microsoft.com/office/drawing/2014/main" id="{D4FA59C0-95B5-40C9-84EE-23DBB246CABC}"/>
              </a:ext>
            </a:extLst>
          </p:cNvPr>
          <p:cNvSpPr/>
          <p:nvPr/>
        </p:nvSpPr>
        <p:spPr>
          <a:xfrm>
            <a:off x="3739123" y="3618307"/>
            <a:ext cx="260782" cy="117520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65186D98-C357-4E54-88DD-84491B181F1B}"/>
              </a:ext>
            </a:extLst>
          </p:cNvPr>
          <p:cNvSpPr/>
          <p:nvPr/>
        </p:nvSpPr>
        <p:spPr>
          <a:xfrm>
            <a:off x="4061996" y="2316330"/>
            <a:ext cx="2031325" cy="369332"/>
          </a:xfrm>
          <a:prstGeom prst="rect">
            <a:avLst/>
          </a:prstGeom>
          <a:ln>
            <a:solidFill>
              <a:schemeClr val="tx1"/>
            </a:solidFill>
          </a:ln>
        </p:spPr>
        <p:txBody>
          <a:bodyPr wrap="none">
            <a:spAutoFit/>
          </a:bodyPr>
          <a:lstStyle/>
          <a:p>
            <a:r>
              <a:rPr lang="zh-CN" altLang="en-US" dirty="0">
                <a:latin typeface="+mn-ea"/>
              </a:rPr>
              <a:t>一元线性回归模型</a:t>
            </a:r>
            <a:endParaRPr lang="zh-CN" altLang="en-US" dirty="0"/>
          </a:p>
        </p:txBody>
      </p:sp>
      <p:sp>
        <p:nvSpPr>
          <p:cNvPr id="24" name="矩形 23">
            <a:extLst>
              <a:ext uri="{FF2B5EF4-FFF2-40B4-BE49-F238E27FC236}">
                <a16:creationId xmlns:a16="http://schemas.microsoft.com/office/drawing/2014/main" id="{32D7D16E-282C-43C8-9473-3CBF1CB2165A}"/>
              </a:ext>
            </a:extLst>
          </p:cNvPr>
          <p:cNvSpPr/>
          <p:nvPr/>
        </p:nvSpPr>
        <p:spPr>
          <a:xfrm>
            <a:off x="4061995" y="2762222"/>
            <a:ext cx="2031324" cy="369332"/>
          </a:xfrm>
          <a:prstGeom prst="rect">
            <a:avLst/>
          </a:prstGeom>
          <a:ln>
            <a:solidFill>
              <a:schemeClr val="tx1"/>
            </a:solidFill>
          </a:ln>
        </p:spPr>
        <p:txBody>
          <a:bodyPr wrap="square">
            <a:spAutoFit/>
          </a:bodyPr>
          <a:lstStyle/>
          <a:p>
            <a:r>
              <a:rPr lang="zh-CN" altLang="en-US" dirty="0">
                <a:latin typeface="+mn-ea"/>
              </a:rPr>
              <a:t>多元线性回归模型</a:t>
            </a:r>
            <a:endParaRPr lang="zh-CN" altLang="en-US" dirty="0"/>
          </a:p>
        </p:txBody>
      </p:sp>
      <p:sp>
        <p:nvSpPr>
          <p:cNvPr id="25" name="矩形 24">
            <a:extLst>
              <a:ext uri="{FF2B5EF4-FFF2-40B4-BE49-F238E27FC236}">
                <a16:creationId xmlns:a16="http://schemas.microsoft.com/office/drawing/2014/main" id="{1558B9E8-4160-4E34-84A0-9BFF90680A9E}"/>
              </a:ext>
            </a:extLst>
          </p:cNvPr>
          <p:cNvSpPr/>
          <p:nvPr/>
        </p:nvSpPr>
        <p:spPr>
          <a:xfrm>
            <a:off x="4061995" y="3184265"/>
            <a:ext cx="2031324" cy="369332"/>
          </a:xfrm>
          <a:prstGeom prst="rect">
            <a:avLst/>
          </a:prstGeom>
          <a:ln>
            <a:solidFill>
              <a:schemeClr val="tx1"/>
            </a:solidFill>
          </a:ln>
        </p:spPr>
        <p:txBody>
          <a:bodyPr wrap="square">
            <a:spAutoFit/>
          </a:bodyPr>
          <a:lstStyle/>
          <a:p>
            <a:r>
              <a:rPr lang="en-US" altLang="zh-CN" dirty="0">
                <a:latin typeface="+mn-ea"/>
              </a:rPr>
              <a:t>…</a:t>
            </a:r>
            <a:endParaRPr lang="zh-CN" altLang="en-US" dirty="0"/>
          </a:p>
        </p:txBody>
      </p:sp>
      <p:sp>
        <p:nvSpPr>
          <p:cNvPr id="26" name="矩形 25">
            <a:extLst>
              <a:ext uri="{FF2B5EF4-FFF2-40B4-BE49-F238E27FC236}">
                <a16:creationId xmlns:a16="http://schemas.microsoft.com/office/drawing/2014/main" id="{9E17E985-D08B-4943-AEE1-9B72DDD531EF}"/>
              </a:ext>
            </a:extLst>
          </p:cNvPr>
          <p:cNvSpPr/>
          <p:nvPr/>
        </p:nvSpPr>
        <p:spPr>
          <a:xfrm>
            <a:off x="4061995" y="3750296"/>
            <a:ext cx="2031324" cy="369332"/>
          </a:xfrm>
          <a:prstGeom prst="rect">
            <a:avLst/>
          </a:prstGeom>
          <a:ln>
            <a:solidFill>
              <a:schemeClr val="tx1"/>
            </a:solidFill>
          </a:ln>
        </p:spPr>
        <p:txBody>
          <a:bodyPr wrap="square">
            <a:spAutoFit/>
          </a:bodyPr>
          <a:lstStyle/>
          <a:p>
            <a:r>
              <a:rPr lang="zh-CN" altLang="en-US" dirty="0">
                <a:latin typeface="+mn-ea"/>
              </a:rPr>
              <a:t>地理加权回归模型</a:t>
            </a:r>
            <a:endParaRPr lang="zh-CN" altLang="en-US" dirty="0"/>
          </a:p>
        </p:txBody>
      </p:sp>
      <p:sp>
        <p:nvSpPr>
          <p:cNvPr id="27" name="矩形 26">
            <a:extLst>
              <a:ext uri="{FF2B5EF4-FFF2-40B4-BE49-F238E27FC236}">
                <a16:creationId xmlns:a16="http://schemas.microsoft.com/office/drawing/2014/main" id="{C762C479-AE82-4453-A0DF-57CB403F6501}"/>
              </a:ext>
            </a:extLst>
          </p:cNvPr>
          <p:cNvSpPr/>
          <p:nvPr/>
        </p:nvSpPr>
        <p:spPr>
          <a:xfrm>
            <a:off x="4061995" y="4172339"/>
            <a:ext cx="2031324" cy="369332"/>
          </a:xfrm>
          <a:prstGeom prst="rect">
            <a:avLst/>
          </a:prstGeom>
          <a:ln>
            <a:solidFill>
              <a:schemeClr val="tx1"/>
            </a:solidFill>
          </a:ln>
        </p:spPr>
        <p:txBody>
          <a:bodyPr wrap="square">
            <a:spAutoFit/>
          </a:bodyPr>
          <a:lstStyle/>
          <a:p>
            <a:r>
              <a:rPr lang="en-US" altLang="zh-CN" dirty="0">
                <a:latin typeface="+mn-ea"/>
              </a:rPr>
              <a:t>…</a:t>
            </a:r>
            <a:endParaRPr lang="zh-CN" altLang="en-US" dirty="0"/>
          </a:p>
        </p:txBody>
      </p:sp>
      <p:sp>
        <p:nvSpPr>
          <p:cNvPr id="28" name="矩形 27">
            <a:extLst>
              <a:ext uri="{FF2B5EF4-FFF2-40B4-BE49-F238E27FC236}">
                <a16:creationId xmlns:a16="http://schemas.microsoft.com/office/drawing/2014/main" id="{459FEE43-C1BF-42FF-A8F3-064F2B297BB0}"/>
              </a:ext>
            </a:extLst>
          </p:cNvPr>
          <p:cNvSpPr/>
          <p:nvPr/>
        </p:nvSpPr>
        <p:spPr>
          <a:xfrm>
            <a:off x="6212482" y="1438760"/>
            <a:ext cx="1114408" cy="369332"/>
          </a:xfrm>
          <a:prstGeom prst="rect">
            <a:avLst/>
          </a:prstGeom>
        </p:spPr>
        <p:txBody>
          <a:bodyPr wrap="none">
            <a:spAutoFit/>
          </a:bodyPr>
          <a:lstStyle/>
          <a:p>
            <a:pPr lvl="0">
              <a:spcBef>
                <a:spcPts val="1200"/>
              </a:spcBef>
              <a:spcAft>
                <a:spcPts val="1200"/>
              </a:spcAft>
            </a:pPr>
            <a:r>
              <a:rPr lang="zh-CN" altLang="en-US" b="1" kern="100" dirty="0">
                <a:latin typeface="Times New Roman" panose="02020603050405020304" pitchFamily="18" charset="0"/>
                <a:ea typeface="楷体" panose="02010609060101010101" pitchFamily="49" charset="-122"/>
                <a:cs typeface="Times New Roman" panose="02020603050405020304" pitchFamily="18" charset="0"/>
              </a:rPr>
              <a:t>基本模型</a:t>
            </a:r>
          </a:p>
        </p:txBody>
      </p:sp>
      <p:sp>
        <p:nvSpPr>
          <p:cNvPr id="29" name="矩形 28">
            <a:extLst>
              <a:ext uri="{FF2B5EF4-FFF2-40B4-BE49-F238E27FC236}">
                <a16:creationId xmlns:a16="http://schemas.microsoft.com/office/drawing/2014/main" id="{A129E626-87FE-4A63-8D42-87930321FC91}"/>
              </a:ext>
            </a:extLst>
          </p:cNvPr>
          <p:cNvSpPr/>
          <p:nvPr/>
        </p:nvSpPr>
        <p:spPr>
          <a:xfrm>
            <a:off x="7544386" y="1299645"/>
            <a:ext cx="4219984" cy="2031325"/>
          </a:xfrm>
          <a:prstGeom prst="rect">
            <a:avLst/>
          </a:prstGeom>
        </p:spPr>
        <p:txBody>
          <a:bodyPr wrap="square">
            <a:spAutoFit/>
          </a:bodyPr>
          <a:lstStyle/>
          <a:p>
            <a:r>
              <a:rPr lang="en-US" altLang="zh-CN" dirty="0" err="1">
                <a:latin typeface="+mn-ea"/>
                <a:cs typeface="Times New Roman" panose="02020603050405020304" pitchFamily="18" charset="0"/>
              </a:rPr>
              <a:t>Fortheringham</a:t>
            </a:r>
            <a:r>
              <a:rPr lang="zh-CN" altLang="en-US" dirty="0">
                <a:latin typeface="+mn-ea"/>
                <a:cs typeface="Times New Roman" panose="02020603050405020304" pitchFamily="18" charset="0"/>
              </a:rPr>
              <a:t>等人（</a:t>
            </a:r>
            <a:r>
              <a:rPr lang="en-US" altLang="zh-CN" dirty="0">
                <a:latin typeface="+mn-ea"/>
                <a:cs typeface="Times New Roman" panose="02020603050405020304" pitchFamily="18" charset="0"/>
              </a:rPr>
              <a:t>1996</a:t>
            </a:r>
            <a:r>
              <a:rPr lang="zh-CN" altLang="en-US" dirty="0">
                <a:latin typeface="+mn-ea"/>
                <a:cs typeface="Times New Roman" panose="02020603050405020304" pitchFamily="18" charset="0"/>
              </a:rPr>
              <a:t>）基于局部平滑的思想，提出了地理加权回归模型，将数据的空间位置嵌入到回归参数中，利用局部加权最小二乘方法进行逐点参数估计，其中权是回归点所在的地理空间位置到其他各观测点的地理空间位置之间的距离函数。</a:t>
            </a:r>
            <a:endParaRPr lang="zh-CN" altLang="en-US" dirty="0">
              <a:latin typeface="+mn-ea"/>
            </a:endParaRPr>
          </a:p>
        </p:txBody>
      </p:sp>
      <p:sp>
        <p:nvSpPr>
          <p:cNvPr id="30" name="矩形 29">
            <a:extLst>
              <a:ext uri="{FF2B5EF4-FFF2-40B4-BE49-F238E27FC236}">
                <a16:creationId xmlns:a16="http://schemas.microsoft.com/office/drawing/2014/main" id="{D984CD74-AE6A-4B0D-A57E-FDB503FACF57}"/>
              </a:ext>
            </a:extLst>
          </p:cNvPr>
          <p:cNvSpPr/>
          <p:nvPr/>
        </p:nvSpPr>
        <p:spPr>
          <a:xfrm>
            <a:off x="7363744" y="1362498"/>
            <a:ext cx="73709" cy="607850"/>
          </a:xfrm>
          <a:prstGeom prst="rect">
            <a:avLst/>
          </a:prstGeom>
          <a:solidFill>
            <a:srgbClr val="97A4A5"/>
          </a:solidFill>
          <a:ln w="12700" cap="flat" cmpd="sng" algn="ctr">
            <a:noFill/>
            <a:prstDash val="solid"/>
            <a:miter lim="800000"/>
          </a:ln>
          <a:effectLst/>
        </p:spPr>
        <p:txBody>
          <a:bodyPr rtlCol="0" anchor="ctr"/>
          <a:lstStyle/>
          <a:p>
            <a:pPr algn="ctr"/>
            <a:endParaRPr lang="zh-CN" altLang="en-US" kern="0">
              <a:solidFill>
                <a:prstClr val="white"/>
              </a:solidFill>
              <a:latin typeface="Arial"/>
              <a:ea typeface="微软雅黑"/>
            </a:endParaRPr>
          </a:p>
        </p:txBody>
      </p:sp>
      <p:sp>
        <p:nvSpPr>
          <p:cNvPr id="11" name="Rectangle 2">
            <a:extLst>
              <a:ext uri="{FF2B5EF4-FFF2-40B4-BE49-F238E27FC236}">
                <a16:creationId xmlns:a16="http://schemas.microsoft.com/office/drawing/2014/main" id="{AB4103CB-F0AC-4A9A-A836-CE57CC49386A}"/>
              </a:ext>
            </a:extLst>
          </p:cNvPr>
          <p:cNvSpPr>
            <a:spLocks noChangeArrowheads="1"/>
          </p:cNvSpPr>
          <p:nvPr/>
        </p:nvSpPr>
        <p:spPr bwMode="auto">
          <a:xfrm>
            <a:off x="7363744" y="3328606"/>
            <a:ext cx="17141908" cy="52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1" name="对象 20">
            <a:extLst>
              <a:ext uri="{FF2B5EF4-FFF2-40B4-BE49-F238E27FC236}">
                <a16:creationId xmlns:a16="http://schemas.microsoft.com/office/drawing/2014/main" id="{818B8A61-4D91-4774-8599-F6943E2ACC51}"/>
              </a:ext>
            </a:extLst>
          </p:cNvPr>
          <p:cNvGraphicFramePr>
            <a:graphicFrameLocks noChangeAspect="1"/>
          </p:cNvGraphicFramePr>
          <p:nvPr>
            <p:extLst>
              <p:ext uri="{D42A27DB-BD31-4B8C-83A1-F6EECF244321}">
                <p14:modId xmlns:p14="http://schemas.microsoft.com/office/powerpoint/2010/main" val="1060456439"/>
              </p:ext>
            </p:extLst>
          </p:nvPr>
        </p:nvGraphicFramePr>
        <p:xfrm>
          <a:off x="7683489" y="3281962"/>
          <a:ext cx="3289311" cy="651009"/>
        </p:xfrm>
        <a:graphic>
          <a:graphicData uri="http://schemas.openxmlformats.org/presentationml/2006/ole">
            <mc:AlternateContent xmlns:mc="http://schemas.openxmlformats.org/markup-compatibility/2006">
              <mc:Choice xmlns:v="urn:schemas-microsoft-com:vml" Requires="v">
                <p:oleObj spid="_x0000_s31784" name="Equation" r:id="rId3" imgW="1866900" imgH="381000" progId="Equation.DSMT4">
                  <p:embed/>
                </p:oleObj>
              </mc:Choice>
              <mc:Fallback>
                <p:oleObj name="Equation" r:id="rId3" imgW="1866900" imgH="3810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3489" y="3281962"/>
                        <a:ext cx="3289311" cy="651009"/>
                      </a:xfrm>
                      <a:prstGeom prst="rect">
                        <a:avLst/>
                      </a:prstGeom>
                      <a:noFill/>
                    </p:spPr>
                  </p:pic>
                </p:oleObj>
              </mc:Fallback>
            </mc:AlternateContent>
          </a:graphicData>
        </a:graphic>
      </p:graphicFrame>
      <p:sp>
        <p:nvSpPr>
          <p:cNvPr id="31" name="矩形 30">
            <a:extLst>
              <a:ext uri="{FF2B5EF4-FFF2-40B4-BE49-F238E27FC236}">
                <a16:creationId xmlns:a16="http://schemas.microsoft.com/office/drawing/2014/main" id="{E08E3B16-F91E-4DD8-95A6-8C0BD383C8F7}"/>
              </a:ext>
            </a:extLst>
          </p:cNvPr>
          <p:cNvSpPr/>
          <p:nvPr/>
        </p:nvSpPr>
        <p:spPr>
          <a:xfrm>
            <a:off x="7544386" y="4054848"/>
            <a:ext cx="4219984" cy="1477328"/>
          </a:xfrm>
          <a:prstGeom prst="rect">
            <a:avLst/>
          </a:prstGeom>
        </p:spPr>
        <p:txBody>
          <a:bodyPr wrap="square">
            <a:spAutoFit/>
          </a:bodyPr>
          <a:lstStyle/>
          <a:p>
            <a:r>
              <a:rPr lang="zh-CN" altLang="en-US" dirty="0">
                <a:latin typeface="+mn-ea"/>
              </a:rPr>
              <a:t>其中，</a:t>
            </a:r>
            <a:r>
              <a:rPr lang="en-US" altLang="zh-CN" dirty="0">
                <a:latin typeface="+mn-ea"/>
              </a:rPr>
              <a:t>(</a:t>
            </a:r>
            <a:r>
              <a:rPr lang="en-US" altLang="zh-CN" dirty="0" err="1">
                <a:latin typeface="+mn-ea"/>
              </a:rPr>
              <a:t>ui</a:t>
            </a:r>
            <a:r>
              <a:rPr lang="zh-CN" altLang="en-US" dirty="0">
                <a:latin typeface="+mn-ea"/>
              </a:rPr>
              <a:t>，</a:t>
            </a:r>
            <a:r>
              <a:rPr lang="en-US" altLang="zh-CN" dirty="0">
                <a:latin typeface="+mn-ea"/>
              </a:rPr>
              <a:t>vi)</a:t>
            </a:r>
            <a:r>
              <a:rPr lang="zh-CN" altLang="en-US" dirty="0">
                <a:latin typeface="+mn-ea"/>
              </a:rPr>
              <a:t>是第</a:t>
            </a:r>
            <a:r>
              <a:rPr lang="en-US" altLang="zh-CN" dirty="0" err="1">
                <a:latin typeface="+mn-ea"/>
              </a:rPr>
              <a:t>i</a:t>
            </a:r>
            <a:r>
              <a:rPr lang="zh-CN" altLang="en-US" dirty="0">
                <a:latin typeface="+mn-ea"/>
              </a:rPr>
              <a:t>个采样点的坐标，</a:t>
            </a:r>
            <a:r>
              <a:rPr lang="en-US" altLang="zh-CN" dirty="0">
                <a:latin typeface="+mn-ea"/>
              </a:rPr>
              <a:t>βk(</a:t>
            </a:r>
            <a:r>
              <a:rPr lang="en-US" altLang="zh-CN" dirty="0" err="1">
                <a:latin typeface="+mn-ea"/>
              </a:rPr>
              <a:t>ui</a:t>
            </a:r>
            <a:r>
              <a:rPr lang="zh-CN" altLang="en-US" dirty="0">
                <a:latin typeface="+mn-ea"/>
              </a:rPr>
              <a:t>，</a:t>
            </a:r>
            <a:r>
              <a:rPr lang="en-US" altLang="zh-CN" dirty="0">
                <a:latin typeface="+mn-ea"/>
              </a:rPr>
              <a:t>vi) </a:t>
            </a:r>
            <a:r>
              <a:rPr lang="zh-CN" altLang="en-US" dirty="0">
                <a:latin typeface="+mn-ea"/>
              </a:rPr>
              <a:t>是第</a:t>
            </a:r>
            <a:r>
              <a:rPr lang="en-US" altLang="zh-CN" dirty="0" err="1">
                <a:latin typeface="+mn-ea"/>
              </a:rPr>
              <a:t>i</a:t>
            </a:r>
            <a:r>
              <a:rPr lang="zh-CN" altLang="en-US" dirty="0">
                <a:latin typeface="+mn-ea"/>
              </a:rPr>
              <a:t>个采样点上第</a:t>
            </a:r>
            <a:r>
              <a:rPr lang="en-US" altLang="zh-CN" dirty="0">
                <a:latin typeface="+mn-ea"/>
              </a:rPr>
              <a:t>k</a:t>
            </a:r>
            <a:r>
              <a:rPr lang="zh-CN" altLang="en-US" dirty="0">
                <a:latin typeface="+mn-ea"/>
              </a:rPr>
              <a:t>个回归参数，是地理位置的函数。</a:t>
            </a:r>
            <a:r>
              <a:rPr lang="en-US" altLang="zh-CN" dirty="0" err="1">
                <a:latin typeface="+mn-ea"/>
              </a:rPr>
              <a:t>εi</a:t>
            </a:r>
            <a:r>
              <a:rPr lang="zh-CN" altLang="en-US" dirty="0">
                <a:latin typeface="+mn-ea"/>
              </a:rPr>
              <a:t>是第</a:t>
            </a:r>
            <a:r>
              <a:rPr lang="en-US" altLang="zh-CN" dirty="0" err="1">
                <a:latin typeface="+mn-ea"/>
              </a:rPr>
              <a:t>i</a:t>
            </a:r>
            <a:r>
              <a:rPr lang="zh-CN" altLang="en-US" dirty="0">
                <a:latin typeface="+mn-ea"/>
              </a:rPr>
              <a:t>个区域的随机误差，满足零均值、同方差、相互独立等基本假定。</a:t>
            </a:r>
          </a:p>
        </p:txBody>
      </p:sp>
    </p:spTree>
    <p:extLst>
      <p:ext uri="{BB962C8B-B14F-4D97-AF65-F5344CB8AC3E}">
        <p14:creationId xmlns:p14="http://schemas.microsoft.com/office/powerpoint/2010/main" val="1035947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Light" panose="020B0502040204020203" pitchFamily="34" charset="-122"/>
              <a:cs typeface="+mn-cs"/>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ea typeface="微软雅黑" panose="020B0503020204020204" pitchFamily="34" charset="-122"/>
              </a:rPr>
              <a:t>参数估计</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298886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lang="zh-CN" altLang="en-US" sz="2400" dirty="0">
                <a:solidFill>
                  <a:prstClr val="black"/>
                </a:solidFill>
                <a:latin typeface="微软雅黑" panose="020B0503020204020204" pitchFamily="34" charset="-122"/>
              </a:rPr>
              <a:t>地理加权回归</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a:cs typeface="+mj-cs"/>
            </a:endParaRPr>
          </a:p>
        </p:txBody>
      </p:sp>
      <p:sp>
        <p:nvSpPr>
          <p:cNvPr id="11" name="Rectangle 2">
            <a:extLst>
              <a:ext uri="{FF2B5EF4-FFF2-40B4-BE49-F238E27FC236}">
                <a16:creationId xmlns:a16="http://schemas.microsoft.com/office/drawing/2014/main" id="{AB4103CB-F0AC-4A9A-A836-CE57CC49386A}"/>
              </a:ext>
            </a:extLst>
          </p:cNvPr>
          <p:cNvSpPr>
            <a:spLocks noChangeArrowheads="1"/>
          </p:cNvSpPr>
          <p:nvPr/>
        </p:nvSpPr>
        <p:spPr bwMode="auto">
          <a:xfrm>
            <a:off x="7363744" y="3328606"/>
            <a:ext cx="17141908" cy="52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32" name="组合 31">
            <a:extLst>
              <a:ext uri="{FF2B5EF4-FFF2-40B4-BE49-F238E27FC236}">
                <a16:creationId xmlns:a16="http://schemas.microsoft.com/office/drawing/2014/main" id="{28DC34EC-0E42-430A-B030-0DD8BAED0F55}"/>
              </a:ext>
            </a:extLst>
          </p:cNvPr>
          <p:cNvGrpSpPr/>
          <p:nvPr/>
        </p:nvGrpSpPr>
        <p:grpSpPr>
          <a:xfrm>
            <a:off x="-78871" y="1066347"/>
            <a:ext cx="12798583" cy="12229186"/>
            <a:chOff x="0" y="1133085"/>
            <a:chExt cx="12513972" cy="5524560"/>
          </a:xfrm>
        </p:grpSpPr>
        <p:sp>
          <p:nvSpPr>
            <p:cNvPr id="33" name="矩形 32">
              <a:extLst>
                <a:ext uri="{FF2B5EF4-FFF2-40B4-BE49-F238E27FC236}">
                  <a16:creationId xmlns:a16="http://schemas.microsoft.com/office/drawing/2014/main" id="{A981C6CE-413E-4976-8DD2-D879456F97A0}"/>
                </a:ext>
              </a:extLst>
            </p:cNvPr>
            <p:cNvSpPr/>
            <p:nvPr/>
          </p:nvSpPr>
          <p:spPr>
            <a:xfrm>
              <a:off x="0" y="1133085"/>
              <a:ext cx="12513972" cy="5500466"/>
            </a:xfrm>
            <a:prstGeom prst="rect">
              <a:avLst/>
            </a:prstGeom>
            <a:solidFill>
              <a:srgbClr val="97A4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Arial"/>
                  <a:ea typeface="微软雅黑"/>
                  <a:cs typeface="+mn-cs"/>
                </a:rPr>
                <a:t> </a:t>
              </a:r>
              <a:endParaRPr kumimoji="0" lang="zh-CN" altLang="en-US" sz="18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34" name="矩形 33">
              <a:extLst>
                <a:ext uri="{FF2B5EF4-FFF2-40B4-BE49-F238E27FC236}">
                  <a16:creationId xmlns:a16="http://schemas.microsoft.com/office/drawing/2014/main" id="{F6BDDE98-6576-4F55-A1BC-106416746021}"/>
                </a:ext>
              </a:extLst>
            </p:cNvPr>
            <p:cNvSpPr/>
            <p:nvPr/>
          </p:nvSpPr>
          <p:spPr>
            <a:xfrm>
              <a:off x="341195" y="1157179"/>
              <a:ext cx="6026470" cy="5500466"/>
            </a:xfrm>
            <a:prstGeom prst="rect">
              <a:avLst/>
            </a:prstGeom>
            <a:solidFill>
              <a:srgbClr val="F4F4F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grpSp>
      <p:sp>
        <p:nvSpPr>
          <p:cNvPr id="3" name="矩形 2">
            <a:extLst>
              <a:ext uri="{FF2B5EF4-FFF2-40B4-BE49-F238E27FC236}">
                <a16:creationId xmlns:a16="http://schemas.microsoft.com/office/drawing/2014/main" id="{577E5A94-C408-42A2-A39C-EE679616EBD6}"/>
              </a:ext>
            </a:extLst>
          </p:cNvPr>
          <p:cNvSpPr/>
          <p:nvPr/>
        </p:nvSpPr>
        <p:spPr>
          <a:xfrm>
            <a:off x="343923" y="1139056"/>
            <a:ext cx="6096000" cy="923330"/>
          </a:xfrm>
          <a:prstGeom prst="rect">
            <a:avLst/>
          </a:prstGeom>
        </p:spPr>
        <p:txBody>
          <a:bodyPr>
            <a:spAutoFit/>
          </a:bodyPr>
          <a:lstStyle/>
          <a:p>
            <a:r>
              <a:rPr lang="zh-CN" altLang="en-US" dirty="0"/>
              <a:t>利用加权最小二乘法（</a:t>
            </a:r>
            <a:r>
              <a:rPr lang="en-US" altLang="zh-CN" dirty="0"/>
              <a:t>Weighted Least Square</a:t>
            </a:r>
            <a:r>
              <a:rPr lang="zh-CN" altLang="en-US" dirty="0"/>
              <a:t>，</a:t>
            </a:r>
            <a:r>
              <a:rPr lang="en-US" altLang="zh-CN" dirty="0"/>
              <a:t>WLS</a:t>
            </a:r>
            <a:r>
              <a:rPr lang="zh-CN" altLang="en-US" dirty="0"/>
              <a:t>）来估计参数，</a:t>
            </a:r>
            <a:r>
              <a:rPr lang="en-US" altLang="zh-CN" dirty="0" err="1"/>
              <a:t>i</a:t>
            </a:r>
            <a:r>
              <a:rPr lang="zh-CN" altLang="en-US" dirty="0"/>
              <a:t>点的回归参数可通过使如下的式子达到最小来进行估计</a:t>
            </a:r>
          </a:p>
        </p:txBody>
      </p:sp>
      <p:sp>
        <p:nvSpPr>
          <p:cNvPr id="4" name="Rectangle 2">
            <a:extLst>
              <a:ext uri="{FF2B5EF4-FFF2-40B4-BE49-F238E27FC236}">
                <a16:creationId xmlns:a16="http://schemas.microsoft.com/office/drawing/2014/main" id="{00C30D9F-E78E-4164-91C8-A795D551C44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B7FEE03C-C664-43DE-B259-D1991A988D97}"/>
              </a:ext>
            </a:extLst>
          </p:cNvPr>
          <p:cNvGraphicFramePr>
            <a:graphicFrameLocks noChangeAspect="1"/>
          </p:cNvGraphicFramePr>
          <p:nvPr>
            <p:extLst>
              <p:ext uri="{D42A27DB-BD31-4B8C-83A1-F6EECF244321}">
                <p14:modId xmlns:p14="http://schemas.microsoft.com/office/powerpoint/2010/main" val="3309401759"/>
              </p:ext>
            </p:extLst>
          </p:nvPr>
        </p:nvGraphicFramePr>
        <p:xfrm>
          <a:off x="1438018" y="1789985"/>
          <a:ext cx="2266665" cy="755555"/>
        </p:xfrm>
        <a:graphic>
          <a:graphicData uri="http://schemas.openxmlformats.org/presentationml/2006/ole">
            <mc:AlternateContent xmlns:mc="http://schemas.openxmlformats.org/markup-compatibility/2006">
              <mc:Choice xmlns:v="urn:schemas-microsoft-com:vml" Requires="v">
                <p:oleObj spid="_x0000_s36224" name="Equation" r:id="rId3" imgW="1371600" imgH="393700" progId="Equation.DSMT4">
                  <p:embed/>
                </p:oleObj>
              </mc:Choice>
              <mc:Fallback>
                <p:oleObj name="Equation" r:id="rId3" imgW="1371600" imgH="3937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8018" y="1789985"/>
                        <a:ext cx="2266665" cy="755555"/>
                      </a:xfrm>
                      <a:prstGeom prst="rect">
                        <a:avLst/>
                      </a:prstGeom>
                      <a:noFill/>
                    </p:spPr>
                  </p:pic>
                </p:oleObj>
              </mc:Fallback>
            </mc:AlternateContent>
          </a:graphicData>
        </a:graphic>
      </p:graphicFrame>
      <p:sp>
        <p:nvSpPr>
          <p:cNvPr id="13" name="矩形 12">
            <a:extLst>
              <a:ext uri="{FF2B5EF4-FFF2-40B4-BE49-F238E27FC236}">
                <a16:creationId xmlns:a16="http://schemas.microsoft.com/office/drawing/2014/main" id="{A29DA4B5-B90D-47C2-AC9D-3FD7318D4B42}"/>
              </a:ext>
            </a:extLst>
          </p:cNvPr>
          <p:cNvSpPr/>
          <p:nvPr/>
        </p:nvSpPr>
        <p:spPr>
          <a:xfrm>
            <a:off x="343923" y="2583788"/>
            <a:ext cx="6096000" cy="646331"/>
          </a:xfrm>
          <a:prstGeom prst="rect">
            <a:avLst/>
          </a:prstGeom>
        </p:spPr>
        <p:txBody>
          <a:bodyPr>
            <a:spAutoFit/>
          </a:bodyPr>
          <a:lstStyle/>
          <a:p>
            <a:r>
              <a:rPr lang="zh-CN" altLang="en-US" dirty="0"/>
              <a:t>此时</a:t>
            </a:r>
            <a:r>
              <a:rPr lang="en-US" altLang="zh-CN" dirty="0" err="1"/>
              <a:t>wij</a:t>
            </a:r>
            <a:r>
              <a:rPr lang="zh-CN" altLang="en-US" dirty="0"/>
              <a:t>为回归点</a:t>
            </a:r>
            <a:r>
              <a:rPr lang="en-US" altLang="zh-CN" dirty="0" err="1"/>
              <a:t>i</a:t>
            </a:r>
            <a:r>
              <a:rPr lang="zh-CN" altLang="en-US" dirty="0"/>
              <a:t>与其他观测点</a:t>
            </a:r>
            <a:r>
              <a:rPr lang="en-US" altLang="zh-CN" dirty="0"/>
              <a:t>j</a:t>
            </a:r>
            <a:r>
              <a:rPr lang="zh-CN" altLang="en-US" dirty="0"/>
              <a:t>之间的地理距离</a:t>
            </a:r>
            <a:r>
              <a:rPr lang="en-US" altLang="zh-CN" dirty="0" err="1"/>
              <a:t>dij</a:t>
            </a:r>
            <a:r>
              <a:rPr lang="zh-CN" altLang="en-US" dirty="0"/>
              <a:t>的单调递减函数。</a:t>
            </a:r>
          </a:p>
        </p:txBody>
      </p:sp>
      <p:sp>
        <p:nvSpPr>
          <p:cNvPr id="35" name="Rectangle 4">
            <a:extLst>
              <a:ext uri="{FF2B5EF4-FFF2-40B4-BE49-F238E27FC236}">
                <a16:creationId xmlns:a16="http://schemas.microsoft.com/office/drawing/2014/main" id="{2D5BF752-164E-4C3B-B526-59089FE89329}"/>
              </a:ext>
            </a:extLst>
          </p:cNvPr>
          <p:cNvSpPr>
            <a:spLocks noChangeArrowheads="1"/>
          </p:cNvSpPr>
          <p:nvPr/>
        </p:nvSpPr>
        <p:spPr bwMode="auto">
          <a:xfrm>
            <a:off x="-1" y="-1"/>
            <a:ext cx="144310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6">
            <a:extLst>
              <a:ext uri="{FF2B5EF4-FFF2-40B4-BE49-F238E27FC236}">
                <a16:creationId xmlns:a16="http://schemas.microsoft.com/office/drawing/2014/main" id="{77BEB924-9466-47D6-87B5-559E5ED74287}"/>
              </a:ext>
            </a:extLst>
          </p:cNvPr>
          <p:cNvSpPr>
            <a:spLocks noChangeArrowheads="1"/>
          </p:cNvSpPr>
          <p:nvPr/>
        </p:nvSpPr>
        <p:spPr bwMode="auto">
          <a:xfrm>
            <a:off x="0" y="-1"/>
            <a:ext cx="132838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39" name="组合 38">
            <a:extLst>
              <a:ext uri="{FF2B5EF4-FFF2-40B4-BE49-F238E27FC236}">
                <a16:creationId xmlns:a16="http://schemas.microsoft.com/office/drawing/2014/main" id="{DFB9FC48-4DCC-487D-9647-8185A7891408}"/>
              </a:ext>
            </a:extLst>
          </p:cNvPr>
          <p:cNvGrpSpPr/>
          <p:nvPr/>
        </p:nvGrpSpPr>
        <p:grpSpPr>
          <a:xfrm>
            <a:off x="423515" y="3387647"/>
            <a:ext cx="5964584" cy="669536"/>
            <a:chOff x="478491" y="3681404"/>
            <a:chExt cx="6129856" cy="669536"/>
          </a:xfrm>
        </p:grpSpPr>
        <p:sp>
          <p:nvSpPr>
            <p:cNvPr id="14" name="矩形 13">
              <a:extLst>
                <a:ext uri="{FF2B5EF4-FFF2-40B4-BE49-F238E27FC236}">
                  <a16:creationId xmlns:a16="http://schemas.microsoft.com/office/drawing/2014/main" id="{623C023E-1C2A-41D6-9875-D357065C89A0}"/>
                </a:ext>
              </a:extLst>
            </p:cNvPr>
            <p:cNvSpPr/>
            <p:nvPr/>
          </p:nvSpPr>
          <p:spPr>
            <a:xfrm>
              <a:off x="478491" y="3704609"/>
              <a:ext cx="6129856" cy="646331"/>
            </a:xfrm>
            <a:prstGeom prst="rect">
              <a:avLst/>
            </a:prstGeom>
          </p:spPr>
          <p:txBody>
            <a:bodyPr wrap="square">
              <a:spAutoFit/>
            </a:bodyPr>
            <a:lstStyle/>
            <a:p>
              <a:r>
                <a:rPr lang="zh-CN" altLang="en-US" dirty="0"/>
                <a:t>令                                             ，                                                   ，这里的空间权重矩阵是对角阵。则</a:t>
              </a:r>
              <a:r>
                <a:rPr lang="en-US" altLang="zh-CN" dirty="0" err="1"/>
                <a:t>i</a:t>
              </a:r>
              <a:r>
                <a:rPr lang="zh-CN" altLang="en-US" dirty="0"/>
                <a:t>点上的回归参数估计为：</a:t>
              </a:r>
            </a:p>
          </p:txBody>
        </p:sp>
        <p:graphicFrame>
          <p:nvGraphicFramePr>
            <p:cNvPr id="36" name="对象 35">
              <a:extLst>
                <a:ext uri="{FF2B5EF4-FFF2-40B4-BE49-F238E27FC236}">
                  <a16:creationId xmlns:a16="http://schemas.microsoft.com/office/drawing/2014/main" id="{80149FB4-6BC0-49ED-B57D-0E562A64BB7C}"/>
                </a:ext>
              </a:extLst>
            </p:cNvPr>
            <p:cNvGraphicFramePr>
              <a:graphicFrameLocks noChangeAspect="1"/>
            </p:cNvGraphicFramePr>
            <p:nvPr>
              <p:extLst>
                <p:ext uri="{D42A27DB-BD31-4B8C-83A1-F6EECF244321}">
                  <p14:modId xmlns:p14="http://schemas.microsoft.com/office/powerpoint/2010/main" val="2596455037"/>
                </p:ext>
              </p:extLst>
            </p:nvPr>
          </p:nvGraphicFramePr>
          <p:xfrm>
            <a:off x="805147" y="3681404"/>
            <a:ext cx="2520358" cy="416407"/>
          </p:xfrm>
          <a:graphic>
            <a:graphicData uri="http://schemas.openxmlformats.org/presentationml/2006/ole">
              <mc:AlternateContent xmlns:mc="http://schemas.openxmlformats.org/markup-compatibility/2006">
                <mc:Choice xmlns:v="urn:schemas-microsoft-com:vml" Requires="v">
                  <p:oleObj spid="_x0000_s36225" name="Equation" r:id="rId5" imgW="1155700" imgH="203200" progId="Equation.DSMT4">
                    <p:embed/>
                  </p:oleObj>
                </mc:Choice>
                <mc:Fallback>
                  <p:oleObj name="Equation" r:id="rId5" imgW="1155700" imgH="2032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147" y="3681404"/>
                          <a:ext cx="2520358" cy="416407"/>
                        </a:xfrm>
                        <a:prstGeom prst="rect">
                          <a:avLst/>
                        </a:prstGeom>
                        <a:noFill/>
                      </p:spPr>
                    </p:pic>
                  </p:oleObj>
                </mc:Fallback>
              </mc:AlternateContent>
            </a:graphicData>
          </a:graphic>
        </p:graphicFrame>
        <p:graphicFrame>
          <p:nvGraphicFramePr>
            <p:cNvPr id="38" name="对象 37">
              <a:extLst>
                <a:ext uri="{FF2B5EF4-FFF2-40B4-BE49-F238E27FC236}">
                  <a16:creationId xmlns:a16="http://schemas.microsoft.com/office/drawing/2014/main" id="{00C2DEA1-03ED-403A-B7E4-012DE4EB0F5F}"/>
                </a:ext>
              </a:extLst>
            </p:cNvPr>
            <p:cNvGraphicFramePr>
              <a:graphicFrameLocks noChangeAspect="1"/>
            </p:cNvGraphicFramePr>
            <p:nvPr>
              <p:extLst>
                <p:ext uri="{D42A27DB-BD31-4B8C-83A1-F6EECF244321}">
                  <p14:modId xmlns:p14="http://schemas.microsoft.com/office/powerpoint/2010/main" val="636946035"/>
                </p:ext>
              </p:extLst>
            </p:nvPr>
          </p:nvGraphicFramePr>
          <p:xfrm>
            <a:off x="3325505" y="3696058"/>
            <a:ext cx="2843620" cy="375200"/>
          </p:xfrm>
          <a:graphic>
            <a:graphicData uri="http://schemas.openxmlformats.org/presentationml/2006/ole">
              <mc:AlternateContent xmlns:mc="http://schemas.openxmlformats.org/markup-compatibility/2006">
                <mc:Choice xmlns:v="urn:schemas-microsoft-com:vml" Requires="v">
                  <p:oleObj spid="_x0000_s36226" name="Equation" r:id="rId7" imgW="1397000" imgH="190500" progId="Equation.DSMT4">
                    <p:embed/>
                  </p:oleObj>
                </mc:Choice>
                <mc:Fallback>
                  <p:oleObj name="Equation" r:id="rId7" imgW="1397000" imgH="1905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25505" y="3696058"/>
                          <a:ext cx="2843620" cy="375200"/>
                        </a:xfrm>
                        <a:prstGeom prst="rect">
                          <a:avLst/>
                        </a:prstGeom>
                        <a:noFill/>
                      </p:spPr>
                    </p:pic>
                  </p:oleObj>
                </mc:Fallback>
              </mc:AlternateContent>
            </a:graphicData>
          </a:graphic>
        </p:graphicFrame>
      </p:grpSp>
      <p:sp>
        <p:nvSpPr>
          <p:cNvPr id="40" name="Rectangle 8">
            <a:extLst>
              <a:ext uri="{FF2B5EF4-FFF2-40B4-BE49-F238E27FC236}">
                <a16:creationId xmlns:a16="http://schemas.microsoft.com/office/drawing/2014/main" id="{A554C666-B87C-4F1D-847F-19F9CBAB440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 name="对象 40">
            <a:extLst>
              <a:ext uri="{FF2B5EF4-FFF2-40B4-BE49-F238E27FC236}">
                <a16:creationId xmlns:a16="http://schemas.microsoft.com/office/drawing/2014/main" id="{254FA2E1-3847-4F57-8DA0-1EC317250D16}"/>
              </a:ext>
            </a:extLst>
          </p:cNvPr>
          <p:cNvGraphicFramePr>
            <a:graphicFrameLocks noChangeAspect="1"/>
          </p:cNvGraphicFramePr>
          <p:nvPr>
            <p:extLst>
              <p:ext uri="{D42A27DB-BD31-4B8C-83A1-F6EECF244321}">
                <p14:modId xmlns:p14="http://schemas.microsoft.com/office/powerpoint/2010/main" val="3056107871"/>
              </p:ext>
            </p:extLst>
          </p:nvPr>
        </p:nvGraphicFramePr>
        <p:xfrm>
          <a:off x="741364" y="4072989"/>
          <a:ext cx="3430263" cy="521400"/>
        </p:xfrm>
        <a:graphic>
          <a:graphicData uri="http://schemas.openxmlformats.org/presentationml/2006/ole">
            <mc:AlternateContent xmlns:mc="http://schemas.openxmlformats.org/markup-compatibility/2006">
              <mc:Choice xmlns:v="urn:schemas-microsoft-com:vml" Requires="v">
                <p:oleObj spid="_x0000_s36227" name="Equation" r:id="rId9" imgW="1168400" imgH="228600" progId="Equation.DSMT4">
                  <p:embed/>
                </p:oleObj>
              </mc:Choice>
              <mc:Fallback>
                <p:oleObj name="Equation" r:id="rId9" imgW="1168400" imgH="2286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1364" y="4072989"/>
                        <a:ext cx="3430263" cy="521400"/>
                      </a:xfrm>
                      <a:prstGeom prst="rect">
                        <a:avLst/>
                      </a:prstGeom>
                      <a:noFill/>
                    </p:spPr>
                  </p:pic>
                </p:oleObj>
              </mc:Fallback>
            </mc:AlternateContent>
          </a:graphicData>
        </a:graphic>
      </p:graphicFrame>
      <p:sp>
        <p:nvSpPr>
          <p:cNvPr id="42" name="Rectangle 10">
            <a:extLst>
              <a:ext uri="{FF2B5EF4-FFF2-40B4-BE49-F238E27FC236}">
                <a16:creationId xmlns:a16="http://schemas.microsoft.com/office/drawing/2014/main" id="{BC0302FB-6979-478A-8E5E-B5938348D03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3" name="对象 42">
            <a:extLst>
              <a:ext uri="{FF2B5EF4-FFF2-40B4-BE49-F238E27FC236}">
                <a16:creationId xmlns:a16="http://schemas.microsoft.com/office/drawing/2014/main" id="{C90C4107-CB84-478C-9009-6C5A669F8779}"/>
              </a:ext>
            </a:extLst>
          </p:cNvPr>
          <p:cNvGraphicFramePr>
            <a:graphicFrameLocks noChangeAspect="1"/>
          </p:cNvGraphicFramePr>
          <p:nvPr>
            <p:extLst>
              <p:ext uri="{D42A27DB-BD31-4B8C-83A1-F6EECF244321}">
                <p14:modId xmlns:p14="http://schemas.microsoft.com/office/powerpoint/2010/main" val="1994748191"/>
              </p:ext>
            </p:extLst>
          </p:nvPr>
        </p:nvGraphicFramePr>
        <p:xfrm>
          <a:off x="735338" y="4688448"/>
          <a:ext cx="4994453" cy="521399"/>
        </p:xfrm>
        <a:graphic>
          <a:graphicData uri="http://schemas.openxmlformats.org/presentationml/2006/ole">
            <mc:AlternateContent xmlns:mc="http://schemas.openxmlformats.org/markup-compatibility/2006">
              <mc:Choice xmlns:v="urn:schemas-microsoft-com:vml" Requires="v">
                <p:oleObj spid="_x0000_s36228" name="Equation" r:id="rId11" imgW="1689100" imgH="228600" progId="Equation.DSMT4">
                  <p:embed/>
                </p:oleObj>
              </mc:Choice>
              <mc:Fallback>
                <p:oleObj name="Equation" r:id="rId11" imgW="1689100" imgH="228600" progId="Equation.DSMT4">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5338" y="4688448"/>
                        <a:ext cx="4994453" cy="521399"/>
                      </a:xfrm>
                      <a:prstGeom prst="rect">
                        <a:avLst/>
                      </a:prstGeom>
                      <a:noFill/>
                    </p:spPr>
                  </p:pic>
                </p:oleObj>
              </mc:Fallback>
            </mc:AlternateContent>
          </a:graphicData>
        </a:graphic>
      </p:graphicFrame>
      <p:sp>
        <p:nvSpPr>
          <p:cNvPr id="45" name="矩形 44">
            <a:extLst>
              <a:ext uri="{FF2B5EF4-FFF2-40B4-BE49-F238E27FC236}">
                <a16:creationId xmlns:a16="http://schemas.microsoft.com/office/drawing/2014/main" id="{A6B41548-28DA-46D4-9FF2-9DE46B20D48C}"/>
              </a:ext>
            </a:extLst>
          </p:cNvPr>
          <p:cNvSpPr/>
          <p:nvPr/>
        </p:nvSpPr>
        <p:spPr>
          <a:xfrm>
            <a:off x="423515" y="5450936"/>
            <a:ext cx="6016408" cy="646331"/>
          </a:xfrm>
          <a:prstGeom prst="rect">
            <a:avLst/>
          </a:prstGeom>
        </p:spPr>
        <p:txBody>
          <a:bodyPr wrap="square">
            <a:spAutoFit/>
          </a:bodyPr>
          <a:lstStyle/>
          <a:p>
            <a:r>
              <a:rPr lang="zh-CN" altLang="en-US" dirty="0"/>
              <a:t>令                                                 ，称为</a:t>
            </a:r>
            <a:r>
              <a:rPr lang="en-US" altLang="zh-CN" dirty="0" err="1"/>
              <a:t>i</a:t>
            </a:r>
            <a:r>
              <a:rPr lang="zh-CN" altLang="en-US" dirty="0"/>
              <a:t>点的帽子向量，则该点的残差                                                    。</a:t>
            </a:r>
          </a:p>
        </p:txBody>
      </p:sp>
      <p:sp>
        <p:nvSpPr>
          <p:cNvPr id="46" name="Rectangle 17">
            <a:extLst>
              <a:ext uri="{FF2B5EF4-FFF2-40B4-BE49-F238E27FC236}">
                <a16:creationId xmlns:a16="http://schemas.microsoft.com/office/drawing/2014/main" id="{7383CFEC-8204-4EE7-BBE3-4B12FC1BD1D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7" name="对象 46">
            <a:extLst>
              <a:ext uri="{FF2B5EF4-FFF2-40B4-BE49-F238E27FC236}">
                <a16:creationId xmlns:a16="http://schemas.microsoft.com/office/drawing/2014/main" id="{363A71B6-32E4-4EFB-84A6-F0A50C6F8285}"/>
              </a:ext>
            </a:extLst>
          </p:cNvPr>
          <p:cNvGraphicFramePr>
            <a:graphicFrameLocks noChangeAspect="1"/>
          </p:cNvGraphicFramePr>
          <p:nvPr>
            <p:extLst>
              <p:ext uri="{D42A27DB-BD31-4B8C-83A1-F6EECF244321}">
                <p14:modId xmlns:p14="http://schemas.microsoft.com/office/powerpoint/2010/main" val="1932657910"/>
              </p:ext>
            </p:extLst>
          </p:nvPr>
        </p:nvGraphicFramePr>
        <p:xfrm>
          <a:off x="735338" y="5444692"/>
          <a:ext cx="2534815" cy="359414"/>
        </p:xfrm>
        <a:graphic>
          <a:graphicData uri="http://schemas.openxmlformats.org/presentationml/2006/ole">
            <mc:AlternateContent xmlns:mc="http://schemas.openxmlformats.org/markup-compatibility/2006">
              <mc:Choice xmlns:v="urn:schemas-microsoft-com:vml" Requires="v">
                <p:oleObj spid="_x0000_s36229" name="Equation" r:id="rId13" imgW="1206500" imgH="203200" progId="Equation.DSMT4">
                  <p:embed/>
                </p:oleObj>
              </mc:Choice>
              <mc:Fallback>
                <p:oleObj name="Equation" r:id="rId13" imgW="1206500" imgH="203200" progId="Equation.DSMT4">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5338" y="5444692"/>
                        <a:ext cx="2534815" cy="359414"/>
                      </a:xfrm>
                      <a:prstGeom prst="rect">
                        <a:avLst/>
                      </a:prstGeom>
                      <a:noFill/>
                    </p:spPr>
                  </p:pic>
                </p:oleObj>
              </mc:Fallback>
            </mc:AlternateContent>
          </a:graphicData>
        </a:graphic>
      </p:graphicFrame>
      <p:sp>
        <p:nvSpPr>
          <p:cNvPr id="48" name="Rectangle 19">
            <a:extLst>
              <a:ext uri="{FF2B5EF4-FFF2-40B4-BE49-F238E27FC236}">
                <a16:creationId xmlns:a16="http://schemas.microsoft.com/office/drawing/2014/main" id="{C527E5C9-ABDA-453D-A4A1-13343B3161E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9" name="对象 48">
            <a:extLst>
              <a:ext uri="{FF2B5EF4-FFF2-40B4-BE49-F238E27FC236}">
                <a16:creationId xmlns:a16="http://schemas.microsoft.com/office/drawing/2014/main" id="{AE3118D6-53F8-43AF-953C-9358E9F1B995}"/>
              </a:ext>
            </a:extLst>
          </p:cNvPr>
          <p:cNvGraphicFramePr>
            <a:graphicFrameLocks noChangeAspect="1"/>
          </p:cNvGraphicFramePr>
          <p:nvPr>
            <p:extLst>
              <p:ext uri="{D42A27DB-BD31-4B8C-83A1-F6EECF244321}">
                <p14:modId xmlns:p14="http://schemas.microsoft.com/office/powerpoint/2010/main" val="232235501"/>
              </p:ext>
            </p:extLst>
          </p:nvPr>
        </p:nvGraphicFramePr>
        <p:xfrm>
          <a:off x="1226407" y="5650896"/>
          <a:ext cx="2689886" cy="444416"/>
        </p:xfrm>
        <a:graphic>
          <a:graphicData uri="http://schemas.openxmlformats.org/presentationml/2006/ole">
            <mc:AlternateContent xmlns:mc="http://schemas.openxmlformats.org/markup-compatibility/2006">
              <mc:Choice xmlns:v="urn:schemas-microsoft-com:vml" Requires="v">
                <p:oleObj spid="_x0000_s36230" name="Equation" r:id="rId15" imgW="1143000" imgH="190500" progId="Equation.DSMT4">
                  <p:embed/>
                </p:oleObj>
              </mc:Choice>
              <mc:Fallback>
                <p:oleObj name="Equation" r:id="rId15" imgW="1143000" imgH="190500" progId="Equation.DSMT4">
                  <p:embed/>
                  <p:pic>
                    <p:nvPicPr>
                      <p:cNvPr id="0"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26407" y="5650896"/>
                        <a:ext cx="2689886" cy="444416"/>
                      </a:xfrm>
                      <a:prstGeom prst="rect">
                        <a:avLst/>
                      </a:prstGeom>
                      <a:noFill/>
                    </p:spPr>
                  </p:pic>
                </p:oleObj>
              </mc:Fallback>
            </mc:AlternateContent>
          </a:graphicData>
        </a:graphic>
      </p:graphicFrame>
      <p:sp>
        <p:nvSpPr>
          <p:cNvPr id="50" name="矩形 49">
            <a:extLst>
              <a:ext uri="{FF2B5EF4-FFF2-40B4-BE49-F238E27FC236}">
                <a16:creationId xmlns:a16="http://schemas.microsoft.com/office/drawing/2014/main" id="{30DB1299-52CC-4E63-B172-6F5D58FE6582}"/>
              </a:ext>
            </a:extLst>
          </p:cNvPr>
          <p:cNvSpPr/>
          <p:nvPr/>
        </p:nvSpPr>
        <p:spPr>
          <a:xfrm>
            <a:off x="396219" y="6115404"/>
            <a:ext cx="6096000" cy="646331"/>
          </a:xfrm>
          <a:prstGeom prst="rect">
            <a:avLst/>
          </a:prstGeom>
        </p:spPr>
        <p:txBody>
          <a:bodyPr wrap="square">
            <a:spAutoFit/>
          </a:bodyPr>
          <a:lstStyle/>
          <a:p>
            <a:r>
              <a:rPr lang="zh-CN" altLang="en-US" dirty="0"/>
              <a:t>按照如上的方法逐点进行回归计算，可以得到各采样点上回归参数的估计矩阵如下</a:t>
            </a:r>
            <a:r>
              <a:rPr lang="en-US" altLang="zh-CN" dirty="0"/>
              <a:t>:</a:t>
            </a:r>
            <a:endParaRPr lang="zh-CN" altLang="en-US" dirty="0"/>
          </a:p>
        </p:txBody>
      </p:sp>
      <p:sp>
        <p:nvSpPr>
          <p:cNvPr id="51" name="Rectangle 21">
            <a:extLst>
              <a:ext uri="{FF2B5EF4-FFF2-40B4-BE49-F238E27FC236}">
                <a16:creationId xmlns:a16="http://schemas.microsoft.com/office/drawing/2014/main" id="{EFD5D7A7-BABC-49F8-9304-9C33DC7B7F7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5" name="矩形 54">
            <a:extLst>
              <a:ext uri="{FF2B5EF4-FFF2-40B4-BE49-F238E27FC236}">
                <a16:creationId xmlns:a16="http://schemas.microsoft.com/office/drawing/2014/main" id="{DB05EBCB-82CB-43CD-9395-87031BBB0247}"/>
              </a:ext>
            </a:extLst>
          </p:cNvPr>
          <p:cNvSpPr/>
          <p:nvPr/>
        </p:nvSpPr>
        <p:spPr>
          <a:xfrm>
            <a:off x="6587048" y="1116288"/>
            <a:ext cx="5463925" cy="12175851"/>
          </a:xfrm>
          <a:prstGeom prst="rect">
            <a:avLst/>
          </a:prstGeom>
          <a:solidFill>
            <a:srgbClr val="F4F4F4"/>
          </a:solidFill>
          <a:ln w="12700" cap="flat" cmpd="sng" algn="ctr">
            <a:noFill/>
            <a:prstDash val="solid"/>
            <a:miter lim="800000"/>
          </a:ln>
          <a:effectLst/>
        </p:spPr>
        <p:txBody>
          <a:bodyPr rtlCol="0" anchor="ctr"/>
          <a:lstStyle/>
          <a:p>
            <a:pPr lvl="0" algn="ctr">
              <a:defRPr/>
            </a:pPr>
            <a:endParaRPr kumimoji="0" lang="zh-CN" altLang="en-US" sz="1800" b="0" i="0" u="none" strike="noStrike" kern="0" cap="none" spc="0" normalizeH="0" baseline="0" noProof="0" dirty="0">
              <a:ln>
                <a:noFill/>
              </a:ln>
              <a:effectLst/>
              <a:uLnTx/>
              <a:uFillTx/>
              <a:latin typeface="Arial"/>
              <a:ea typeface="微软雅黑"/>
            </a:endParaRPr>
          </a:p>
        </p:txBody>
      </p:sp>
      <p:graphicFrame>
        <p:nvGraphicFramePr>
          <p:cNvPr id="56" name="对象 55">
            <a:extLst>
              <a:ext uri="{FF2B5EF4-FFF2-40B4-BE49-F238E27FC236}">
                <a16:creationId xmlns:a16="http://schemas.microsoft.com/office/drawing/2014/main" id="{A92A19D4-16DD-4BDD-8712-627E7695FC07}"/>
              </a:ext>
            </a:extLst>
          </p:cNvPr>
          <p:cNvGraphicFramePr>
            <a:graphicFrameLocks noChangeAspect="1"/>
          </p:cNvGraphicFramePr>
          <p:nvPr>
            <p:extLst>
              <p:ext uri="{D42A27DB-BD31-4B8C-83A1-F6EECF244321}">
                <p14:modId xmlns:p14="http://schemas.microsoft.com/office/powerpoint/2010/main" val="326022668"/>
              </p:ext>
            </p:extLst>
          </p:nvPr>
        </p:nvGraphicFramePr>
        <p:xfrm>
          <a:off x="8395771" y="1218293"/>
          <a:ext cx="2339994" cy="1397497"/>
        </p:xfrm>
        <a:graphic>
          <a:graphicData uri="http://schemas.openxmlformats.org/presentationml/2006/ole">
            <mc:AlternateContent xmlns:mc="http://schemas.openxmlformats.org/markup-compatibility/2006">
              <mc:Choice xmlns:v="urn:schemas-microsoft-com:vml" Requires="v">
                <p:oleObj spid="_x0000_s36231" name="Equation" r:id="rId17" imgW="1346200" imgH="876300" progId="Equation.DSMT4">
                  <p:embed/>
                </p:oleObj>
              </mc:Choice>
              <mc:Fallback>
                <p:oleObj name="Equation" r:id="rId17" imgW="1346200" imgH="876300" progId="Equation.DSMT4">
                  <p:embed/>
                  <p:pic>
                    <p:nvPicPr>
                      <p:cNvPr id="52" name="对象 51">
                        <a:extLst>
                          <a:ext uri="{FF2B5EF4-FFF2-40B4-BE49-F238E27FC236}">
                            <a16:creationId xmlns:a16="http://schemas.microsoft.com/office/drawing/2014/main" id="{E234502F-F601-4149-9BBD-889698A5991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95771" y="1218293"/>
                        <a:ext cx="2339994" cy="1397497"/>
                      </a:xfrm>
                      <a:prstGeom prst="rect">
                        <a:avLst/>
                      </a:prstGeom>
                      <a:noFill/>
                    </p:spPr>
                  </p:pic>
                </p:oleObj>
              </mc:Fallback>
            </mc:AlternateContent>
          </a:graphicData>
        </a:graphic>
      </p:graphicFrame>
      <p:sp>
        <p:nvSpPr>
          <p:cNvPr id="57" name="矩形 56">
            <a:extLst>
              <a:ext uri="{FF2B5EF4-FFF2-40B4-BE49-F238E27FC236}">
                <a16:creationId xmlns:a16="http://schemas.microsoft.com/office/drawing/2014/main" id="{E6724D7E-3E1F-4471-837E-B64081BF5CDB}"/>
              </a:ext>
            </a:extLst>
          </p:cNvPr>
          <p:cNvSpPr/>
          <p:nvPr/>
        </p:nvSpPr>
        <p:spPr>
          <a:xfrm>
            <a:off x="6755186" y="2684882"/>
            <a:ext cx="5166730" cy="923330"/>
          </a:xfrm>
          <a:prstGeom prst="rect">
            <a:avLst/>
          </a:prstGeom>
        </p:spPr>
        <p:txBody>
          <a:bodyPr wrap="square">
            <a:spAutoFit/>
          </a:bodyPr>
          <a:lstStyle/>
          <a:p>
            <a:r>
              <a:rPr lang="zh-CN" altLang="en-US" dirty="0"/>
              <a:t>其中每一行表示同一个解释变量的回归参数在不同采样点上的估计值。由此，可以求得各个采样点上的回归值为</a:t>
            </a:r>
            <a:r>
              <a:rPr lang="en-US" altLang="zh-CN" dirty="0"/>
              <a:t>:</a:t>
            </a:r>
            <a:endParaRPr lang="zh-CN" altLang="en-US" dirty="0"/>
          </a:p>
        </p:txBody>
      </p:sp>
      <p:sp>
        <p:nvSpPr>
          <p:cNvPr id="58" name="Rectangle 31">
            <a:extLst>
              <a:ext uri="{FF2B5EF4-FFF2-40B4-BE49-F238E27FC236}">
                <a16:creationId xmlns:a16="http://schemas.microsoft.com/office/drawing/2014/main" id="{16E3B8C5-186A-4A5A-98FA-6C343313D6C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9" name="对象 58">
            <a:extLst>
              <a:ext uri="{FF2B5EF4-FFF2-40B4-BE49-F238E27FC236}">
                <a16:creationId xmlns:a16="http://schemas.microsoft.com/office/drawing/2014/main" id="{FCAADC4A-A9BA-4B51-A5DE-892943972D1D}"/>
              </a:ext>
            </a:extLst>
          </p:cNvPr>
          <p:cNvGraphicFramePr>
            <a:graphicFrameLocks noChangeAspect="1"/>
          </p:cNvGraphicFramePr>
          <p:nvPr>
            <p:extLst>
              <p:ext uri="{D42A27DB-BD31-4B8C-83A1-F6EECF244321}">
                <p14:modId xmlns:p14="http://schemas.microsoft.com/office/powerpoint/2010/main" val="320362488"/>
              </p:ext>
            </p:extLst>
          </p:nvPr>
        </p:nvGraphicFramePr>
        <p:xfrm>
          <a:off x="7566685" y="3822813"/>
          <a:ext cx="3230194" cy="1202583"/>
        </p:xfrm>
        <a:graphic>
          <a:graphicData uri="http://schemas.openxmlformats.org/presentationml/2006/ole">
            <mc:AlternateContent xmlns:mc="http://schemas.openxmlformats.org/markup-compatibility/2006">
              <mc:Choice xmlns:v="urn:schemas-microsoft-com:vml" Requires="v">
                <p:oleObj spid="_x0000_s36232" name="Equation" r:id="rId19" imgW="2159000" imgH="800100" progId="Equation.DSMT4">
                  <p:embed/>
                </p:oleObj>
              </mc:Choice>
              <mc:Fallback>
                <p:oleObj name="Equation" r:id="rId19" imgW="2159000" imgH="800100" progId="Equation.DSMT4">
                  <p:embed/>
                  <p:pic>
                    <p:nvPicPr>
                      <p:cNvPr id="0" name="Object 3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566685" y="3822813"/>
                        <a:ext cx="3230194" cy="1202583"/>
                      </a:xfrm>
                      <a:prstGeom prst="rect">
                        <a:avLst/>
                      </a:prstGeom>
                      <a:noFill/>
                    </p:spPr>
                  </p:pic>
                </p:oleObj>
              </mc:Fallback>
            </mc:AlternateContent>
          </a:graphicData>
        </a:graphic>
      </p:graphicFrame>
      <p:sp>
        <p:nvSpPr>
          <p:cNvPr id="60" name="矩形 59">
            <a:extLst>
              <a:ext uri="{FF2B5EF4-FFF2-40B4-BE49-F238E27FC236}">
                <a16:creationId xmlns:a16="http://schemas.microsoft.com/office/drawing/2014/main" id="{1AD0143E-51AB-4178-B9B9-BDFE260E1D4D}"/>
              </a:ext>
            </a:extLst>
          </p:cNvPr>
          <p:cNvSpPr/>
          <p:nvPr/>
        </p:nvSpPr>
        <p:spPr>
          <a:xfrm>
            <a:off x="6763217" y="4965658"/>
            <a:ext cx="5166730" cy="369332"/>
          </a:xfrm>
          <a:prstGeom prst="rect">
            <a:avLst/>
          </a:prstGeom>
        </p:spPr>
        <p:txBody>
          <a:bodyPr wrap="square">
            <a:spAutoFit/>
          </a:bodyPr>
          <a:lstStyle/>
          <a:p>
            <a:r>
              <a:rPr lang="zh-CN" altLang="en-US" dirty="0"/>
              <a:t>由此可以计算残差</a:t>
            </a:r>
            <a:r>
              <a:rPr lang="en-US" altLang="zh-CN" dirty="0"/>
              <a:t>:</a:t>
            </a:r>
            <a:endParaRPr lang="zh-CN" altLang="en-US" dirty="0"/>
          </a:p>
        </p:txBody>
      </p:sp>
      <p:sp>
        <p:nvSpPr>
          <p:cNvPr id="61" name="Rectangle 33">
            <a:extLst>
              <a:ext uri="{FF2B5EF4-FFF2-40B4-BE49-F238E27FC236}">
                <a16:creationId xmlns:a16="http://schemas.microsoft.com/office/drawing/2014/main" id="{54BAE912-071C-42AB-A0DD-232BFC47E3A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2" name="对象 61">
            <a:extLst>
              <a:ext uri="{FF2B5EF4-FFF2-40B4-BE49-F238E27FC236}">
                <a16:creationId xmlns:a16="http://schemas.microsoft.com/office/drawing/2014/main" id="{11B83B1A-630E-48E0-A70F-FA7726645A6D}"/>
              </a:ext>
            </a:extLst>
          </p:cNvPr>
          <p:cNvGraphicFramePr>
            <a:graphicFrameLocks noChangeAspect="1"/>
          </p:cNvGraphicFramePr>
          <p:nvPr>
            <p:extLst>
              <p:ext uri="{D42A27DB-BD31-4B8C-83A1-F6EECF244321}">
                <p14:modId xmlns:p14="http://schemas.microsoft.com/office/powerpoint/2010/main" val="514487786"/>
              </p:ext>
            </p:extLst>
          </p:nvPr>
        </p:nvGraphicFramePr>
        <p:xfrm>
          <a:off x="7956644" y="5439455"/>
          <a:ext cx="2210937" cy="1105469"/>
        </p:xfrm>
        <a:graphic>
          <a:graphicData uri="http://schemas.openxmlformats.org/presentationml/2006/ole">
            <mc:AlternateContent xmlns:mc="http://schemas.openxmlformats.org/markup-compatibility/2006">
              <mc:Choice xmlns:v="urn:schemas-microsoft-com:vml" Requires="v">
                <p:oleObj spid="_x0000_s36233" name="Equation" r:id="rId21" imgW="1434477" imgH="774364" progId="Equation.DSMT4">
                  <p:embed/>
                </p:oleObj>
              </mc:Choice>
              <mc:Fallback>
                <p:oleObj name="Equation" r:id="rId21" imgW="1434477" imgH="774364" progId="Equation.DSMT4">
                  <p:embed/>
                  <p:pic>
                    <p:nvPicPr>
                      <p:cNvPr id="0" name="Object 3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56644" y="5439455"/>
                        <a:ext cx="2210937" cy="1105469"/>
                      </a:xfrm>
                      <a:prstGeom prst="rect">
                        <a:avLst/>
                      </a:prstGeom>
                      <a:noFill/>
                    </p:spPr>
                  </p:pic>
                </p:oleObj>
              </mc:Fallback>
            </mc:AlternateContent>
          </a:graphicData>
        </a:graphic>
      </p:graphicFrame>
    </p:spTree>
    <p:extLst>
      <p:ext uri="{BB962C8B-B14F-4D97-AF65-F5344CB8AC3E}">
        <p14:creationId xmlns:p14="http://schemas.microsoft.com/office/powerpoint/2010/main" val="2714611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Light" panose="020B0502040204020203" pitchFamily="34" charset="-122"/>
              <a:cs typeface="+mn-cs"/>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ea typeface="微软雅黑" panose="020B0503020204020204" pitchFamily="34" charset="-122"/>
              </a:rPr>
              <a:t>参数估计</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1" y="22560"/>
            <a:ext cx="2934269"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lang="zh-CN" altLang="en-US" sz="2400" dirty="0">
                <a:solidFill>
                  <a:prstClr val="black"/>
                </a:solidFill>
                <a:latin typeface="微软雅黑" panose="020B0503020204020204" pitchFamily="34" charset="-122"/>
              </a:rPr>
              <a:t>地理加权回归</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a:cs typeface="+mj-cs"/>
            </a:endParaRPr>
          </a:p>
        </p:txBody>
      </p:sp>
      <p:sp>
        <p:nvSpPr>
          <p:cNvPr id="11" name="Rectangle 2">
            <a:extLst>
              <a:ext uri="{FF2B5EF4-FFF2-40B4-BE49-F238E27FC236}">
                <a16:creationId xmlns:a16="http://schemas.microsoft.com/office/drawing/2014/main" id="{AB4103CB-F0AC-4A9A-A836-CE57CC49386A}"/>
              </a:ext>
            </a:extLst>
          </p:cNvPr>
          <p:cNvSpPr>
            <a:spLocks noChangeArrowheads="1"/>
          </p:cNvSpPr>
          <p:nvPr/>
        </p:nvSpPr>
        <p:spPr bwMode="auto">
          <a:xfrm>
            <a:off x="7363744" y="3328606"/>
            <a:ext cx="17141908" cy="52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32" name="组合 31">
            <a:extLst>
              <a:ext uri="{FF2B5EF4-FFF2-40B4-BE49-F238E27FC236}">
                <a16:creationId xmlns:a16="http://schemas.microsoft.com/office/drawing/2014/main" id="{28DC34EC-0E42-430A-B030-0DD8BAED0F55}"/>
              </a:ext>
            </a:extLst>
          </p:cNvPr>
          <p:cNvGrpSpPr/>
          <p:nvPr/>
        </p:nvGrpSpPr>
        <p:grpSpPr>
          <a:xfrm>
            <a:off x="-78871" y="1066347"/>
            <a:ext cx="12798583" cy="12229186"/>
            <a:chOff x="0" y="1133085"/>
            <a:chExt cx="12513972" cy="5524560"/>
          </a:xfrm>
        </p:grpSpPr>
        <p:sp>
          <p:nvSpPr>
            <p:cNvPr id="33" name="矩形 32">
              <a:extLst>
                <a:ext uri="{FF2B5EF4-FFF2-40B4-BE49-F238E27FC236}">
                  <a16:creationId xmlns:a16="http://schemas.microsoft.com/office/drawing/2014/main" id="{A981C6CE-413E-4976-8DD2-D879456F97A0}"/>
                </a:ext>
              </a:extLst>
            </p:cNvPr>
            <p:cNvSpPr/>
            <p:nvPr/>
          </p:nvSpPr>
          <p:spPr>
            <a:xfrm>
              <a:off x="0" y="1133085"/>
              <a:ext cx="12513972" cy="5500466"/>
            </a:xfrm>
            <a:prstGeom prst="rect">
              <a:avLst/>
            </a:prstGeom>
            <a:solidFill>
              <a:srgbClr val="97A4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Arial"/>
                  <a:ea typeface="微软雅黑"/>
                  <a:cs typeface="+mn-cs"/>
                </a:rPr>
                <a:t> </a:t>
              </a:r>
              <a:endParaRPr kumimoji="0" lang="zh-CN" altLang="en-US" sz="18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34" name="矩形 33">
              <a:extLst>
                <a:ext uri="{FF2B5EF4-FFF2-40B4-BE49-F238E27FC236}">
                  <a16:creationId xmlns:a16="http://schemas.microsoft.com/office/drawing/2014/main" id="{F6BDDE98-6576-4F55-A1BC-106416746021}"/>
                </a:ext>
              </a:extLst>
            </p:cNvPr>
            <p:cNvSpPr/>
            <p:nvPr/>
          </p:nvSpPr>
          <p:spPr>
            <a:xfrm>
              <a:off x="341196" y="1157179"/>
              <a:ext cx="5554022" cy="5500466"/>
            </a:xfrm>
            <a:prstGeom prst="rect">
              <a:avLst/>
            </a:prstGeom>
            <a:solidFill>
              <a:srgbClr val="F4F4F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grpSp>
      <p:sp>
        <p:nvSpPr>
          <p:cNvPr id="4" name="Rectangle 2">
            <a:extLst>
              <a:ext uri="{FF2B5EF4-FFF2-40B4-BE49-F238E27FC236}">
                <a16:creationId xmlns:a16="http://schemas.microsoft.com/office/drawing/2014/main" id="{00C30D9F-E78E-4164-91C8-A795D551C44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5" name="Rectangle 4">
            <a:extLst>
              <a:ext uri="{FF2B5EF4-FFF2-40B4-BE49-F238E27FC236}">
                <a16:creationId xmlns:a16="http://schemas.microsoft.com/office/drawing/2014/main" id="{2D5BF752-164E-4C3B-B526-59089FE89329}"/>
              </a:ext>
            </a:extLst>
          </p:cNvPr>
          <p:cNvSpPr>
            <a:spLocks noChangeArrowheads="1"/>
          </p:cNvSpPr>
          <p:nvPr/>
        </p:nvSpPr>
        <p:spPr bwMode="auto">
          <a:xfrm>
            <a:off x="-1" y="-1"/>
            <a:ext cx="144310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7" name="Rectangle 6">
            <a:extLst>
              <a:ext uri="{FF2B5EF4-FFF2-40B4-BE49-F238E27FC236}">
                <a16:creationId xmlns:a16="http://schemas.microsoft.com/office/drawing/2014/main" id="{77BEB924-9466-47D6-87B5-559E5ED74287}"/>
              </a:ext>
            </a:extLst>
          </p:cNvPr>
          <p:cNvSpPr>
            <a:spLocks noChangeArrowheads="1"/>
          </p:cNvSpPr>
          <p:nvPr/>
        </p:nvSpPr>
        <p:spPr bwMode="auto">
          <a:xfrm>
            <a:off x="0" y="-1"/>
            <a:ext cx="132838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0" name="Rectangle 8">
            <a:extLst>
              <a:ext uri="{FF2B5EF4-FFF2-40B4-BE49-F238E27FC236}">
                <a16:creationId xmlns:a16="http://schemas.microsoft.com/office/drawing/2014/main" id="{A554C666-B87C-4F1D-847F-19F9CBAB440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2" name="Rectangle 10">
            <a:extLst>
              <a:ext uri="{FF2B5EF4-FFF2-40B4-BE49-F238E27FC236}">
                <a16:creationId xmlns:a16="http://schemas.microsoft.com/office/drawing/2014/main" id="{BC0302FB-6979-478A-8E5E-B5938348D03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6" name="Rectangle 17">
            <a:extLst>
              <a:ext uri="{FF2B5EF4-FFF2-40B4-BE49-F238E27FC236}">
                <a16:creationId xmlns:a16="http://schemas.microsoft.com/office/drawing/2014/main" id="{7383CFEC-8204-4EE7-BBE3-4B12FC1BD1D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8" name="Rectangle 19">
            <a:extLst>
              <a:ext uri="{FF2B5EF4-FFF2-40B4-BE49-F238E27FC236}">
                <a16:creationId xmlns:a16="http://schemas.microsoft.com/office/drawing/2014/main" id="{C527E5C9-ABDA-453D-A4A1-13343B3161E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1" name="Rectangle 21">
            <a:extLst>
              <a:ext uri="{FF2B5EF4-FFF2-40B4-BE49-F238E27FC236}">
                <a16:creationId xmlns:a16="http://schemas.microsoft.com/office/drawing/2014/main" id="{EFD5D7A7-BABC-49F8-9304-9C33DC7B7F7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5" name="矩形 54">
            <a:extLst>
              <a:ext uri="{FF2B5EF4-FFF2-40B4-BE49-F238E27FC236}">
                <a16:creationId xmlns:a16="http://schemas.microsoft.com/office/drawing/2014/main" id="{DB05EBCB-82CB-43CD-9395-87031BBB0247}"/>
              </a:ext>
            </a:extLst>
          </p:cNvPr>
          <p:cNvSpPr/>
          <p:nvPr/>
        </p:nvSpPr>
        <p:spPr>
          <a:xfrm>
            <a:off x="6096001" y="1116288"/>
            <a:ext cx="5857976" cy="12175851"/>
          </a:xfrm>
          <a:prstGeom prst="rect">
            <a:avLst/>
          </a:prstGeom>
          <a:solidFill>
            <a:srgbClr val="F4F4F4"/>
          </a:solidFill>
          <a:ln w="12700" cap="flat" cmpd="sng" algn="ctr">
            <a:noFill/>
            <a:prstDash val="solid"/>
            <a:miter lim="800000"/>
          </a:ln>
          <a:effectLst/>
        </p:spPr>
        <p:txBody>
          <a:bodyPr rtlCol="0" anchor="ctr"/>
          <a:lstStyle/>
          <a:p>
            <a:pPr lvl="0" algn="ctr">
              <a:defRPr/>
            </a:pPr>
            <a:endParaRPr kumimoji="0" lang="zh-CN" altLang="en-US" sz="1800" b="0" i="0" u="none" strike="noStrike" kern="0" cap="none" spc="0" normalizeH="0" baseline="0" noProof="0" dirty="0">
              <a:ln>
                <a:noFill/>
              </a:ln>
              <a:effectLst/>
              <a:uLnTx/>
              <a:uFillTx/>
              <a:latin typeface="Arial"/>
              <a:ea typeface="微软雅黑"/>
            </a:endParaRPr>
          </a:p>
        </p:txBody>
      </p:sp>
      <p:sp>
        <p:nvSpPr>
          <p:cNvPr id="58" name="Rectangle 31">
            <a:extLst>
              <a:ext uri="{FF2B5EF4-FFF2-40B4-BE49-F238E27FC236}">
                <a16:creationId xmlns:a16="http://schemas.microsoft.com/office/drawing/2014/main" id="{16E3B8C5-186A-4A5A-98FA-6C343313D6C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1" name="Rectangle 33">
            <a:extLst>
              <a:ext uri="{FF2B5EF4-FFF2-40B4-BE49-F238E27FC236}">
                <a16:creationId xmlns:a16="http://schemas.microsoft.com/office/drawing/2014/main" id="{54BAE912-071C-42AB-A0DD-232BFC47E3A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矩形 8">
            <a:extLst>
              <a:ext uri="{FF2B5EF4-FFF2-40B4-BE49-F238E27FC236}">
                <a16:creationId xmlns:a16="http://schemas.microsoft.com/office/drawing/2014/main" id="{AE8E0CBA-5FB4-47B0-B321-D3404C0F8E19}"/>
              </a:ext>
            </a:extLst>
          </p:cNvPr>
          <p:cNvSpPr/>
          <p:nvPr/>
        </p:nvSpPr>
        <p:spPr>
          <a:xfrm>
            <a:off x="487772" y="1258343"/>
            <a:ext cx="2826608" cy="369332"/>
          </a:xfrm>
          <a:prstGeom prst="rect">
            <a:avLst/>
          </a:prstGeom>
        </p:spPr>
        <p:txBody>
          <a:bodyPr wrap="none">
            <a:spAutoFit/>
          </a:bodyPr>
          <a:lstStyle/>
          <a:p>
            <a:r>
              <a:rPr lang="zh-CN" altLang="en-US" dirty="0"/>
              <a:t>令</a:t>
            </a:r>
            <a:r>
              <a:rPr lang="en-US" altLang="zh-CN" dirty="0"/>
              <a:t>RSS</a:t>
            </a:r>
            <a:r>
              <a:rPr lang="zh-CN" altLang="en-US" dirty="0"/>
              <a:t>表示残差平方和，则</a:t>
            </a:r>
          </a:p>
        </p:txBody>
      </p:sp>
      <p:sp>
        <p:nvSpPr>
          <p:cNvPr id="12" name="Rectangle 2">
            <a:extLst>
              <a:ext uri="{FF2B5EF4-FFF2-40B4-BE49-F238E27FC236}">
                <a16:creationId xmlns:a16="http://schemas.microsoft.com/office/drawing/2014/main" id="{6BEB9896-8DB9-4137-B354-03AFE4D5DDD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 name="对象 14">
            <a:extLst>
              <a:ext uri="{FF2B5EF4-FFF2-40B4-BE49-F238E27FC236}">
                <a16:creationId xmlns:a16="http://schemas.microsoft.com/office/drawing/2014/main" id="{1354ECD6-A0A8-4EBC-BA3E-BA3AA3E6B719}"/>
              </a:ext>
            </a:extLst>
          </p:cNvPr>
          <p:cNvGraphicFramePr>
            <a:graphicFrameLocks noChangeAspect="1"/>
          </p:cNvGraphicFramePr>
          <p:nvPr>
            <p:extLst>
              <p:ext uri="{D42A27DB-BD31-4B8C-83A1-F6EECF244321}">
                <p14:modId xmlns:p14="http://schemas.microsoft.com/office/powerpoint/2010/main" val="3585452747"/>
              </p:ext>
            </p:extLst>
          </p:nvPr>
        </p:nvGraphicFramePr>
        <p:xfrm>
          <a:off x="487772" y="1720318"/>
          <a:ext cx="3475632" cy="405135"/>
        </p:xfrm>
        <a:graphic>
          <a:graphicData uri="http://schemas.openxmlformats.org/presentationml/2006/ole">
            <mc:AlternateContent xmlns:mc="http://schemas.openxmlformats.org/markup-compatibility/2006">
              <mc:Choice xmlns:v="urn:schemas-microsoft-com:vml" Requires="v">
                <p:oleObj spid="_x0000_s38085" name="Equation" r:id="rId3" imgW="1574800" imgH="190500" progId="Equation.DSMT4">
                  <p:embed/>
                </p:oleObj>
              </mc:Choice>
              <mc:Fallback>
                <p:oleObj name="Equation" r:id="rId3" imgW="1574800" imgH="1905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772" y="1720318"/>
                        <a:ext cx="3475632" cy="405135"/>
                      </a:xfrm>
                      <a:prstGeom prst="rect">
                        <a:avLst/>
                      </a:prstGeom>
                      <a:noFill/>
                    </p:spPr>
                  </p:pic>
                </p:oleObj>
              </mc:Fallback>
            </mc:AlternateContent>
          </a:graphicData>
        </a:graphic>
      </p:graphicFrame>
      <p:sp>
        <p:nvSpPr>
          <p:cNvPr id="16" name="矩形 15">
            <a:extLst>
              <a:ext uri="{FF2B5EF4-FFF2-40B4-BE49-F238E27FC236}">
                <a16:creationId xmlns:a16="http://schemas.microsoft.com/office/drawing/2014/main" id="{CB7747D6-F9C8-4605-9FBC-7CF1D56C3B50}"/>
              </a:ext>
            </a:extLst>
          </p:cNvPr>
          <p:cNvSpPr/>
          <p:nvPr/>
        </p:nvSpPr>
        <p:spPr>
          <a:xfrm>
            <a:off x="487772" y="2218096"/>
            <a:ext cx="5565947" cy="369332"/>
          </a:xfrm>
          <a:prstGeom prst="rect">
            <a:avLst/>
          </a:prstGeom>
        </p:spPr>
        <p:txBody>
          <a:bodyPr wrap="none">
            <a:spAutoFit/>
          </a:bodyPr>
          <a:lstStyle/>
          <a:p>
            <a:r>
              <a:rPr lang="zh-CN" altLang="en-US" dirty="0"/>
              <a:t>假设拟合值       为         的无偏估计，即                 </a:t>
            </a:r>
            <a:r>
              <a:rPr lang="en-US" altLang="zh-CN" dirty="0"/>
              <a:t>,</a:t>
            </a:r>
            <a:r>
              <a:rPr lang="zh-CN" altLang="en-US" dirty="0"/>
              <a:t> 则有</a:t>
            </a:r>
            <a:r>
              <a:rPr lang="en-US" altLang="zh-CN" dirty="0"/>
              <a:t>:</a:t>
            </a:r>
            <a:endParaRPr lang="zh-CN" altLang="en-US" dirty="0"/>
          </a:p>
        </p:txBody>
      </p:sp>
      <p:pic>
        <p:nvPicPr>
          <p:cNvPr id="44" name="图片 43">
            <a:extLst>
              <a:ext uri="{FF2B5EF4-FFF2-40B4-BE49-F238E27FC236}">
                <a16:creationId xmlns:a16="http://schemas.microsoft.com/office/drawing/2014/main" id="{E6A0F0D7-CE2F-454A-BB88-4185CE83B18E}"/>
              </a:ext>
            </a:extLst>
          </p:cNvPr>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737869" y="2214384"/>
            <a:ext cx="326414" cy="373044"/>
          </a:xfrm>
          <a:prstGeom prst="rect">
            <a:avLst/>
          </a:prstGeom>
          <a:noFill/>
          <a:ln>
            <a:noFill/>
          </a:ln>
        </p:spPr>
      </p:pic>
      <p:pic>
        <p:nvPicPr>
          <p:cNvPr id="52" name="图片 51">
            <a:extLst>
              <a:ext uri="{FF2B5EF4-FFF2-40B4-BE49-F238E27FC236}">
                <a16:creationId xmlns:a16="http://schemas.microsoft.com/office/drawing/2014/main" id="{8FEDE145-97FC-4435-ADC2-011D28051B51}"/>
              </a:ext>
            </a:extLst>
          </p:cNvPr>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2281971" y="2261692"/>
            <a:ext cx="511801" cy="332101"/>
          </a:xfrm>
          <a:prstGeom prst="rect">
            <a:avLst/>
          </a:prstGeom>
          <a:noFill/>
          <a:ln>
            <a:noFill/>
          </a:ln>
        </p:spPr>
      </p:pic>
      <p:pic>
        <p:nvPicPr>
          <p:cNvPr id="53" name="图片 52">
            <a:extLst>
              <a:ext uri="{FF2B5EF4-FFF2-40B4-BE49-F238E27FC236}">
                <a16:creationId xmlns:a16="http://schemas.microsoft.com/office/drawing/2014/main" id="{761627A9-72FA-447A-8FD1-B92499D04923}"/>
              </a:ext>
            </a:extLst>
          </p:cNvPr>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4379237" y="2228031"/>
            <a:ext cx="852843" cy="345749"/>
          </a:xfrm>
          <a:prstGeom prst="rect">
            <a:avLst/>
          </a:prstGeom>
          <a:noFill/>
          <a:ln>
            <a:noFill/>
          </a:ln>
        </p:spPr>
      </p:pic>
      <p:sp>
        <p:nvSpPr>
          <p:cNvPr id="17" name="Rectangle 5">
            <a:extLst>
              <a:ext uri="{FF2B5EF4-FFF2-40B4-BE49-F238E27FC236}">
                <a16:creationId xmlns:a16="http://schemas.microsoft.com/office/drawing/2014/main" id="{7B6A2666-C02A-4E19-A05A-2C61BA71214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8" name="对象 17">
            <a:extLst>
              <a:ext uri="{FF2B5EF4-FFF2-40B4-BE49-F238E27FC236}">
                <a16:creationId xmlns:a16="http://schemas.microsoft.com/office/drawing/2014/main" id="{7FA1CE89-D301-49BF-9E5E-3A049EA1340F}"/>
              </a:ext>
            </a:extLst>
          </p:cNvPr>
          <p:cNvGraphicFramePr>
            <a:graphicFrameLocks noChangeAspect="1"/>
          </p:cNvGraphicFramePr>
          <p:nvPr>
            <p:extLst>
              <p:ext uri="{D42A27DB-BD31-4B8C-83A1-F6EECF244321}">
                <p14:modId xmlns:p14="http://schemas.microsoft.com/office/powerpoint/2010/main" val="1310698450"/>
              </p:ext>
            </p:extLst>
          </p:nvPr>
        </p:nvGraphicFramePr>
        <p:xfrm>
          <a:off x="515067" y="2743864"/>
          <a:ext cx="4467953" cy="1036565"/>
        </p:xfrm>
        <a:graphic>
          <a:graphicData uri="http://schemas.openxmlformats.org/presentationml/2006/ole">
            <mc:AlternateContent xmlns:mc="http://schemas.openxmlformats.org/markup-compatibility/2006">
              <mc:Choice xmlns:v="urn:schemas-microsoft-com:vml" Requires="v">
                <p:oleObj spid="_x0000_s38086" name="Equation" r:id="rId8" imgW="2413000" imgH="571500" progId="Equation.DSMT4">
                  <p:embed/>
                </p:oleObj>
              </mc:Choice>
              <mc:Fallback>
                <p:oleObj name="Equation" r:id="rId8" imgW="2413000" imgH="571500"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5067" y="2743864"/>
                        <a:ext cx="4467953" cy="1036565"/>
                      </a:xfrm>
                      <a:prstGeom prst="rect">
                        <a:avLst/>
                      </a:prstGeom>
                      <a:noFill/>
                    </p:spPr>
                  </p:pic>
                </p:oleObj>
              </mc:Fallback>
            </mc:AlternateContent>
          </a:graphicData>
        </a:graphic>
      </p:graphicFrame>
      <p:sp>
        <p:nvSpPr>
          <p:cNvPr id="19" name="矩形 18">
            <a:extLst>
              <a:ext uri="{FF2B5EF4-FFF2-40B4-BE49-F238E27FC236}">
                <a16:creationId xmlns:a16="http://schemas.microsoft.com/office/drawing/2014/main" id="{03616D68-6656-49E9-BE1E-E1EABAE81B8E}"/>
              </a:ext>
            </a:extLst>
          </p:cNvPr>
          <p:cNvSpPr/>
          <p:nvPr/>
        </p:nvSpPr>
        <p:spPr>
          <a:xfrm>
            <a:off x="238024" y="4246909"/>
            <a:ext cx="1210588" cy="369332"/>
          </a:xfrm>
          <a:prstGeom prst="rect">
            <a:avLst/>
          </a:prstGeom>
        </p:spPr>
        <p:txBody>
          <a:bodyPr wrap="none">
            <a:spAutoFit/>
          </a:bodyPr>
          <a:lstStyle/>
          <a:p>
            <a:pPr indent="266700" algn="just">
              <a:spcAft>
                <a:spcPts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从而有</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Rectangle 7">
            <a:extLst>
              <a:ext uri="{FF2B5EF4-FFF2-40B4-BE49-F238E27FC236}">
                <a16:creationId xmlns:a16="http://schemas.microsoft.com/office/drawing/2014/main" id="{5F2CB299-310D-447D-AEE3-4663EC10BE9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1" name="对象 20">
            <a:extLst>
              <a:ext uri="{FF2B5EF4-FFF2-40B4-BE49-F238E27FC236}">
                <a16:creationId xmlns:a16="http://schemas.microsoft.com/office/drawing/2014/main" id="{A625F236-F85D-4E53-99C5-37F39B6ACDFD}"/>
              </a:ext>
            </a:extLst>
          </p:cNvPr>
          <p:cNvGraphicFramePr>
            <a:graphicFrameLocks noChangeAspect="1"/>
          </p:cNvGraphicFramePr>
          <p:nvPr>
            <p:extLst>
              <p:ext uri="{D42A27DB-BD31-4B8C-83A1-F6EECF244321}">
                <p14:modId xmlns:p14="http://schemas.microsoft.com/office/powerpoint/2010/main" val="1408753950"/>
              </p:ext>
            </p:extLst>
          </p:nvPr>
        </p:nvGraphicFramePr>
        <p:xfrm>
          <a:off x="613825" y="4805736"/>
          <a:ext cx="3304571" cy="1398088"/>
        </p:xfrm>
        <a:graphic>
          <a:graphicData uri="http://schemas.openxmlformats.org/presentationml/2006/ole">
            <mc:AlternateContent xmlns:mc="http://schemas.openxmlformats.org/markup-compatibility/2006">
              <mc:Choice xmlns:v="urn:schemas-microsoft-com:vml" Requires="v">
                <p:oleObj spid="_x0000_s38087" name="Equation" r:id="rId10" imgW="1752600" imgH="774700" progId="Equation.DSMT4">
                  <p:embed/>
                </p:oleObj>
              </mc:Choice>
              <mc:Fallback>
                <p:oleObj name="Equation" r:id="rId10" imgW="1752600" imgH="774700" progId="Equation.DSMT4">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3825" y="4805736"/>
                        <a:ext cx="3304571" cy="1398088"/>
                      </a:xfrm>
                      <a:prstGeom prst="rect">
                        <a:avLst/>
                      </a:prstGeom>
                      <a:noFill/>
                    </p:spPr>
                  </p:pic>
                </p:oleObj>
              </mc:Fallback>
            </mc:AlternateContent>
          </a:graphicData>
        </a:graphic>
      </p:graphicFrame>
      <p:sp>
        <p:nvSpPr>
          <p:cNvPr id="25" name="文本框 24">
            <a:extLst>
              <a:ext uri="{FF2B5EF4-FFF2-40B4-BE49-F238E27FC236}">
                <a16:creationId xmlns:a16="http://schemas.microsoft.com/office/drawing/2014/main" id="{6F52F2DF-180C-4A01-AEA0-6FD4215EAC35}"/>
              </a:ext>
            </a:extLst>
          </p:cNvPr>
          <p:cNvSpPr txBox="1"/>
          <p:nvPr/>
        </p:nvSpPr>
        <p:spPr>
          <a:xfrm>
            <a:off x="6594766" y="1627675"/>
            <a:ext cx="4391682" cy="646331"/>
          </a:xfrm>
          <a:prstGeom prst="rect">
            <a:avLst/>
          </a:prstGeom>
          <a:noFill/>
        </p:spPr>
        <p:txBody>
          <a:bodyPr wrap="square" rtlCol="0">
            <a:spAutoFit/>
          </a:bodyPr>
          <a:lstStyle/>
          <a:p>
            <a:r>
              <a:rPr lang="zh-CN" altLang="en-US" dirty="0"/>
              <a:t>这样随机误差项的方差       的无偏估计     为：</a:t>
            </a:r>
          </a:p>
        </p:txBody>
      </p:sp>
      <p:pic>
        <p:nvPicPr>
          <p:cNvPr id="63" name="图片 62">
            <a:extLst>
              <a:ext uri="{FF2B5EF4-FFF2-40B4-BE49-F238E27FC236}">
                <a16:creationId xmlns:a16="http://schemas.microsoft.com/office/drawing/2014/main" id="{CBFCE5DD-8B9D-476C-9DA2-93F8990C146D}"/>
              </a:ext>
            </a:extLst>
          </p:cNvPr>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9024989" y="1617761"/>
            <a:ext cx="293234" cy="369332"/>
          </a:xfrm>
          <a:prstGeom prst="rect">
            <a:avLst/>
          </a:prstGeom>
          <a:noFill/>
          <a:ln>
            <a:noFill/>
          </a:ln>
        </p:spPr>
      </p:pic>
      <p:pic>
        <p:nvPicPr>
          <p:cNvPr id="64" name="图片 63">
            <a:extLst>
              <a:ext uri="{FF2B5EF4-FFF2-40B4-BE49-F238E27FC236}">
                <a16:creationId xmlns:a16="http://schemas.microsoft.com/office/drawing/2014/main" id="{EE6EB133-95C4-431D-8A56-785D9CCC8BEF}"/>
              </a:ext>
            </a:extLst>
          </p:cNvPr>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10489483" y="1647659"/>
            <a:ext cx="293234" cy="369332"/>
          </a:xfrm>
          <a:prstGeom prst="rect">
            <a:avLst/>
          </a:prstGeom>
          <a:noFill/>
          <a:ln>
            <a:noFill/>
          </a:ln>
        </p:spPr>
      </p:pic>
      <p:sp>
        <p:nvSpPr>
          <p:cNvPr id="26" name="Rectangle 14">
            <a:extLst>
              <a:ext uri="{FF2B5EF4-FFF2-40B4-BE49-F238E27FC236}">
                <a16:creationId xmlns:a16="http://schemas.microsoft.com/office/drawing/2014/main" id="{401978DB-7877-4D69-BFFA-AA4E68074AC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7" name="对象 26">
            <a:extLst>
              <a:ext uri="{FF2B5EF4-FFF2-40B4-BE49-F238E27FC236}">
                <a16:creationId xmlns:a16="http://schemas.microsoft.com/office/drawing/2014/main" id="{1F8DED16-3C54-43C8-AB6A-ACE5B72E4B55}"/>
              </a:ext>
            </a:extLst>
          </p:cNvPr>
          <p:cNvGraphicFramePr>
            <a:graphicFrameLocks noChangeAspect="1"/>
          </p:cNvGraphicFramePr>
          <p:nvPr>
            <p:extLst>
              <p:ext uri="{D42A27DB-BD31-4B8C-83A1-F6EECF244321}">
                <p14:modId xmlns:p14="http://schemas.microsoft.com/office/powerpoint/2010/main" val="3208983770"/>
              </p:ext>
            </p:extLst>
          </p:nvPr>
        </p:nvGraphicFramePr>
        <p:xfrm>
          <a:off x="6998391" y="2297690"/>
          <a:ext cx="2740564" cy="777175"/>
        </p:xfrm>
        <a:graphic>
          <a:graphicData uri="http://schemas.openxmlformats.org/presentationml/2006/ole">
            <mc:AlternateContent xmlns:mc="http://schemas.openxmlformats.org/markup-compatibility/2006">
              <mc:Choice xmlns:v="urn:schemas-microsoft-com:vml" Requires="v">
                <p:oleObj spid="_x0000_s38088" name="Equation" r:id="rId14" imgW="1282700" imgH="381000" progId="Equation.DSMT4">
                  <p:embed/>
                </p:oleObj>
              </mc:Choice>
              <mc:Fallback>
                <p:oleObj name="Equation" r:id="rId14" imgW="1282700" imgH="381000" progId="Equation.DSMT4">
                  <p:embed/>
                  <p:pic>
                    <p:nvPicPr>
                      <p:cNvPr id="0"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98391" y="2297690"/>
                        <a:ext cx="2740564" cy="777175"/>
                      </a:xfrm>
                      <a:prstGeom prst="rect">
                        <a:avLst/>
                      </a:prstGeom>
                      <a:noFill/>
                    </p:spPr>
                  </p:pic>
                </p:oleObj>
              </mc:Fallback>
            </mc:AlternateContent>
          </a:graphicData>
        </a:graphic>
      </p:graphicFrame>
      <p:sp>
        <p:nvSpPr>
          <p:cNvPr id="28" name="文本框 27">
            <a:extLst>
              <a:ext uri="{FF2B5EF4-FFF2-40B4-BE49-F238E27FC236}">
                <a16:creationId xmlns:a16="http://schemas.microsoft.com/office/drawing/2014/main" id="{C7636069-32B7-4913-9AEA-C4856C337E16}"/>
              </a:ext>
            </a:extLst>
          </p:cNvPr>
          <p:cNvSpPr txBox="1"/>
          <p:nvPr/>
        </p:nvSpPr>
        <p:spPr>
          <a:xfrm>
            <a:off x="6594765" y="3380786"/>
            <a:ext cx="4691933" cy="923330"/>
          </a:xfrm>
          <a:prstGeom prst="rect">
            <a:avLst/>
          </a:prstGeom>
          <a:noFill/>
        </p:spPr>
        <p:txBody>
          <a:bodyPr wrap="square" rtlCol="0">
            <a:spAutoFit/>
          </a:bodyPr>
          <a:lstStyle/>
          <a:p>
            <a:r>
              <a:rPr lang="zh-CN" altLang="en-US" dirty="0"/>
              <a:t>在很多情况下，           非常接近          ，因此上述式子可以进一步简化为：</a:t>
            </a:r>
          </a:p>
          <a:p>
            <a:endParaRPr lang="zh-CN" altLang="en-US" dirty="0"/>
          </a:p>
        </p:txBody>
      </p:sp>
      <p:sp>
        <p:nvSpPr>
          <p:cNvPr id="29" name="Rectangle 16">
            <a:extLst>
              <a:ext uri="{FF2B5EF4-FFF2-40B4-BE49-F238E27FC236}">
                <a16:creationId xmlns:a16="http://schemas.microsoft.com/office/drawing/2014/main" id="{EB76FEF7-A6DA-4DF0-9866-93309E7464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0" name="对象 29">
            <a:extLst>
              <a:ext uri="{FF2B5EF4-FFF2-40B4-BE49-F238E27FC236}">
                <a16:creationId xmlns:a16="http://schemas.microsoft.com/office/drawing/2014/main" id="{91CBDEBA-B920-4A58-8D4E-265854A987C3}"/>
              </a:ext>
            </a:extLst>
          </p:cNvPr>
          <p:cNvGraphicFramePr>
            <a:graphicFrameLocks noChangeAspect="1"/>
          </p:cNvGraphicFramePr>
          <p:nvPr>
            <p:extLst>
              <p:ext uri="{D42A27DB-BD31-4B8C-83A1-F6EECF244321}">
                <p14:modId xmlns:p14="http://schemas.microsoft.com/office/powerpoint/2010/main" val="2875937176"/>
              </p:ext>
            </p:extLst>
          </p:nvPr>
        </p:nvGraphicFramePr>
        <p:xfrm>
          <a:off x="7566685" y="4209063"/>
          <a:ext cx="1618258" cy="798621"/>
        </p:xfrm>
        <a:graphic>
          <a:graphicData uri="http://schemas.openxmlformats.org/presentationml/2006/ole">
            <mc:AlternateContent xmlns:mc="http://schemas.openxmlformats.org/markup-compatibility/2006">
              <mc:Choice xmlns:v="urn:schemas-microsoft-com:vml" Requires="v">
                <p:oleObj spid="_x0000_s38089" name="Equation" r:id="rId16" imgW="748975" imgH="380835" progId="Equation.DSMT4">
                  <p:embed/>
                </p:oleObj>
              </mc:Choice>
              <mc:Fallback>
                <p:oleObj name="Equation" r:id="rId16" imgW="748975" imgH="380835" progId="Equation.DSMT4">
                  <p:embed/>
                  <p:pic>
                    <p:nvPicPr>
                      <p:cNvPr id="0" name="Object 1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66685" y="4209063"/>
                        <a:ext cx="1618258" cy="798621"/>
                      </a:xfrm>
                      <a:prstGeom prst="rect">
                        <a:avLst/>
                      </a:prstGeom>
                      <a:noFill/>
                    </p:spPr>
                  </p:pic>
                </p:oleObj>
              </mc:Fallback>
            </mc:AlternateContent>
          </a:graphicData>
        </a:graphic>
      </p:graphicFrame>
      <p:pic>
        <p:nvPicPr>
          <p:cNvPr id="65" name="图片 64">
            <a:extLst>
              <a:ext uri="{FF2B5EF4-FFF2-40B4-BE49-F238E27FC236}">
                <a16:creationId xmlns:a16="http://schemas.microsoft.com/office/drawing/2014/main" id="{C3703AF9-6EED-43E6-A150-2F87A1418081}"/>
              </a:ext>
            </a:extLst>
          </p:cNvPr>
          <p:cNvPicPr/>
          <p:nvPr/>
        </p:nvPicPr>
        <p:blipFill>
          <a:blip r:embed="rId18" cstate="hqprint">
            <a:extLst>
              <a:ext uri="{28A0092B-C50C-407E-A947-70E740481C1C}">
                <a14:useLocalDpi xmlns:a14="http://schemas.microsoft.com/office/drawing/2010/main" val="0"/>
              </a:ext>
            </a:extLst>
          </a:blip>
          <a:srcRect/>
          <a:stretch>
            <a:fillRect/>
          </a:stretch>
        </p:blipFill>
        <p:spPr bwMode="auto">
          <a:xfrm>
            <a:off x="8299940" y="3411097"/>
            <a:ext cx="490667" cy="369332"/>
          </a:xfrm>
          <a:prstGeom prst="rect">
            <a:avLst/>
          </a:prstGeom>
          <a:noFill/>
          <a:ln>
            <a:noFill/>
          </a:ln>
        </p:spPr>
      </p:pic>
      <p:pic>
        <p:nvPicPr>
          <p:cNvPr id="66" name="图片 65">
            <a:extLst>
              <a:ext uri="{FF2B5EF4-FFF2-40B4-BE49-F238E27FC236}">
                <a16:creationId xmlns:a16="http://schemas.microsoft.com/office/drawing/2014/main" id="{EE18D2EB-D052-46BC-83DE-2BDDF30D0959}"/>
              </a:ext>
            </a:extLst>
          </p:cNvPr>
          <p:cNvPicPr/>
          <p:nvPr/>
        </p:nvPicPr>
        <p:blipFill>
          <a:blip r:embed="rId19" cstate="hqprint">
            <a:extLst>
              <a:ext uri="{28A0092B-C50C-407E-A947-70E740481C1C}">
                <a14:useLocalDpi xmlns:a14="http://schemas.microsoft.com/office/drawing/2010/main" val="0"/>
              </a:ext>
            </a:extLst>
          </a:blip>
          <a:srcRect/>
          <a:stretch>
            <a:fillRect/>
          </a:stretch>
        </p:blipFill>
        <p:spPr bwMode="auto">
          <a:xfrm>
            <a:off x="9779523" y="3420243"/>
            <a:ext cx="532894" cy="317152"/>
          </a:xfrm>
          <a:prstGeom prst="rect">
            <a:avLst/>
          </a:prstGeom>
          <a:noFill/>
          <a:ln>
            <a:noFill/>
          </a:ln>
        </p:spPr>
      </p:pic>
    </p:spTree>
    <p:extLst>
      <p:ext uri="{BB962C8B-B14F-4D97-AF65-F5344CB8AC3E}">
        <p14:creationId xmlns:p14="http://schemas.microsoft.com/office/powerpoint/2010/main" val="3633804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22" name="矩形 21">
            <a:extLst>
              <a:ext uri="{FF2B5EF4-FFF2-40B4-BE49-F238E27FC236}">
                <a16:creationId xmlns:a16="http://schemas.microsoft.com/office/drawing/2014/main" id="{BDD7EE7C-1AE5-4D73-AC32-9448940BDFDB}"/>
              </a:ext>
            </a:extLst>
          </p:cNvPr>
          <p:cNvSpPr/>
          <p:nvPr/>
        </p:nvSpPr>
        <p:spPr>
          <a:xfrm>
            <a:off x="0" y="0"/>
            <a:ext cx="1831145" cy="6835440"/>
          </a:xfrm>
          <a:prstGeom prst="rect">
            <a:avLst/>
          </a:prstGeom>
          <a:solidFill>
            <a:srgbClr val="BDC6C9"/>
          </a:solidFill>
          <a:ln w="12700" cap="flat" cmpd="sng" algn="ctr">
            <a:noFill/>
            <a:prstDash val="solid"/>
            <a:miter lim="800000"/>
          </a:ln>
          <a:effectLst/>
        </p:spPr>
        <p:txBody>
          <a:bodyPr rtlCol="0" anchor="ctr"/>
          <a:lstStyle/>
          <a:p>
            <a:endParaRPr lang="zh-CN" altLang="en-US" kern="10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ea typeface="微软雅黑" panose="020B0503020204020204" pitchFamily="34" charset="-122"/>
              </a:rPr>
              <a:t>空间权函数</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1902173" cy="634428"/>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lang="zh-CN" altLang="en-US" sz="2400" dirty="0">
                <a:solidFill>
                  <a:prstClr val="black"/>
                </a:solidFill>
                <a:latin typeface="微软雅黑" panose="020B0503020204020204" pitchFamily="34" charset="-122"/>
              </a:rPr>
              <a:t>地理加权回归</a:t>
            </a:r>
          </a:p>
        </p:txBody>
      </p:sp>
      <p:graphicFrame>
        <p:nvGraphicFramePr>
          <p:cNvPr id="4" name="表格 3">
            <a:extLst>
              <a:ext uri="{FF2B5EF4-FFF2-40B4-BE49-F238E27FC236}">
                <a16:creationId xmlns:a16="http://schemas.microsoft.com/office/drawing/2014/main" id="{086766E7-1FC1-4AC7-89CA-350D3325164B}"/>
              </a:ext>
            </a:extLst>
          </p:cNvPr>
          <p:cNvGraphicFramePr>
            <a:graphicFrameLocks noGrp="1"/>
          </p:cNvGraphicFramePr>
          <p:nvPr>
            <p:extLst>
              <p:ext uri="{D42A27DB-BD31-4B8C-83A1-F6EECF244321}">
                <p14:modId xmlns:p14="http://schemas.microsoft.com/office/powerpoint/2010/main" val="4180400902"/>
              </p:ext>
            </p:extLst>
          </p:nvPr>
        </p:nvGraphicFramePr>
        <p:xfrm>
          <a:off x="2350784" y="1396242"/>
          <a:ext cx="7082684" cy="4282389"/>
        </p:xfrm>
        <a:graphic>
          <a:graphicData uri="http://schemas.openxmlformats.org/drawingml/2006/table">
            <a:tbl>
              <a:tblPr firstRow="1" firstCol="1" bandRow="1"/>
              <a:tblGrid>
                <a:gridCol w="3006407">
                  <a:extLst>
                    <a:ext uri="{9D8B030D-6E8A-4147-A177-3AD203B41FA5}">
                      <a16:colId xmlns:a16="http://schemas.microsoft.com/office/drawing/2014/main" val="4161680407"/>
                    </a:ext>
                  </a:extLst>
                </a:gridCol>
                <a:gridCol w="4076277">
                  <a:extLst>
                    <a:ext uri="{9D8B030D-6E8A-4147-A177-3AD203B41FA5}">
                      <a16:colId xmlns:a16="http://schemas.microsoft.com/office/drawing/2014/main" val="1894360953"/>
                    </a:ext>
                  </a:extLst>
                </a:gridCol>
              </a:tblGrid>
              <a:tr h="301011">
                <a:tc>
                  <a:txBody>
                    <a:bodyPr/>
                    <a:lstStyle/>
                    <a:p>
                      <a:pPr indent="266700" algn="just">
                        <a:spcAft>
                          <a:spcPts val="0"/>
                        </a:spcAft>
                      </a:pPr>
                      <a:r>
                        <a:rPr lang="zh-CN" sz="1800" b="1" kern="100" dirty="0">
                          <a:effectLst/>
                          <a:latin typeface="+mn-ea"/>
                          <a:ea typeface="+mn-ea"/>
                          <a:cs typeface="Times New Roman" panose="02020603050405020304" pitchFamily="18" charset="0"/>
                        </a:rPr>
                        <a:t>核函数名称</a:t>
                      </a:r>
                      <a:endParaRPr lang="zh-CN" sz="1800" kern="100" dirty="0">
                        <a:effectLst/>
                        <a:latin typeface="+mn-ea"/>
                        <a:ea typeface="+mn-ea"/>
                        <a:cs typeface="Times New Roman" panose="02020603050405020304" pitchFamily="18" charset="0"/>
                      </a:endParaRPr>
                    </a:p>
                  </a:txBody>
                  <a:tcPr marL="66867" marR="66867"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altLang="en-US" sz="1800" kern="100" dirty="0">
                          <a:solidFill>
                            <a:schemeClr val="tx1"/>
                          </a:solidFill>
                          <a:effectLst/>
                          <a:latin typeface="+mn-ea"/>
                          <a:ea typeface="+mn-ea"/>
                          <a:cs typeface="Times New Roman" panose="02020603050405020304" pitchFamily="18" charset="0"/>
                        </a:rPr>
                        <a:t>空间权函数</a:t>
                      </a:r>
                    </a:p>
                  </a:txBody>
                  <a:tcPr marL="66867" marR="66867"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8771745"/>
                  </a:ext>
                </a:extLst>
              </a:tr>
              <a:tr h="665391">
                <a:tc>
                  <a:txBody>
                    <a:bodyPr/>
                    <a:lstStyle/>
                    <a:p>
                      <a:pPr indent="266700" algn="just">
                        <a:spcAft>
                          <a:spcPts val="0"/>
                        </a:spcAft>
                      </a:pPr>
                      <a:r>
                        <a:rPr lang="zh-CN" sz="1800" kern="100" dirty="0">
                          <a:effectLst/>
                          <a:latin typeface="+mn-ea"/>
                          <a:ea typeface="+mn-ea"/>
                          <a:cs typeface="Times New Roman" panose="02020603050405020304" pitchFamily="18" charset="0"/>
                        </a:rPr>
                        <a:t>全局函数</a:t>
                      </a:r>
                      <a:r>
                        <a:rPr lang="en-US" sz="1800" kern="100" dirty="0">
                          <a:effectLst/>
                          <a:latin typeface="+mn-ea"/>
                          <a:ea typeface="+mn-ea"/>
                          <a:cs typeface="Times New Roman" panose="02020603050405020304" pitchFamily="18" charset="0"/>
                        </a:rPr>
                        <a:t>(Global)</a:t>
                      </a:r>
                      <a:endParaRPr lang="zh-CN" sz="1800" kern="100" dirty="0">
                        <a:effectLst/>
                        <a:latin typeface="+mn-ea"/>
                        <a:ea typeface="+mn-ea"/>
                        <a:cs typeface="Times New Roman" panose="02020603050405020304" pitchFamily="18" charset="0"/>
                      </a:endParaRPr>
                    </a:p>
                  </a:txBody>
                  <a:tcPr marL="66867" marR="66867"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indent="266700" algn="just">
                        <a:spcAft>
                          <a:spcPts val="0"/>
                        </a:spcAft>
                      </a:pPr>
                      <a:endParaRPr lang="en-US"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6867" marR="66867"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727019673"/>
                  </a:ext>
                </a:extLst>
              </a:tr>
              <a:tr h="665391">
                <a:tc>
                  <a:txBody>
                    <a:bodyPr/>
                    <a:lstStyle/>
                    <a:p>
                      <a:pPr indent="266700" algn="just">
                        <a:spcAft>
                          <a:spcPts val="0"/>
                        </a:spcAft>
                      </a:pPr>
                      <a:r>
                        <a:rPr lang="zh-CN" sz="1800" kern="100" dirty="0">
                          <a:effectLst/>
                          <a:latin typeface="+mn-ea"/>
                          <a:ea typeface="+mn-ea"/>
                          <a:cs typeface="Times New Roman" panose="02020603050405020304" pitchFamily="18" charset="0"/>
                        </a:rPr>
                        <a:t>距离阈值函数</a:t>
                      </a:r>
                      <a:r>
                        <a:rPr lang="en-US" sz="1800" kern="100" dirty="0">
                          <a:effectLst/>
                          <a:latin typeface="+mn-ea"/>
                          <a:ea typeface="+mn-ea"/>
                          <a:cs typeface="Times New Roman" panose="02020603050405020304" pitchFamily="18" charset="0"/>
                        </a:rPr>
                        <a:t>(Box-Car)</a:t>
                      </a:r>
                      <a:endParaRPr lang="zh-CN" sz="1800" kern="100" dirty="0">
                        <a:effectLst/>
                        <a:latin typeface="+mn-ea"/>
                        <a:ea typeface="+mn-ea"/>
                        <a:cs typeface="Times New Roman" panose="02020603050405020304" pitchFamily="18" charset="0"/>
                      </a:endParaRPr>
                    </a:p>
                  </a:txBody>
                  <a:tcPr marL="66867" marR="66867" marT="0" marB="0">
                    <a:lnL>
                      <a:noFill/>
                    </a:lnL>
                    <a:lnR>
                      <a:noFill/>
                    </a:lnR>
                    <a:lnT>
                      <a:noFill/>
                    </a:lnT>
                    <a:lnB>
                      <a:noFill/>
                    </a:lnB>
                  </a:tcPr>
                </a:tc>
                <a:tc>
                  <a:txBody>
                    <a:bodyPr/>
                    <a:lstStyle/>
                    <a:p>
                      <a:pPr indent="266700" algn="just">
                        <a:spcAft>
                          <a:spcPts val="0"/>
                        </a:spcAft>
                      </a:pPr>
                      <a:endParaRPr lang="en-US"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6867" marR="66867" marT="0" marB="0">
                    <a:lnL>
                      <a:noFill/>
                    </a:lnL>
                    <a:lnR>
                      <a:noFill/>
                    </a:lnR>
                    <a:lnT>
                      <a:noFill/>
                    </a:lnT>
                    <a:lnB>
                      <a:noFill/>
                    </a:lnB>
                  </a:tcPr>
                </a:tc>
                <a:extLst>
                  <a:ext uri="{0D108BD9-81ED-4DB2-BD59-A6C34878D82A}">
                    <a16:rowId xmlns:a16="http://schemas.microsoft.com/office/drawing/2014/main" val="157215410"/>
                  </a:ext>
                </a:extLst>
              </a:tr>
              <a:tr h="665391">
                <a:tc>
                  <a:txBody>
                    <a:bodyPr/>
                    <a:lstStyle/>
                    <a:p>
                      <a:pPr indent="266700" algn="l">
                        <a:spcAft>
                          <a:spcPts val="0"/>
                        </a:spcAft>
                      </a:pPr>
                      <a:r>
                        <a:rPr lang="zh-CN" sz="1800" kern="100" dirty="0">
                          <a:effectLst/>
                          <a:latin typeface="+mn-ea"/>
                          <a:ea typeface="+mn-ea"/>
                          <a:cs typeface="Times New Roman" panose="02020603050405020304" pitchFamily="18" charset="0"/>
                        </a:rPr>
                        <a:t>指数型</a:t>
                      </a:r>
                      <a:r>
                        <a:rPr lang="en-US" sz="1800" kern="100" dirty="0">
                          <a:effectLst/>
                          <a:latin typeface="+mn-ea"/>
                          <a:ea typeface="+mn-ea"/>
                          <a:cs typeface="Times New Roman" panose="02020603050405020304" pitchFamily="18" charset="0"/>
                        </a:rPr>
                        <a:t>(Exponential)</a:t>
                      </a:r>
                      <a:endParaRPr lang="zh-CN" sz="1800" kern="100" dirty="0">
                        <a:effectLst/>
                        <a:latin typeface="+mn-ea"/>
                        <a:ea typeface="+mn-ea"/>
                        <a:cs typeface="Times New Roman" panose="02020603050405020304" pitchFamily="18" charset="0"/>
                      </a:endParaRPr>
                    </a:p>
                  </a:txBody>
                  <a:tcPr marL="66867" marR="66867" marT="0" marB="0">
                    <a:lnL>
                      <a:noFill/>
                    </a:lnL>
                    <a:lnR>
                      <a:noFill/>
                    </a:lnR>
                    <a:lnT>
                      <a:noFill/>
                    </a:lnT>
                    <a:lnB>
                      <a:noFill/>
                    </a:lnB>
                  </a:tcPr>
                </a:tc>
                <a:tc>
                  <a:txBody>
                    <a:bodyPr/>
                    <a:lstStyle/>
                    <a:p>
                      <a:pPr indent="266700" algn="just">
                        <a:spcAft>
                          <a:spcPts val="0"/>
                        </a:spcAft>
                      </a:pPr>
                      <a:endParaRPr lang="en-US"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6867" marR="66867" marT="0" marB="0">
                    <a:lnL>
                      <a:noFill/>
                    </a:lnL>
                    <a:lnR>
                      <a:noFill/>
                    </a:lnR>
                    <a:lnT>
                      <a:noFill/>
                    </a:lnT>
                    <a:lnB>
                      <a:noFill/>
                    </a:lnB>
                  </a:tcPr>
                </a:tc>
                <a:extLst>
                  <a:ext uri="{0D108BD9-81ED-4DB2-BD59-A6C34878D82A}">
                    <a16:rowId xmlns:a16="http://schemas.microsoft.com/office/drawing/2014/main" val="2091953570"/>
                  </a:ext>
                </a:extLst>
              </a:tr>
              <a:tr h="665391">
                <a:tc>
                  <a:txBody>
                    <a:bodyPr/>
                    <a:lstStyle/>
                    <a:p>
                      <a:pPr indent="266700" algn="just">
                        <a:spcAft>
                          <a:spcPts val="0"/>
                        </a:spcAft>
                      </a:pPr>
                      <a:r>
                        <a:rPr lang="zh-CN" sz="1800" kern="100" dirty="0">
                          <a:effectLst/>
                          <a:latin typeface="+mn-ea"/>
                          <a:ea typeface="+mn-ea"/>
                          <a:cs typeface="Times New Roman" panose="02020603050405020304" pitchFamily="18" charset="0"/>
                        </a:rPr>
                        <a:t>高斯型</a:t>
                      </a:r>
                      <a:r>
                        <a:rPr lang="en-US" sz="1800" kern="100" dirty="0">
                          <a:effectLst/>
                          <a:latin typeface="+mn-ea"/>
                          <a:ea typeface="+mn-ea"/>
                          <a:cs typeface="Times New Roman" panose="02020603050405020304" pitchFamily="18" charset="0"/>
                        </a:rPr>
                        <a:t>(Gaussian)</a:t>
                      </a:r>
                      <a:endParaRPr lang="zh-CN" sz="1800" kern="100" dirty="0">
                        <a:effectLst/>
                        <a:latin typeface="+mn-ea"/>
                        <a:ea typeface="+mn-ea"/>
                        <a:cs typeface="Times New Roman" panose="02020603050405020304" pitchFamily="18" charset="0"/>
                      </a:endParaRPr>
                    </a:p>
                  </a:txBody>
                  <a:tcPr marL="66867" marR="66867" marT="0" marB="0">
                    <a:lnL>
                      <a:noFill/>
                    </a:lnL>
                    <a:lnR>
                      <a:noFill/>
                    </a:lnR>
                    <a:lnT>
                      <a:noFill/>
                    </a:lnT>
                    <a:lnB>
                      <a:noFill/>
                    </a:lnB>
                  </a:tcPr>
                </a:tc>
                <a:tc>
                  <a:txBody>
                    <a:bodyPr/>
                    <a:lstStyle/>
                    <a:p>
                      <a:pPr indent="266700" algn="just">
                        <a:spcAft>
                          <a:spcPts val="0"/>
                        </a:spcAft>
                      </a:pP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6867" marR="66867" marT="0" marB="0">
                    <a:lnL>
                      <a:noFill/>
                    </a:lnL>
                    <a:lnR>
                      <a:noFill/>
                    </a:lnR>
                    <a:lnT>
                      <a:noFill/>
                    </a:lnT>
                    <a:lnB>
                      <a:noFill/>
                    </a:lnB>
                  </a:tcPr>
                </a:tc>
                <a:extLst>
                  <a:ext uri="{0D108BD9-81ED-4DB2-BD59-A6C34878D82A}">
                    <a16:rowId xmlns:a16="http://schemas.microsoft.com/office/drawing/2014/main" val="2921280586"/>
                  </a:ext>
                </a:extLst>
              </a:tr>
              <a:tr h="654423">
                <a:tc>
                  <a:txBody>
                    <a:bodyPr/>
                    <a:lstStyle/>
                    <a:p>
                      <a:pPr indent="266700" algn="just">
                        <a:spcAft>
                          <a:spcPts val="0"/>
                        </a:spcAft>
                      </a:pPr>
                      <a:r>
                        <a:rPr lang="zh-CN" sz="1800" kern="100" dirty="0">
                          <a:effectLst/>
                          <a:latin typeface="+mn-ea"/>
                          <a:ea typeface="+mn-ea"/>
                          <a:cs typeface="Times New Roman" panose="02020603050405020304" pitchFamily="18" charset="0"/>
                        </a:rPr>
                        <a:t>双重平方</a:t>
                      </a:r>
                      <a:r>
                        <a:rPr lang="en-US" sz="1800" kern="100" dirty="0">
                          <a:effectLst/>
                          <a:latin typeface="+mn-ea"/>
                          <a:ea typeface="+mn-ea"/>
                          <a:cs typeface="Times New Roman" panose="02020603050405020304" pitchFamily="18" charset="0"/>
                        </a:rPr>
                        <a:t>(Bi-square)</a:t>
                      </a:r>
                      <a:endParaRPr lang="zh-CN" sz="1800" kern="100" dirty="0">
                        <a:effectLst/>
                        <a:latin typeface="+mn-ea"/>
                        <a:ea typeface="+mn-ea"/>
                        <a:cs typeface="Times New Roman" panose="02020603050405020304" pitchFamily="18" charset="0"/>
                      </a:endParaRPr>
                    </a:p>
                  </a:txBody>
                  <a:tcPr marL="66867" marR="66867" marT="0" marB="0">
                    <a:lnL>
                      <a:noFill/>
                    </a:lnL>
                    <a:lnR>
                      <a:noFill/>
                    </a:lnR>
                    <a:lnT>
                      <a:noFill/>
                    </a:lnT>
                    <a:lnB>
                      <a:noFill/>
                    </a:lnB>
                  </a:tcPr>
                </a:tc>
                <a:tc>
                  <a:txBody>
                    <a:bodyPr/>
                    <a:lstStyle/>
                    <a:p>
                      <a:pPr indent="266700" algn="just">
                        <a:spcAft>
                          <a:spcPts val="0"/>
                        </a:spcAft>
                      </a:pPr>
                      <a:endParaRPr lang="en-US"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6867" marR="66867" marT="0" marB="0">
                    <a:lnL>
                      <a:noFill/>
                    </a:lnL>
                    <a:lnR>
                      <a:noFill/>
                    </a:lnR>
                    <a:lnT>
                      <a:noFill/>
                    </a:lnT>
                    <a:lnB>
                      <a:noFill/>
                    </a:lnB>
                  </a:tcPr>
                </a:tc>
                <a:extLst>
                  <a:ext uri="{0D108BD9-81ED-4DB2-BD59-A6C34878D82A}">
                    <a16:rowId xmlns:a16="http://schemas.microsoft.com/office/drawing/2014/main" val="1058113682"/>
                  </a:ext>
                </a:extLst>
              </a:tr>
              <a:tr h="665391">
                <a:tc>
                  <a:txBody>
                    <a:bodyPr/>
                    <a:lstStyle/>
                    <a:p>
                      <a:pPr indent="266700" algn="just">
                        <a:spcAft>
                          <a:spcPts val="0"/>
                        </a:spcAft>
                      </a:pPr>
                      <a:r>
                        <a:rPr lang="zh-CN" sz="1800" kern="100" dirty="0">
                          <a:effectLst/>
                          <a:latin typeface="+mn-ea"/>
                          <a:ea typeface="+mn-ea"/>
                          <a:cs typeface="Times New Roman" panose="02020603050405020304" pitchFamily="18" charset="0"/>
                        </a:rPr>
                        <a:t>三次立方</a:t>
                      </a:r>
                      <a:r>
                        <a:rPr lang="en-US" sz="1800" kern="100" dirty="0">
                          <a:effectLst/>
                          <a:latin typeface="+mn-ea"/>
                          <a:ea typeface="+mn-ea"/>
                          <a:cs typeface="Times New Roman" panose="02020603050405020304" pitchFamily="18" charset="0"/>
                        </a:rPr>
                        <a:t>(Tri-cube)</a:t>
                      </a:r>
                      <a:endParaRPr lang="zh-CN" sz="1800" kern="100" dirty="0">
                        <a:effectLst/>
                        <a:latin typeface="+mn-ea"/>
                        <a:ea typeface="+mn-ea"/>
                        <a:cs typeface="Times New Roman" panose="02020603050405020304" pitchFamily="18" charset="0"/>
                      </a:endParaRPr>
                    </a:p>
                  </a:txBody>
                  <a:tcPr marL="66867" marR="66867"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indent="266700" algn="just">
                        <a:spcAft>
                          <a:spcPts val="0"/>
                        </a:spcAft>
                      </a:pPr>
                      <a:endParaRPr lang="en-US"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6867" marR="66867" marT="0" marB="0">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8567504"/>
                  </a:ext>
                </a:extLst>
              </a:tr>
            </a:tbl>
          </a:graphicData>
        </a:graphic>
      </p:graphicFrame>
      <p:pic>
        <p:nvPicPr>
          <p:cNvPr id="38918" name="图片 93223">
            <a:extLst>
              <a:ext uri="{FF2B5EF4-FFF2-40B4-BE49-F238E27FC236}">
                <a16:creationId xmlns:a16="http://schemas.microsoft.com/office/drawing/2014/main" id="{F8F65C12-38B0-4C21-9261-AC7D58A1DF00}"/>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5982995" y="1787198"/>
            <a:ext cx="718290" cy="278521"/>
          </a:xfrm>
          <a:prstGeom prst="rect">
            <a:avLst/>
          </a:prstGeom>
          <a:noFill/>
          <a:extLst>
            <a:ext uri="{909E8E84-426E-40DD-AFC4-6F175D3DCCD1}">
              <a14:hiddenFill xmlns:a14="http://schemas.microsoft.com/office/drawing/2010/main">
                <a:solidFill>
                  <a:srgbClr val="FFFFFF"/>
                </a:solidFill>
              </a14:hiddenFill>
            </a:ext>
          </a:extLst>
        </p:spPr>
      </p:pic>
      <p:pic>
        <p:nvPicPr>
          <p:cNvPr id="38917" name="图片 93222">
            <a:extLst>
              <a:ext uri="{FF2B5EF4-FFF2-40B4-BE49-F238E27FC236}">
                <a16:creationId xmlns:a16="http://schemas.microsoft.com/office/drawing/2014/main" id="{A44E157B-4E82-4693-8C14-CE4FD801AAD7}"/>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614237" y="2239382"/>
            <a:ext cx="1276350" cy="466725"/>
          </a:xfrm>
          <a:prstGeom prst="rect">
            <a:avLst/>
          </a:prstGeom>
          <a:noFill/>
          <a:extLst>
            <a:ext uri="{909E8E84-426E-40DD-AFC4-6F175D3DCCD1}">
              <a14:hiddenFill xmlns:a14="http://schemas.microsoft.com/office/drawing/2010/main">
                <a:solidFill>
                  <a:srgbClr val="FFFFFF"/>
                </a:solidFill>
              </a14:hiddenFill>
            </a:ext>
          </a:extLst>
        </p:spPr>
      </p:pic>
      <p:pic>
        <p:nvPicPr>
          <p:cNvPr id="38916" name="图片 93221">
            <a:extLst>
              <a:ext uri="{FF2B5EF4-FFF2-40B4-BE49-F238E27FC236}">
                <a16:creationId xmlns:a16="http://schemas.microsoft.com/office/drawing/2014/main" id="{386A09AC-BCB9-4FEB-9A9E-A630F2ED950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98861" y="2877461"/>
            <a:ext cx="733425" cy="361950"/>
          </a:xfrm>
          <a:prstGeom prst="rect">
            <a:avLst/>
          </a:prstGeom>
          <a:noFill/>
          <a:extLst>
            <a:ext uri="{909E8E84-426E-40DD-AFC4-6F175D3DCCD1}">
              <a14:hiddenFill xmlns:a14="http://schemas.microsoft.com/office/drawing/2010/main">
                <a:solidFill>
                  <a:srgbClr val="FFFFFF"/>
                </a:solidFill>
              </a14:hiddenFill>
            </a:ext>
          </a:extLst>
        </p:spPr>
      </p:pic>
      <p:pic>
        <p:nvPicPr>
          <p:cNvPr id="38915" name="图片 93220">
            <a:extLst>
              <a:ext uri="{FF2B5EF4-FFF2-40B4-BE49-F238E27FC236}">
                <a16:creationId xmlns:a16="http://schemas.microsoft.com/office/drawing/2014/main" id="{E071DB45-47D1-4F6A-BB85-CCF8E6DD6B7F}"/>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5798861" y="3454789"/>
            <a:ext cx="902424" cy="445352"/>
          </a:xfrm>
          <a:prstGeom prst="rect">
            <a:avLst/>
          </a:prstGeom>
          <a:noFill/>
          <a:extLst>
            <a:ext uri="{909E8E84-426E-40DD-AFC4-6F175D3DCCD1}">
              <a14:hiddenFill xmlns:a14="http://schemas.microsoft.com/office/drawing/2010/main">
                <a:solidFill>
                  <a:srgbClr val="FFFFFF"/>
                </a:solidFill>
              </a14:hiddenFill>
            </a:ext>
          </a:extLst>
        </p:spPr>
      </p:pic>
      <p:pic>
        <p:nvPicPr>
          <p:cNvPr id="38914" name="图片 93219">
            <a:extLst>
              <a:ext uri="{FF2B5EF4-FFF2-40B4-BE49-F238E27FC236}">
                <a16:creationId xmlns:a16="http://schemas.microsoft.com/office/drawing/2014/main" id="{94864DBA-998E-4CAA-8B1D-358996EED809}"/>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399038" y="4093123"/>
            <a:ext cx="1733550" cy="657225"/>
          </a:xfrm>
          <a:prstGeom prst="rect">
            <a:avLst/>
          </a:prstGeom>
          <a:noFill/>
          <a:extLst>
            <a:ext uri="{909E8E84-426E-40DD-AFC4-6F175D3DCCD1}">
              <a14:hiddenFill xmlns:a14="http://schemas.microsoft.com/office/drawing/2010/main">
                <a:solidFill>
                  <a:srgbClr val="FFFFFF"/>
                </a:solidFill>
              </a14:hiddenFill>
            </a:ext>
          </a:extLst>
        </p:spPr>
      </p:pic>
      <p:pic>
        <p:nvPicPr>
          <p:cNvPr id="38913" name="图片 93218">
            <a:extLst>
              <a:ext uri="{FF2B5EF4-FFF2-40B4-BE49-F238E27FC236}">
                <a16:creationId xmlns:a16="http://schemas.microsoft.com/office/drawing/2014/main" id="{1B126676-4F2B-42BD-A65D-DD2932326947}"/>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5450824" y="4885877"/>
            <a:ext cx="1733550" cy="65722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8743D06E-2AA3-4527-9951-81E5AD28DCEA}"/>
              </a:ext>
            </a:extLst>
          </p:cNvPr>
          <p:cNvSpPr/>
          <p:nvPr/>
        </p:nvSpPr>
        <p:spPr>
          <a:xfrm>
            <a:off x="4598574" y="1037722"/>
            <a:ext cx="2031325" cy="369332"/>
          </a:xfrm>
          <a:prstGeom prst="rect">
            <a:avLst/>
          </a:prstGeom>
        </p:spPr>
        <p:txBody>
          <a:bodyPr wrap="none">
            <a:spAutoFit/>
          </a:bodyPr>
          <a:lstStyle/>
          <a:p>
            <a:r>
              <a:rPr lang="zh-CN" altLang="en-US" dirty="0"/>
              <a:t>常见的空间权函数</a:t>
            </a:r>
          </a:p>
        </p:txBody>
      </p:sp>
      <p:sp>
        <p:nvSpPr>
          <p:cNvPr id="27" name="矩形 26">
            <a:extLst>
              <a:ext uri="{FF2B5EF4-FFF2-40B4-BE49-F238E27FC236}">
                <a16:creationId xmlns:a16="http://schemas.microsoft.com/office/drawing/2014/main" id="{216824FC-072C-4A4D-95A0-54FC4A399B19}"/>
              </a:ext>
            </a:extLst>
          </p:cNvPr>
          <p:cNvSpPr/>
          <p:nvPr/>
        </p:nvSpPr>
        <p:spPr>
          <a:xfrm>
            <a:off x="-283699" y="5953166"/>
            <a:ext cx="12759397" cy="1085070"/>
          </a:xfrm>
          <a:prstGeom prst="rect">
            <a:avLst/>
          </a:prstGeom>
          <a:solidFill>
            <a:srgbClr val="4F5E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1991AD33-4C25-4068-8B8A-F83F62CD6809}"/>
              </a:ext>
            </a:extLst>
          </p:cNvPr>
          <p:cNvSpPr/>
          <p:nvPr/>
        </p:nvSpPr>
        <p:spPr>
          <a:xfrm>
            <a:off x="-247821" y="6241022"/>
            <a:ext cx="12421772" cy="56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619817A5-93E1-4E59-9C72-5C213F79405B}"/>
              </a:ext>
            </a:extLst>
          </p:cNvPr>
          <p:cNvSpPr/>
          <p:nvPr/>
        </p:nvSpPr>
        <p:spPr>
          <a:xfrm>
            <a:off x="-247821" y="6391762"/>
            <a:ext cx="12421772" cy="56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793292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22" name="矩形 21">
            <a:extLst>
              <a:ext uri="{FF2B5EF4-FFF2-40B4-BE49-F238E27FC236}">
                <a16:creationId xmlns:a16="http://schemas.microsoft.com/office/drawing/2014/main" id="{BDD7EE7C-1AE5-4D73-AC32-9448940BDFDB}"/>
              </a:ext>
            </a:extLst>
          </p:cNvPr>
          <p:cNvSpPr/>
          <p:nvPr/>
        </p:nvSpPr>
        <p:spPr>
          <a:xfrm>
            <a:off x="0" y="0"/>
            <a:ext cx="1831145" cy="6835440"/>
          </a:xfrm>
          <a:prstGeom prst="rect">
            <a:avLst/>
          </a:prstGeom>
          <a:solidFill>
            <a:srgbClr val="BDC6C9"/>
          </a:solidFill>
          <a:ln w="12700" cap="flat" cmpd="sng" algn="ctr">
            <a:noFill/>
            <a:prstDash val="solid"/>
            <a:miter lim="800000"/>
          </a:ln>
          <a:effectLst/>
        </p:spPr>
        <p:txBody>
          <a:bodyPr rtlCol="0" anchor="ctr"/>
          <a:lstStyle/>
          <a:p>
            <a:endParaRPr lang="zh-CN" altLang="en-US" kern="10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ea typeface="微软雅黑" panose="020B0503020204020204" pitchFamily="34" charset="-122"/>
              </a:rPr>
              <a:t>空间权函数</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1902173" cy="634428"/>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lang="zh-CN" altLang="en-US" sz="2400" dirty="0">
                <a:solidFill>
                  <a:prstClr val="black"/>
                </a:solidFill>
                <a:latin typeface="微软雅黑" panose="020B0503020204020204" pitchFamily="34" charset="-122"/>
              </a:rPr>
              <a:t>地理加权回归</a:t>
            </a:r>
          </a:p>
        </p:txBody>
      </p:sp>
      <p:sp>
        <p:nvSpPr>
          <p:cNvPr id="27" name="矩形 26">
            <a:extLst>
              <a:ext uri="{FF2B5EF4-FFF2-40B4-BE49-F238E27FC236}">
                <a16:creationId xmlns:a16="http://schemas.microsoft.com/office/drawing/2014/main" id="{216824FC-072C-4A4D-95A0-54FC4A399B19}"/>
              </a:ext>
            </a:extLst>
          </p:cNvPr>
          <p:cNvSpPr/>
          <p:nvPr/>
        </p:nvSpPr>
        <p:spPr>
          <a:xfrm>
            <a:off x="-283699" y="5953166"/>
            <a:ext cx="12759397" cy="1085070"/>
          </a:xfrm>
          <a:prstGeom prst="rect">
            <a:avLst/>
          </a:prstGeom>
          <a:solidFill>
            <a:srgbClr val="4F5E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1991AD33-4C25-4068-8B8A-F83F62CD6809}"/>
              </a:ext>
            </a:extLst>
          </p:cNvPr>
          <p:cNvSpPr/>
          <p:nvPr/>
        </p:nvSpPr>
        <p:spPr>
          <a:xfrm>
            <a:off x="-247821" y="6241022"/>
            <a:ext cx="12421772" cy="56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619817A5-93E1-4E59-9C72-5C213F79405B}"/>
              </a:ext>
            </a:extLst>
          </p:cNvPr>
          <p:cNvSpPr/>
          <p:nvPr/>
        </p:nvSpPr>
        <p:spPr>
          <a:xfrm>
            <a:off x="-247821" y="6391762"/>
            <a:ext cx="12421772" cy="56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表格 2">
            <a:extLst>
              <a:ext uri="{FF2B5EF4-FFF2-40B4-BE49-F238E27FC236}">
                <a16:creationId xmlns:a16="http://schemas.microsoft.com/office/drawing/2014/main" id="{CEA74D16-0423-4810-A6D8-D7C24BAD26A3}"/>
              </a:ext>
            </a:extLst>
          </p:cNvPr>
          <p:cNvGraphicFramePr>
            <a:graphicFrameLocks noGrp="1"/>
          </p:cNvGraphicFramePr>
          <p:nvPr>
            <p:extLst>
              <p:ext uri="{D42A27DB-BD31-4B8C-83A1-F6EECF244321}">
                <p14:modId xmlns:p14="http://schemas.microsoft.com/office/powerpoint/2010/main" val="2817970150"/>
              </p:ext>
            </p:extLst>
          </p:nvPr>
        </p:nvGraphicFramePr>
        <p:xfrm>
          <a:off x="4340683" y="3859476"/>
          <a:ext cx="5274310" cy="895974"/>
        </p:xfrm>
        <a:graphic>
          <a:graphicData uri="http://schemas.openxmlformats.org/drawingml/2006/table">
            <a:tbl>
              <a:tblPr firstRow="1" firstCol="1" bandRow="1"/>
              <a:tblGrid>
                <a:gridCol w="2637155">
                  <a:extLst>
                    <a:ext uri="{9D8B030D-6E8A-4147-A177-3AD203B41FA5}">
                      <a16:colId xmlns:a16="http://schemas.microsoft.com/office/drawing/2014/main" val="631226197"/>
                    </a:ext>
                  </a:extLst>
                </a:gridCol>
                <a:gridCol w="2637155">
                  <a:extLst>
                    <a:ext uri="{9D8B030D-6E8A-4147-A177-3AD203B41FA5}">
                      <a16:colId xmlns:a16="http://schemas.microsoft.com/office/drawing/2014/main" val="3489408696"/>
                    </a:ext>
                  </a:extLst>
                </a:gridCol>
              </a:tblGrid>
              <a:tr h="207218">
                <a:tc>
                  <a:txBody>
                    <a:bodyPr/>
                    <a:lstStyle/>
                    <a:p>
                      <a:pPr indent="266700" algn="just">
                        <a:spcAft>
                          <a:spcPts val="0"/>
                        </a:spcAft>
                      </a:pPr>
                      <a:endParaRPr lang="en-US"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266700" algn="just">
                        <a:spcAft>
                          <a:spcPts val="0"/>
                        </a:spcAft>
                      </a:pPr>
                      <a:endParaRPr lang="en-US"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435577909"/>
                  </a:ext>
                </a:extLst>
              </a:tr>
              <a:tr h="207218">
                <a:tc>
                  <a:txBody>
                    <a:bodyPr/>
                    <a:lstStyle/>
                    <a:p>
                      <a:pPr indent="266700" algn="just">
                        <a:spcAft>
                          <a:spcPts val="0"/>
                        </a:spcAft>
                      </a:pPr>
                      <a:endParaRPr lang="en-US"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266700" algn="just">
                        <a:spcAft>
                          <a:spcPts val="0"/>
                        </a:spcAft>
                      </a:pPr>
                      <a:endParaRPr lang="en-US"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441333364"/>
                  </a:ext>
                </a:extLst>
              </a:tr>
              <a:tr h="207218">
                <a:tc>
                  <a:txBody>
                    <a:bodyPr/>
                    <a:lstStyle/>
                    <a:p>
                      <a:pPr indent="266700" algn="just">
                        <a:spcAft>
                          <a:spcPts val="0"/>
                        </a:spcAft>
                      </a:pPr>
                      <a:endParaRPr lang="en-US"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266700" algn="just">
                        <a:spcAft>
                          <a:spcPts val="0"/>
                        </a:spcAft>
                      </a:pPr>
                      <a:endParaRPr lang="en-US"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974935462"/>
                  </a:ext>
                </a:extLst>
              </a:tr>
              <a:tr h="177616">
                <a:tc gridSpan="2">
                  <a:txBody>
                    <a:bodyPr/>
                    <a:lstStyle/>
                    <a:p>
                      <a:pPr indent="228600" algn="ctr">
                        <a:spcAft>
                          <a:spcPts val="600"/>
                        </a:spcAft>
                      </a:pPr>
                      <a:r>
                        <a:rPr lang="zh-CN" sz="1800" kern="100" dirty="0">
                          <a:effectLst/>
                          <a:latin typeface="+mn-ea"/>
                          <a:ea typeface="+mn-ea"/>
                          <a:cs typeface="Times New Roman" panose="02020603050405020304" pitchFamily="18" charset="0"/>
                        </a:rPr>
                        <a:t>权函数的几种表现形式（</a:t>
                      </a:r>
                      <a:r>
                        <a:rPr lang="en-US" sz="1800" kern="100" dirty="0">
                          <a:effectLst/>
                          <a:latin typeface="+mn-ea"/>
                          <a:ea typeface="+mn-ea"/>
                          <a:cs typeface="Times New Roman" panose="02020603050405020304" pitchFamily="18" charset="0"/>
                        </a:rPr>
                        <a:t>b=10</a:t>
                      </a:r>
                      <a:r>
                        <a:rPr lang="zh-CN" sz="1800" kern="100" dirty="0">
                          <a:effectLst/>
                          <a:latin typeface="+mn-ea"/>
                          <a:ea typeface="+mn-ea"/>
                          <a:cs typeface="Times New Roman" panose="02020603050405020304" pitchFamily="18" charset="0"/>
                        </a:rPr>
                        <a:t>）</a:t>
                      </a:r>
                    </a:p>
                  </a:txBody>
                  <a:tcPr marL="68580" marR="68580" marT="0" marB="0" anchor="ctr">
                    <a:lnL>
                      <a:noFill/>
                    </a:lnL>
                    <a:lnR>
                      <a:noFill/>
                    </a:lnR>
                    <a:lnT>
                      <a:noFill/>
                    </a:lnT>
                    <a:lnB>
                      <a:noFill/>
                    </a:lnB>
                  </a:tcPr>
                </a:tc>
                <a:tc hMerge="1">
                  <a:txBody>
                    <a:bodyPr/>
                    <a:lstStyle/>
                    <a:p>
                      <a:endParaRPr lang="zh-CN" altLang="en-US"/>
                    </a:p>
                  </a:txBody>
                  <a:tcPr/>
                </a:tc>
                <a:extLst>
                  <a:ext uri="{0D108BD9-81ED-4DB2-BD59-A6C34878D82A}">
                    <a16:rowId xmlns:a16="http://schemas.microsoft.com/office/drawing/2014/main" val="3623157903"/>
                  </a:ext>
                </a:extLst>
              </a:tr>
            </a:tbl>
          </a:graphicData>
        </a:graphic>
      </p:graphicFrame>
      <p:pic>
        <p:nvPicPr>
          <p:cNvPr id="39942" name="图片 93217">
            <a:extLst>
              <a:ext uri="{FF2B5EF4-FFF2-40B4-BE49-F238E27FC236}">
                <a16:creationId xmlns:a16="http://schemas.microsoft.com/office/drawing/2014/main" id="{D54B1C1A-DFB2-48B9-ABF2-1434F7635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4772" y="2701910"/>
            <a:ext cx="253365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39941" name="图片 93216">
            <a:extLst>
              <a:ext uri="{FF2B5EF4-FFF2-40B4-BE49-F238E27FC236}">
                <a16:creationId xmlns:a16="http://schemas.microsoft.com/office/drawing/2014/main" id="{3C588981-38B9-480C-8F4D-9F8476A656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3130" y="2689447"/>
            <a:ext cx="2524125" cy="1590675"/>
          </a:xfrm>
          <a:prstGeom prst="rect">
            <a:avLst/>
          </a:prstGeom>
          <a:noFill/>
          <a:extLst>
            <a:ext uri="{909E8E84-426E-40DD-AFC4-6F175D3DCCD1}">
              <a14:hiddenFill xmlns:a14="http://schemas.microsoft.com/office/drawing/2010/main">
                <a:solidFill>
                  <a:srgbClr val="FFFFFF"/>
                </a:solidFill>
              </a14:hiddenFill>
            </a:ext>
          </a:extLst>
        </p:spPr>
      </p:pic>
      <p:pic>
        <p:nvPicPr>
          <p:cNvPr id="39940" name="图片 93215">
            <a:extLst>
              <a:ext uri="{FF2B5EF4-FFF2-40B4-BE49-F238E27FC236}">
                <a16:creationId xmlns:a16="http://schemas.microsoft.com/office/drawing/2014/main" id="{E4B40404-1FF4-4179-B69B-9576162DB3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0485" y="2689447"/>
            <a:ext cx="2524125" cy="1590675"/>
          </a:xfrm>
          <a:prstGeom prst="rect">
            <a:avLst/>
          </a:prstGeom>
          <a:noFill/>
          <a:extLst>
            <a:ext uri="{909E8E84-426E-40DD-AFC4-6F175D3DCCD1}">
              <a14:hiddenFill xmlns:a14="http://schemas.microsoft.com/office/drawing/2010/main">
                <a:solidFill>
                  <a:srgbClr val="FFFFFF"/>
                </a:solidFill>
              </a14:hiddenFill>
            </a:ext>
          </a:extLst>
        </p:spPr>
      </p:pic>
      <p:pic>
        <p:nvPicPr>
          <p:cNvPr id="39939" name="图片 93214">
            <a:extLst>
              <a:ext uri="{FF2B5EF4-FFF2-40B4-BE49-F238E27FC236}">
                <a16:creationId xmlns:a16="http://schemas.microsoft.com/office/drawing/2014/main" id="{29740A2F-16A4-4D6F-AC2D-D6ACA3AB38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6249" y="1170942"/>
            <a:ext cx="2524125" cy="1590675"/>
          </a:xfrm>
          <a:prstGeom prst="rect">
            <a:avLst/>
          </a:prstGeom>
          <a:noFill/>
          <a:extLst>
            <a:ext uri="{909E8E84-426E-40DD-AFC4-6F175D3DCCD1}">
              <a14:hiddenFill xmlns:a14="http://schemas.microsoft.com/office/drawing/2010/main">
                <a:solidFill>
                  <a:srgbClr val="FFFFFF"/>
                </a:solidFill>
              </a14:hiddenFill>
            </a:ext>
          </a:extLst>
        </p:spPr>
      </p:pic>
      <p:pic>
        <p:nvPicPr>
          <p:cNvPr id="39938" name="图片 93213">
            <a:extLst>
              <a:ext uri="{FF2B5EF4-FFF2-40B4-BE49-F238E27FC236}">
                <a16:creationId xmlns:a16="http://schemas.microsoft.com/office/drawing/2014/main" id="{05CBCFFD-5256-427D-916B-8589E65DDA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1170" y="1237472"/>
            <a:ext cx="2524125" cy="1590675"/>
          </a:xfrm>
          <a:prstGeom prst="rect">
            <a:avLst/>
          </a:prstGeom>
          <a:noFill/>
          <a:extLst>
            <a:ext uri="{909E8E84-426E-40DD-AFC4-6F175D3DCCD1}">
              <a14:hiddenFill xmlns:a14="http://schemas.microsoft.com/office/drawing/2010/main">
                <a:solidFill>
                  <a:srgbClr val="FFFFFF"/>
                </a:solidFill>
              </a14:hiddenFill>
            </a:ext>
          </a:extLst>
        </p:spPr>
      </p:pic>
      <p:pic>
        <p:nvPicPr>
          <p:cNvPr id="39937" name="图片 93212">
            <a:extLst>
              <a:ext uri="{FF2B5EF4-FFF2-40B4-BE49-F238E27FC236}">
                <a16:creationId xmlns:a16="http://schemas.microsoft.com/office/drawing/2014/main" id="{732AD987-EB99-4A10-AB94-CA3FEDA716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71328" y="1237471"/>
            <a:ext cx="2524125" cy="159067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7">
            <a:extLst>
              <a:ext uri="{FF2B5EF4-FFF2-40B4-BE49-F238E27FC236}">
                <a16:creationId xmlns:a16="http://schemas.microsoft.com/office/drawing/2014/main" id="{7EB59993-BB31-4087-A9C9-19F7866DB978}"/>
              </a:ext>
            </a:extLst>
          </p:cNvPr>
          <p:cNvSpPr>
            <a:spLocks noChangeArrowheads="1"/>
          </p:cNvSpPr>
          <p:nvPr/>
        </p:nvSpPr>
        <p:spPr bwMode="auto">
          <a:xfrm>
            <a:off x="3043292" y="388946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987097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带宽选择优化</a:t>
            </a:r>
          </a:p>
        </p:txBody>
      </p:sp>
      <p:sp>
        <p:nvSpPr>
          <p:cNvPr id="8" name="Rectangle 2"/>
          <p:cNvSpPr>
            <a:spLocks noChangeArrowheads="1"/>
          </p:cNvSpPr>
          <p:nvPr/>
        </p:nvSpPr>
        <p:spPr bwMode="auto">
          <a:xfrm>
            <a:off x="-935613" y="3815444"/>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1" y="22560"/>
            <a:ext cx="3043451"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地理加权回归</a:t>
            </a:r>
          </a:p>
        </p:txBody>
      </p:sp>
      <p:sp>
        <p:nvSpPr>
          <p:cNvPr id="4" name="Rectangle 2">
            <a:extLst>
              <a:ext uri="{FF2B5EF4-FFF2-40B4-BE49-F238E27FC236}">
                <a16:creationId xmlns:a16="http://schemas.microsoft.com/office/drawing/2014/main" id="{7A164D9E-715D-4778-AD8F-64E015B3CC2F}"/>
              </a:ext>
            </a:extLst>
          </p:cNvPr>
          <p:cNvSpPr>
            <a:spLocks noChangeArrowheads="1"/>
          </p:cNvSpPr>
          <p:nvPr/>
        </p:nvSpPr>
        <p:spPr bwMode="auto">
          <a:xfrm>
            <a:off x="1818771" y="27819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4" name="Rectangle 9">
            <a:extLst>
              <a:ext uri="{FF2B5EF4-FFF2-40B4-BE49-F238E27FC236}">
                <a16:creationId xmlns:a16="http://schemas.microsoft.com/office/drawing/2014/main" id="{4D733F68-5408-434A-9709-2B8517DF8ABD}"/>
              </a:ext>
            </a:extLst>
          </p:cNvPr>
          <p:cNvSpPr>
            <a:spLocks noChangeArrowheads="1"/>
          </p:cNvSpPr>
          <p:nvPr/>
        </p:nvSpPr>
        <p:spPr bwMode="auto">
          <a:xfrm>
            <a:off x="8125876" y="39708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9">
            <a:extLst>
              <a:ext uri="{FF2B5EF4-FFF2-40B4-BE49-F238E27FC236}">
                <a16:creationId xmlns:a16="http://schemas.microsoft.com/office/drawing/2014/main" id="{6CF5C6CC-22BB-4D37-B926-BFAAD637E47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12">
            <a:extLst>
              <a:ext uri="{FF2B5EF4-FFF2-40B4-BE49-F238E27FC236}">
                <a16:creationId xmlns:a16="http://schemas.microsoft.com/office/drawing/2014/main" id="{9E86CC32-0299-4788-9A71-E997838995E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14">
            <a:extLst>
              <a:ext uri="{FF2B5EF4-FFF2-40B4-BE49-F238E27FC236}">
                <a16:creationId xmlns:a16="http://schemas.microsoft.com/office/drawing/2014/main" id="{C5097FC3-E5AE-4B1D-94D3-06BF6254A63C}"/>
              </a:ext>
            </a:extLst>
          </p:cNvPr>
          <p:cNvSpPr>
            <a:spLocks noChangeArrowheads="1"/>
          </p:cNvSpPr>
          <p:nvPr/>
        </p:nvSpPr>
        <p:spPr bwMode="auto">
          <a:xfrm>
            <a:off x="287923" y="7977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9" name="Rectangle 14">
            <a:extLst>
              <a:ext uri="{FF2B5EF4-FFF2-40B4-BE49-F238E27FC236}">
                <a16:creationId xmlns:a16="http://schemas.microsoft.com/office/drawing/2014/main" id="{3C612FDB-5BBB-43FA-A0BD-7AD8CE1FA1D7}"/>
              </a:ext>
            </a:extLst>
          </p:cNvPr>
          <p:cNvSpPr>
            <a:spLocks noChangeArrowheads="1"/>
          </p:cNvSpPr>
          <p:nvPr/>
        </p:nvSpPr>
        <p:spPr bwMode="auto">
          <a:xfrm>
            <a:off x="-315495" y="237163"/>
            <a:ext cx="1565416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3" name="Rectangle 29">
            <a:extLst>
              <a:ext uri="{FF2B5EF4-FFF2-40B4-BE49-F238E27FC236}">
                <a16:creationId xmlns:a16="http://schemas.microsoft.com/office/drawing/2014/main" id="{9195D5DD-A7A8-4071-B6B9-E51DE32A4919}"/>
              </a:ext>
            </a:extLst>
          </p:cNvPr>
          <p:cNvSpPr>
            <a:spLocks noChangeArrowheads="1"/>
          </p:cNvSpPr>
          <p:nvPr/>
        </p:nvSpPr>
        <p:spPr bwMode="auto">
          <a:xfrm>
            <a:off x="-1329660" y="137165"/>
            <a:ext cx="2291406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Rectangle 31">
            <a:extLst>
              <a:ext uri="{FF2B5EF4-FFF2-40B4-BE49-F238E27FC236}">
                <a16:creationId xmlns:a16="http://schemas.microsoft.com/office/drawing/2014/main" id="{961B3617-8ECB-4DD7-A529-BBA18CBD79D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33">
            <a:extLst>
              <a:ext uri="{FF2B5EF4-FFF2-40B4-BE49-F238E27FC236}">
                <a16:creationId xmlns:a16="http://schemas.microsoft.com/office/drawing/2014/main" id="{0CC7EA4C-F650-4EA3-AE6A-C565A9071E5E}"/>
              </a:ext>
            </a:extLst>
          </p:cNvPr>
          <p:cNvSpPr>
            <a:spLocks noChangeArrowheads="1"/>
          </p:cNvSpPr>
          <p:nvPr/>
        </p:nvSpPr>
        <p:spPr bwMode="auto">
          <a:xfrm>
            <a:off x="7014228" y="1679020"/>
            <a:ext cx="1664512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6" name="Rectangle 20">
            <a:extLst>
              <a:ext uri="{FF2B5EF4-FFF2-40B4-BE49-F238E27FC236}">
                <a16:creationId xmlns:a16="http://schemas.microsoft.com/office/drawing/2014/main" id="{2230971F-A766-4917-90F8-653CF385F46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2" name="îsḻíḋê">
            <a:extLst>
              <a:ext uri="{FF2B5EF4-FFF2-40B4-BE49-F238E27FC236}">
                <a16:creationId xmlns:a16="http://schemas.microsoft.com/office/drawing/2014/main" id="{82904ADE-A45B-4547-86C5-43E6404482C0}"/>
              </a:ext>
            </a:extLst>
          </p:cNvPr>
          <p:cNvSpPr txBox="1"/>
          <p:nvPr/>
        </p:nvSpPr>
        <p:spPr bwMode="auto">
          <a:xfrm>
            <a:off x="537341" y="1024785"/>
            <a:ext cx="479570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a:spcBef>
                <a:spcPct val="0"/>
              </a:spcBef>
            </a:pPr>
            <a:r>
              <a:rPr lang="en-US" altLang="zh-CN" b="1" dirty="0"/>
              <a:t>1.</a:t>
            </a:r>
            <a:r>
              <a:rPr lang="zh-CN" altLang="en-US" b="1" dirty="0"/>
              <a:t> 交叉验证法（</a:t>
            </a:r>
            <a:r>
              <a:rPr lang="en-US" altLang="zh-CN" b="1" dirty="0"/>
              <a:t>Cross Validation</a:t>
            </a:r>
            <a:r>
              <a:rPr lang="zh-CN" altLang="en-US" b="1" dirty="0"/>
              <a:t>）</a:t>
            </a:r>
            <a:endParaRPr lang="zh-CN" altLang="en-US" sz="1800" b="1" dirty="0"/>
          </a:p>
        </p:txBody>
      </p:sp>
      <p:sp>
        <p:nvSpPr>
          <p:cNvPr id="43" name="îṩḻïḍe">
            <a:extLst>
              <a:ext uri="{FF2B5EF4-FFF2-40B4-BE49-F238E27FC236}">
                <a16:creationId xmlns:a16="http://schemas.microsoft.com/office/drawing/2014/main" id="{708BDD18-9711-482E-9235-20F07B11F6C6}"/>
              </a:ext>
            </a:extLst>
          </p:cNvPr>
          <p:cNvSpPr/>
          <p:nvPr/>
        </p:nvSpPr>
        <p:spPr bwMode="auto">
          <a:xfrm>
            <a:off x="5088533" y="3452927"/>
            <a:ext cx="461080" cy="339517"/>
          </a:xfrm>
          <a:custGeom>
            <a:avLst/>
            <a:gdLst>
              <a:gd name="T0" fmla="*/ 3344 w 5590"/>
              <a:gd name="T1" fmla="*/ 549 h 4122"/>
              <a:gd name="T2" fmla="*/ 2246 w 5590"/>
              <a:gd name="T3" fmla="*/ 549 h 4122"/>
              <a:gd name="T4" fmla="*/ 2795 w 5590"/>
              <a:gd name="T5" fmla="*/ 240 h 4122"/>
              <a:gd name="T6" fmla="*/ 2795 w 5590"/>
              <a:gd name="T7" fmla="*/ 859 h 4122"/>
              <a:gd name="T8" fmla="*/ 2795 w 5590"/>
              <a:gd name="T9" fmla="*/ 240 h 4122"/>
              <a:gd name="T10" fmla="*/ 5470 w 5590"/>
              <a:gd name="T11" fmla="*/ 4122 h 4122"/>
              <a:gd name="T12" fmla="*/ 0 w 5590"/>
              <a:gd name="T13" fmla="*/ 4002 h 4122"/>
              <a:gd name="T14" fmla="*/ 5470 w 5590"/>
              <a:gd name="T15" fmla="*/ 3882 h 4122"/>
              <a:gd name="T16" fmla="*/ 917 w 5590"/>
              <a:gd name="T17" fmla="*/ 1194 h 4122"/>
              <a:gd name="T18" fmla="*/ 1144 w 5590"/>
              <a:gd name="T19" fmla="*/ 1115 h 4122"/>
              <a:gd name="T20" fmla="*/ 4344 w 5590"/>
              <a:gd name="T21" fmla="*/ 1411 h 4122"/>
              <a:gd name="T22" fmla="*/ 4599 w 5590"/>
              <a:gd name="T23" fmla="*/ 1041 h 4122"/>
              <a:gd name="T24" fmla="*/ 4544 w 5590"/>
              <a:gd name="T25" fmla="*/ 1568 h 4122"/>
              <a:gd name="T26" fmla="*/ 4487 w 5590"/>
              <a:gd name="T27" fmla="*/ 1637 h 4122"/>
              <a:gd name="T28" fmla="*/ 4429 w 5590"/>
              <a:gd name="T29" fmla="*/ 1651 h 4122"/>
              <a:gd name="T30" fmla="*/ 1165 w 5590"/>
              <a:gd name="T31" fmla="*/ 1651 h 4122"/>
              <a:gd name="T32" fmla="*/ 1106 w 5590"/>
              <a:gd name="T33" fmla="*/ 1638 h 4122"/>
              <a:gd name="T34" fmla="*/ 1054 w 5590"/>
              <a:gd name="T35" fmla="*/ 1585 h 4122"/>
              <a:gd name="T36" fmla="*/ 917 w 5590"/>
              <a:gd name="T37" fmla="*/ 1194 h 4122"/>
              <a:gd name="T38" fmla="*/ 1539 w 5590"/>
              <a:gd name="T39" fmla="*/ 3355 h 4122"/>
              <a:gd name="T40" fmla="*/ 2675 w 5590"/>
              <a:gd name="T41" fmla="*/ 1947 h 4122"/>
              <a:gd name="T42" fmla="*/ 2915 w 5590"/>
              <a:gd name="T43" fmla="*/ 1947 h 4122"/>
              <a:gd name="T44" fmla="*/ 4051 w 5590"/>
              <a:gd name="T45" fmla="*/ 3355 h 4122"/>
              <a:gd name="T46" fmla="*/ 3301 w 5590"/>
              <a:gd name="T47" fmla="*/ 3198 h 4122"/>
              <a:gd name="T48" fmla="*/ 3301 w 5590"/>
              <a:gd name="T49" fmla="*/ 2958 h 4122"/>
              <a:gd name="T50" fmla="*/ 4104 w 5590"/>
              <a:gd name="T51" fmla="*/ 2960 h 4122"/>
              <a:gd name="T52" fmla="*/ 4187 w 5590"/>
              <a:gd name="T53" fmla="*/ 3019 h 4122"/>
              <a:gd name="T54" fmla="*/ 4332 w 5590"/>
              <a:gd name="T55" fmla="*/ 3433 h 4122"/>
              <a:gd name="T56" fmla="*/ 4338 w 5590"/>
              <a:gd name="T57" fmla="*/ 3497 h 4122"/>
              <a:gd name="T58" fmla="*/ 4279 w 5590"/>
              <a:gd name="T59" fmla="*/ 3580 h 4122"/>
              <a:gd name="T60" fmla="*/ 4217 w 5590"/>
              <a:gd name="T61" fmla="*/ 3595 h 4122"/>
              <a:gd name="T62" fmla="*/ 2793 w 5590"/>
              <a:gd name="T63" fmla="*/ 3595 h 4122"/>
              <a:gd name="T64" fmla="*/ 1370 w 5590"/>
              <a:gd name="T65" fmla="*/ 3595 h 4122"/>
              <a:gd name="T66" fmla="*/ 1250 w 5590"/>
              <a:gd name="T67" fmla="*/ 3475 h 4122"/>
              <a:gd name="T68" fmla="*/ 1393 w 5590"/>
              <a:gd name="T69" fmla="*/ 3041 h 4122"/>
              <a:gd name="T70" fmla="*/ 1438 w 5590"/>
              <a:gd name="T71" fmla="*/ 2980 h 4122"/>
              <a:gd name="T72" fmla="*/ 1510 w 5590"/>
              <a:gd name="T73" fmla="*/ 2958 h 4122"/>
              <a:gd name="T74" fmla="*/ 2409 w 5590"/>
              <a:gd name="T75" fmla="*/ 3078 h 4122"/>
              <a:gd name="T76" fmla="*/ 1593 w 5590"/>
              <a:gd name="T77" fmla="*/ 3198 h 4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90" h="4122">
                <a:moveTo>
                  <a:pt x="2795" y="1099"/>
                </a:moveTo>
                <a:cubicBezTo>
                  <a:pt x="3098" y="1099"/>
                  <a:pt x="3344" y="852"/>
                  <a:pt x="3344" y="549"/>
                </a:cubicBezTo>
                <a:cubicBezTo>
                  <a:pt x="3344" y="246"/>
                  <a:pt x="3098" y="0"/>
                  <a:pt x="2795" y="0"/>
                </a:cubicBezTo>
                <a:cubicBezTo>
                  <a:pt x="2492" y="0"/>
                  <a:pt x="2246" y="246"/>
                  <a:pt x="2246" y="549"/>
                </a:cubicBezTo>
                <a:cubicBezTo>
                  <a:pt x="2246" y="852"/>
                  <a:pt x="2492" y="1099"/>
                  <a:pt x="2795" y="1099"/>
                </a:cubicBezTo>
                <a:close/>
                <a:moveTo>
                  <a:pt x="2795" y="240"/>
                </a:moveTo>
                <a:cubicBezTo>
                  <a:pt x="2966" y="240"/>
                  <a:pt x="3104" y="379"/>
                  <a:pt x="3104" y="549"/>
                </a:cubicBezTo>
                <a:cubicBezTo>
                  <a:pt x="3104" y="720"/>
                  <a:pt x="2966" y="859"/>
                  <a:pt x="2795" y="859"/>
                </a:cubicBezTo>
                <a:cubicBezTo>
                  <a:pt x="2624" y="859"/>
                  <a:pt x="2486" y="720"/>
                  <a:pt x="2486" y="549"/>
                </a:cubicBezTo>
                <a:cubicBezTo>
                  <a:pt x="2486" y="379"/>
                  <a:pt x="2625" y="240"/>
                  <a:pt x="2795" y="240"/>
                </a:cubicBezTo>
                <a:close/>
                <a:moveTo>
                  <a:pt x="5590" y="4002"/>
                </a:moveTo>
                <a:cubicBezTo>
                  <a:pt x="5590" y="4068"/>
                  <a:pt x="5536" y="4122"/>
                  <a:pt x="5470" y="4122"/>
                </a:cubicBezTo>
                <a:lnTo>
                  <a:pt x="120" y="4122"/>
                </a:lnTo>
                <a:cubicBezTo>
                  <a:pt x="54" y="4122"/>
                  <a:pt x="0" y="4068"/>
                  <a:pt x="0" y="4002"/>
                </a:cubicBezTo>
                <a:cubicBezTo>
                  <a:pt x="0" y="3936"/>
                  <a:pt x="54" y="3882"/>
                  <a:pt x="120" y="3882"/>
                </a:cubicBezTo>
                <a:lnTo>
                  <a:pt x="5470" y="3882"/>
                </a:lnTo>
                <a:cubicBezTo>
                  <a:pt x="5536" y="3882"/>
                  <a:pt x="5590" y="3936"/>
                  <a:pt x="5590" y="4002"/>
                </a:cubicBezTo>
                <a:close/>
                <a:moveTo>
                  <a:pt x="917" y="1194"/>
                </a:moveTo>
                <a:cubicBezTo>
                  <a:pt x="896" y="1131"/>
                  <a:pt x="929" y="1063"/>
                  <a:pt x="992" y="1041"/>
                </a:cubicBezTo>
                <a:cubicBezTo>
                  <a:pt x="1054" y="1020"/>
                  <a:pt x="1123" y="1053"/>
                  <a:pt x="1144" y="1115"/>
                </a:cubicBezTo>
                <a:lnTo>
                  <a:pt x="1246" y="1411"/>
                </a:lnTo>
                <a:lnTo>
                  <a:pt x="4344" y="1411"/>
                </a:lnTo>
                <a:lnTo>
                  <a:pt x="4446" y="1115"/>
                </a:lnTo>
                <a:cubicBezTo>
                  <a:pt x="4468" y="1053"/>
                  <a:pt x="4536" y="1020"/>
                  <a:pt x="4599" y="1041"/>
                </a:cubicBezTo>
                <a:cubicBezTo>
                  <a:pt x="4661" y="1063"/>
                  <a:pt x="4694" y="1131"/>
                  <a:pt x="4673" y="1194"/>
                </a:cubicBezTo>
                <a:lnTo>
                  <a:pt x="4544" y="1568"/>
                </a:lnTo>
                <a:cubicBezTo>
                  <a:pt x="4542" y="1574"/>
                  <a:pt x="4539" y="1580"/>
                  <a:pt x="4536" y="1586"/>
                </a:cubicBezTo>
                <a:cubicBezTo>
                  <a:pt x="4525" y="1608"/>
                  <a:pt x="4508" y="1625"/>
                  <a:pt x="4487" y="1637"/>
                </a:cubicBezTo>
                <a:cubicBezTo>
                  <a:pt x="4480" y="1640"/>
                  <a:pt x="4473" y="1644"/>
                  <a:pt x="4465" y="1646"/>
                </a:cubicBezTo>
                <a:cubicBezTo>
                  <a:pt x="4454" y="1650"/>
                  <a:pt x="4442" y="1651"/>
                  <a:pt x="4429" y="1651"/>
                </a:cubicBezTo>
                <a:cubicBezTo>
                  <a:pt x="4428" y="1651"/>
                  <a:pt x="4427" y="1651"/>
                  <a:pt x="4426" y="1651"/>
                </a:cubicBezTo>
                <a:lnTo>
                  <a:pt x="1165" y="1651"/>
                </a:lnTo>
                <a:cubicBezTo>
                  <a:pt x="1150" y="1652"/>
                  <a:pt x="1136" y="1650"/>
                  <a:pt x="1123" y="1645"/>
                </a:cubicBezTo>
                <a:cubicBezTo>
                  <a:pt x="1117" y="1643"/>
                  <a:pt x="1112" y="1641"/>
                  <a:pt x="1106" y="1638"/>
                </a:cubicBezTo>
                <a:cubicBezTo>
                  <a:pt x="1106" y="1638"/>
                  <a:pt x="1106" y="1638"/>
                  <a:pt x="1106" y="1638"/>
                </a:cubicBezTo>
                <a:cubicBezTo>
                  <a:pt x="1084" y="1627"/>
                  <a:pt x="1065" y="1609"/>
                  <a:pt x="1054" y="1585"/>
                </a:cubicBezTo>
                <a:cubicBezTo>
                  <a:pt x="1051" y="1580"/>
                  <a:pt x="1048" y="1574"/>
                  <a:pt x="1047" y="1568"/>
                </a:cubicBezTo>
                <a:lnTo>
                  <a:pt x="917" y="1194"/>
                </a:lnTo>
                <a:close/>
                <a:moveTo>
                  <a:pt x="1593" y="3198"/>
                </a:moveTo>
                <a:lnTo>
                  <a:pt x="1539" y="3355"/>
                </a:lnTo>
                <a:lnTo>
                  <a:pt x="2675" y="3355"/>
                </a:lnTo>
                <a:lnTo>
                  <a:pt x="2675" y="1947"/>
                </a:lnTo>
                <a:cubicBezTo>
                  <a:pt x="2675" y="1881"/>
                  <a:pt x="2729" y="1827"/>
                  <a:pt x="2795" y="1827"/>
                </a:cubicBezTo>
                <a:cubicBezTo>
                  <a:pt x="2861" y="1827"/>
                  <a:pt x="2915" y="1881"/>
                  <a:pt x="2915" y="1947"/>
                </a:cubicBezTo>
                <a:lnTo>
                  <a:pt x="2915" y="3355"/>
                </a:lnTo>
                <a:lnTo>
                  <a:pt x="4051" y="3355"/>
                </a:lnTo>
                <a:lnTo>
                  <a:pt x="3997" y="3198"/>
                </a:lnTo>
                <a:lnTo>
                  <a:pt x="3301" y="3198"/>
                </a:lnTo>
                <a:cubicBezTo>
                  <a:pt x="3235" y="3198"/>
                  <a:pt x="3181" y="3144"/>
                  <a:pt x="3181" y="3078"/>
                </a:cubicBezTo>
                <a:cubicBezTo>
                  <a:pt x="3181" y="3011"/>
                  <a:pt x="3235" y="2958"/>
                  <a:pt x="3301" y="2958"/>
                </a:cubicBezTo>
                <a:lnTo>
                  <a:pt x="4080" y="2958"/>
                </a:lnTo>
                <a:cubicBezTo>
                  <a:pt x="4088" y="2957"/>
                  <a:pt x="4096" y="2958"/>
                  <a:pt x="4104" y="2960"/>
                </a:cubicBezTo>
                <a:cubicBezTo>
                  <a:pt x="4122" y="2963"/>
                  <a:pt x="4138" y="2970"/>
                  <a:pt x="4151" y="2979"/>
                </a:cubicBezTo>
                <a:cubicBezTo>
                  <a:pt x="4166" y="2989"/>
                  <a:pt x="4178" y="3003"/>
                  <a:pt x="4187" y="3019"/>
                </a:cubicBezTo>
                <a:cubicBezTo>
                  <a:pt x="4191" y="3026"/>
                  <a:pt x="4194" y="3033"/>
                  <a:pt x="4197" y="3041"/>
                </a:cubicBezTo>
                <a:lnTo>
                  <a:pt x="4332" y="3433"/>
                </a:lnTo>
                <a:cubicBezTo>
                  <a:pt x="4335" y="3440"/>
                  <a:pt x="4337" y="3448"/>
                  <a:pt x="4338" y="3455"/>
                </a:cubicBezTo>
                <a:cubicBezTo>
                  <a:pt x="4340" y="3469"/>
                  <a:pt x="4340" y="3483"/>
                  <a:pt x="4338" y="3497"/>
                </a:cubicBezTo>
                <a:cubicBezTo>
                  <a:pt x="4335" y="3514"/>
                  <a:pt x="4327" y="3531"/>
                  <a:pt x="4317" y="3545"/>
                </a:cubicBezTo>
                <a:cubicBezTo>
                  <a:pt x="4307" y="3559"/>
                  <a:pt x="4294" y="3571"/>
                  <a:pt x="4279" y="3580"/>
                </a:cubicBezTo>
                <a:cubicBezTo>
                  <a:pt x="4267" y="3586"/>
                  <a:pt x="4253" y="3591"/>
                  <a:pt x="4239" y="3594"/>
                </a:cubicBezTo>
                <a:cubicBezTo>
                  <a:pt x="4232" y="3595"/>
                  <a:pt x="4224" y="3595"/>
                  <a:pt x="4217" y="3595"/>
                </a:cubicBezTo>
                <a:lnTo>
                  <a:pt x="2798" y="3595"/>
                </a:lnTo>
                <a:cubicBezTo>
                  <a:pt x="2796" y="3595"/>
                  <a:pt x="2794" y="3595"/>
                  <a:pt x="2793" y="3595"/>
                </a:cubicBezTo>
                <a:lnTo>
                  <a:pt x="1373" y="3595"/>
                </a:lnTo>
                <a:cubicBezTo>
                  <a:pt x="1372" y="3595"/>
                  <a:pt x="1371" y="3595"/>
                  <a:pt x="1370" y="3595"/>
                </a:cubicBezTo>
                <a:cubicBezTo>
                  <a:pt x="1365" y="3595"/>
                  <a:pt x="1359" y="3595"/>
                  <a:pt x="1354" y="3594"/>
                </a:cubicBezTo>
                <a:cubicBezTo>
                  <a:pt x="1295" y="3586"/>
                  <a:pt x="1250" y="3536"/>
                  <a:pt x="1250" y="3475"/>
                </a:cubicBezTo>
                <a:cubicBezTo>
                  <a:pt x="1250" y="3460"/>
                  <a:pt x="1253" y="3445"/>
                  <a:pt x="1258" y="3432"/>
                </a:cubicBezTo>
                <a:lnTo>
                  <a:pt x="1393" y="3041"/>
                </a:lnTo>
                <a:cubicBezTo>
                  <a:pt x="1396" y="3033"/>
                  <a:pt x="1399" y="3026"/>
                  <a:pt x="1403" y="3019"/>
                </a:cubicBezTo>
                <a:cubicBezTo>
                  <a:pt x="1412" y="3003"/>
                  <a:pt x="1424" y="2990"/>
                  <a:pt x="1438" y="2980"/>
                </a:cubicBezTo>
                <a:cubicBezTo>
                  <a:pt x="1452" y="2970"/>
                  <a:pt x="1468" y="2963"/>
                  <a:pt x="1486" y="2960"/>
                </a:cubicBezTo>
                <a:cubicBezTo>
                  <a:pt x="1494" y="2958"/>
                  <a:pt x="1502" y="2957"/>
                  <a:pt x="1510" y="2958"/>
                </a:cubicBezTo>
                <a:lnTo>
                  <a:pt x="2289" y="2958"/>
                </a:lnTo>
                <a:cubicBezTo>
                  <a:pt x="2355" y="2958"/>
                  <a:pt x="2409" y="3011"/>
                  <a:pt x="2409" y="3078"/>
                </a:cubicBezTo>
                <a:cubicBezTo>
                  <a:pt x="2409" y="3144"/>
                  <a:pt x="2355" y="3198"/>
                  <a:pt x="2289" y="3198"/>
                </a:cubicBezTo>
                <a:lnTo>
                  <a:pt x="1593" y="3198"/>
                </a:lnTo>
                <a:close/>
              </a:path>
            </a:pathLst>
          </a:custGeom>
          <a:solidFill>
            <a:srgbClr val="97A4A5"/>
          </a:solidFill>
          <a:ln>
            <a:noFill/>
          </a:ln>
          <a:extLst/>
        </p:spPr>
        <p:txBody>
          <a:bodyPr anchor="ctr"/>
          <a:lstStyle/>
          <a:p>
            <a:pPr algn="ctr"/>
            <a:endParaRPr/>
          </a:p>
        </p:txBody>
      </p:sp>
      <p:sp>
        <p:nvSpPr>
          <p:cNvPr id="51" name="isļïḍe">
            <a:extLst>
              <a:ext uri="{FF2B5EF4-FFF2-40B4-BE49-F238E27FC236}">
                <a16:creationId xmlns:a16="http://schemas.microsoft.com/office/drawing/2014/main" id="{FCA793DA-9CC1-4ABA-B06C-509AC6EE3B9F}"/>
              </a:ext>
            </a:extLst>
          </p:cNvPr>
          <p:cNvSpPr txBox="1"/>
          <p:nvPr/>
        </p:nvSpPr>
        <p:spPr bwMode="auto">
          <a:xfrm>
            <a:off x="6096000" y="1096922"/>
            <a:ext cx="4443045"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a:spcBef>
                <a:spcPct val="0"/>
              </a:spcBef>
            </a:pPr>
            <a:r>
              <a:rPr lang="en-US" altLang="zh-CN" b="1" dirty="0"/>
              <a:t>2. AIC</a:t>
            </a:r>
            <a:r>
              <a:rPr lang="zh-CN" altLang="en-US" b="1" dirty="0"/>
              <a:t>准则</a:t>
            </a:r>
          </a:p>
        </p:txBody>
      </p:sp>
      <p:sp>
        <p:nvSpPr>
          <p:cNvPr id="52" name="i$1ïḓè">
            <a:extLst>
              <a:ext uri="{FF2B5EF4-FFF2-40B4-BE49-F238E27FC236}">
                <a16:creationId xmlns:a16="http://schemas.microsoft.com/office/drawing/2014/main" id="{E66A5992-E9E2-4718-8806-5F8FA73B1006}"/>
              </a:ext>
            </a:extLst>
          </p:cNvPr>
          <p:cNvSpPr/>
          <p:nvPr/>
        </p:nvSpPr>
        <p:spPr bwMode="auto">
          <a:xfrm>
            <a:off x="5868919" y="3403186"/>
            <a:ext cx="461080" cy="460795"/>
          </a:xfrm>
          <a:custGeom>
            <a:avLst/>
            <a:gdLst>
              <a:gd name="connsiteX0" fmla="*/ 482620 w 607097"/>
              <a:gd name="connsiteY0" fmla="*/ 381169 h 606722"/>
              <a:gd name="connsiteX1" fmla="*/ 496768 w 607097"/>
              <a:gd name="connsiteY1" fmla="*/ 381169 h 606722"/>
              <a:gd name="connsiteX2" fmla="*/ 510916 w 607097"/>
              <a:gd name="connsiteY2" fmla="*/ 395381 h 606722"/>
              <a:gd name="connsiteX3" fmla="*/ 510916 w 607097"/>
              <a:gd name="connsiteY3" fmla="*/ 409505 h 606722"/>
              <a:gd name="connsiteX4" fmla="*/ 503887 w 607097"/>
              <a:gd name="connsiteY4" fmla="*/ 412525 h 606722"/>
              <a:gd name="connsiteX5" fmla="*/ 496768 w 607097"/>
              <a:gd name="connsiteY5" fmla="*/ 409505 h 606722"/>
              <a:gd name="connsiteX6" fmla="*/ 482620 w 607097"/>
              <a:gd name="connsiteY6" fmla="*/ 395381 h 606722"/>
              <a:gd name="connsiteX7" fmla="*/ 482620 w 607097"/>
              <a:gd name="connsiteY7" fmla="*/ 381169 h 606722"/>
              <a:gd name="connsiteX8" fmla="*/ 546398 w 607097"/>
              <a:gd name="connsiteY8" fmla="*/ 242745 h 606722"/>
              <a:gd name="connsiteX9" fmla="*/ 566606 w 607097"/>
              <a:gd name="connsiteY9" fmla="*/ 242745 h 606722"/>
              <a:gd name="connsiteX10" fmla="*/ 576754 w 607097"/>
              <a:gd name="connsiteY10" fmla="*/ 252756 h 606722"/>
              <a:gd name="connsiteX11" fmla="*/ 566606 w 607097"/>
              <a:gd name="connsiteY11" fmla="*/ 262856 h 606722"/>
              <a:gd name="connsiteX12" fmla="*/ 546398 w 607097"/>
              <a:gd name="connsiteY12" fmla="*/ 262856 h 606722"/>
              <a:gd name="connsiteX13" fmla="*/ 536249 w 607097"/>
              <a:gd name="connsiteY13" fmla="*/ 252756 h 606722"/>
              <a:gd name="connsiteX14" fmla="*/ 546398 w 607097"/>
              <a:gd name="connsiteY14" fmla="*/ 242745 h 606722"/>
              <a:gd name="connsiteX15" fmla="*/ 353968 w 607097"/>
              <a:gd name="connsiteY15" fmla="*/ 101120 h 606722"/>
              <a:gd name="connsiteX16" fmla="*/ 364118 w 607097"/>
              <a:gd name="connsiteY16" fmla="*/ 111251 h 606722"/>
              <a:gd name="connsiteX17" fmla="*/ 364118 w 607097"/>
              <a:gd name="connsiteY17" fmla="*/ 242683 h 606722"/>
              <a:gd name="connsiteX18" fmla="*/ 424838 w 607097"/>
              <a:gd name="connsiteY18" fmla="*/ 242683 h 606722"/>
              <a:gd name="connsiteX19" fmla="*/ 434988 w 607097"/>
              <a:gd name="connsiteY19" fmla="*/ 252725 h 606722"/>
              <a:gd name="connsiteX20" fmla="*/ 424838 w 607097"/>
              <a:gd name="connsiteY20" fmla="*/ 262856 h 606722"/>
              <a:gd name="connsiteX21" fmla="*/ 353968 w 607097"/>
              <a:gd name="connsiteY21" fmla="*/ 262856 h 606722"/>
              <a:gd name="connsiteX22" fmla="*/ 343818 w 607097"/>
              <a:gd name="connsiteY22" fmla="*/ 252725 h 606722"/>
              <a:gd name="connsiteX23" fmla="*/ 343818 w 607097"/>
              <a:gd name="connsiteY23" fmla="*/ 111251 h 606722"/>
              <a:gd name="connsiteX24" fmla="*/ 353968 w 607097"/>
              <a:gd name="connsiteY24" fmla="*/ 101120 h 606722"/>
              <a:gd name="connsiteX25" fmla="*/ 496768 w 607097"/>
              <a:gd name="connsiteY25" fmla="*/ 96101 h 606722"/>
              <a:gd name="connsiteX26" fmla="*/ 510916 w 607097"/>
              <a:gd name="connsiteY26" fmla="*/ 96101 h 606722"/>
              <a:gd name="connsiteX27" fmla="*/ 510916 w 607097"/>
              <a:gd name="connsiteY27" fmla="*/ 110217 h 606722"/>
              <a:gd name="connsiteX28" fmla="*/ 496768 w 607097"/>
              <a:gd name="connsiteY28" fmla="*/ 124334 h 606722"/>
              <a:gd name="connsiteX29" fmla="*/ 489650 w 607097"/>
              <a:gd name="connsiteY29" fmla="*/ 127441 h 606722"/>
              <a:gd name="connsiteX30" fmla="*/ 482620 w 607097"/>
              <a:gd name="connsiteY30" fmla="*/ 124334 h 606722"/>
              <a:gd name="connsiteX31" fmla="*/ 482620 w 607097"/>
              <a:gd name="connsiteY31" fmla="*/ 110217 h 606722"/>
              <a:gd name="connsiteX32" fmla="*/ 196955 w 607097"/>
              <a:gd name="connsiteY32" fmla="*/ 96101 h 606722"/>
              <a:gd name="connsiteX33" fmla="*/ 211110 w 607097"/>
              <a:gd name="connsiteY33" fmla="*/ 96101 h 606722"/>
              <a:gd name="connsiteX34" fmla="*/ 225355 w 607097"/>
              <a:gd name="connsiteY34" fmla="*/ 110217 h 606722"/>
              <a:gd name="connsiteX35" fmla="*/ 225355 w 607097"/>
              <a:gd name="connsiteY35" fmla="*/ 124334 h 606722"/>
              <a:gd name="connsiteX36" fmla="*/ 218233 w 607097"/>
              <a:gd name="connsiteY36" fmla="*/ 127441 h 606722"/>
              <a:gd name="connsiteX37" fmla="*/ 211110 w 607097"/>
              <a:gd name="connsiteY37" fmla="*/ 124334 h 606722"/>
              <a:gd name="connsiteX38" fmla="*/ 196955 w 607097"/>
              <a:gd name="connsiteY38" fmla="*/ 110217 h 606722"/>
              <a:gd name="connsiteX39" fmla="*/ 196955 w 607097"/>
              <a:gd name="connsiteY39" fmla="*/ 96101 h 606722"/>
              <a:gd name="connsiteX40" fmla="*/ 103963 w 607097"/>
              <a:gd name="connsiteY40" fmla="*/ 81761 h 606722"/>
              <a:gd name="connsiteX41" fmla="*/ 87598 w 607097"/>
              <a:gd name="connsiteY41" fmla="*/ 90026 h 606722"/>
              <a:gd name="connsiteX42" fmla="*/ 62322 w 607097"/>
              <a:gd name="connsiteY42" fmla="*/ 115266 h 606722"/>
              <a:gd name="connsiteX43" fmla="*/ 34998 w 607097"/>
              <a:gd name="connsiteY43" fmla="*/ 265902 h 606722"/>
              <a:gd name="connsiteX44" fmla="*/ 75494 w 607097"/>
              <a:gd name="connsiteY44" fmla="*/ 322602 h 606722"/>
              <a:gd name="connsiteX45" fmla="*/ 283044 w 607097"/>
              <a:gd name="connsiteY45" fmla="*/ 530826 h 606722"/>
              <a:gd name="connsiteX46" fmla="*/ 327634 w 607097"/>
              <a:gd name="connsiteY46" fmla="*/ 565219 h 606722"/>
              <a:gd name="connsiteX47" fmla="*/ 490684 w 607097"/>
              <a:gd name="connsiteY47" fmla="*/ 545046 h 606722"/>
              <a:gd name="connsiteX48" fmla="*/ 515960 w 607097"/>
              <a:gd name="connsiteY48" fmla="*/ 519717 h 606722"/>
              <a:gd name="connsiteX49" fmla="*/ 521033 w 607097"/>
              <a:gd name="connsiteY49" fmla="*/ 485324 h 606722"/>
              <a:gd name="connsiteX50" fmla="*/ 434969 w 607097"/>
              <a:gd name="connsiteY50" fmla="*/ 411561 h 606722"/>
              <a:gd name="connsiteX51" fmla="*/ 414321 w 607097"/>
              <a:gd name="connsiteY51" fmla="*/ 406318 h 606722"/>
              <a:gd name="connsiteX52" fmla="*/ 413698 w 607097"/>
              <a:gd name="connsiteY52" fmla="*/ 406496 h 606722"/>
              <a:gd name="connsiteX53" fmla="*/ 405599 w 607097"/>
              <a:gd name="connsiteY53" fmla="*/ 413605 h 606722"/>
              <a:gd name="connsiteX54" fmla="*/ 404620 w 607097"/>
              <a:gd name="connsiteY54" fmla="*/ 414583 h 606722"/>
              <a:gd name="connsiteX55" fmla="*/ 373202 w 607097"/>
              <a:gd name="connsiteY55" fmla="*/ 447910 h 606722"/>
              <a:gd name="connsiteX56" fmla="*/ 349528 w 607097"/>
              <a:gd name="connsiteY56" fmla="*/ 459552 h 606722"/>
              <a:gd name="connsiteX57" fmla="*/ 405599 w 607097"/>
              <a:gd name="connsiteY57" fmla="*/ 475282 h 606722"/>
              <a:gd name="connsiteX58" fmla="*/ 414677 w 607097"/>
              <a:gd name="connsiteY58" fmla="*/ 486391 h 606722"/>
              <a:gd name="connsiteX59" fmla="*/ 404620 w 607097"/>
              <a:gd name="connsiteY59" fmla="*/ 495456 h 606722"/>
              <a:gd name="connsiteX60" fmla="*/ 403552 w 607097"/>
              <a:gd name="connsiteY60" fmla="*/ 495456 h 606722"/>
              <a:gd name="connsiteX61" fmla="*/ 287138 w 607097"/>
              <a:gd name="connsiteY61" fmla="*/ 441866 h 606722"/>
              <a:gd name="connsiteX62" fmla="*/ 286426 w 607097"/>
              <a:gd name="connsiteY62" fmla="*/ 441067 h 606722"/>
              <a:gd name="connsiteX63" fmla="*/ 284112 w 607097"/>
              <a:gd name="connsiteY63" fmla="*/ 438845 h 606722"/>
              <a:gd name="connsiteX64" fmla="*/ 176777 w 607097"/>
              <a:gd name="connsiteY64" fmla="*/ 331666 h 606722"/>
              <a:gd name="connsiteX65" fmla="*/ 111895 w 607097"/>
              <a:gd name="connsiteY65" fmla="*/ 213379 h 606722"/>
              <a:gd name="connsiteX66" fmla="*/ 121062 w 607097"/>
              <a:gd name="connsiteY66" fmla="*/ 202270 h 606722"/>
              <a:gd name="connsiteX67" fmla="*/ 132188 w 607097"/>
              <a:gd name="connsiteY67" fmla="*/ 211335 h 606722"/>
              <a:gd name="connsiteX68" fmla="*/ 146428 w 607097"/>
              <a:gd name="connsiteY68" fmla="*/ 259325 h 606722"/>
              <a:gd name="connsiteX69" fmla="*/ 158532 w 607097"/>
              <a:gd name="connsiteY69" fmla="*/ 233553 h 606722"/>
              <a:gd name="connsiteX70" fmla="*/ 191907 w 607097"/>
              <a:gd name="connsiteY70" fmla="*/ 202270 h 606722"/>
              <a:gd name="connsiteX71" fmla="*/ 192975 w 607097"/>
              <a:gd name="connsiteY71" fmla="*/ 201204 h 606722"/>
              <a:gd name="connsiteX72" fmla="*/ 200006 w 607097"/>
              <a:gd name="connsiteY72" fmla="*/ 193117 h 606722"/>
              <a:gd name="connsiteX73" fmla="*/ 194933 w 607097"/>
              <a:gd name="connsiteY73" fmla="*/ 170899 h 606722"/>
              <a:gd name="connsiteX74" fmla="*/ 121062 w 607097"/>
              <a:gd name="connsiteY74" fmla="*/ 84961 h 606722"/>
              <a:gd name="connsiteX75" fmla="*/ 103963 w 607097"/>
              <a:gd name="connsiteY75" fmla="*/ 81761 h 606722"/>
              <a:gd name="connsiteX76" fmla="*/ 353980 w 607097"/>
              <a:gd name="connsiteY76" fmla="*/ 30273 h 606722"/>
              <a:gd name="connsiteX77" fmla="*/ 364141 w 607097"/>
              <a:gd name="connsiteY77" fmla="*/ 40422 h 606722"/>
              <a:gd name="connsiteX78" fmla="*/ 364141 w 607097"/>
              <a:gd name="connsiteY78" fmla="*/ 60719 h 606722"/>
              <a:gd name="connsiteX79" fmla="*/ 353980 w 607097"/>
              <a:gd name="connsiteY79" fmla="*/ 70778 h 606722"/>
              <a:gd name="connsiteX80" fmla="*/ 343818 w 607097"/>
              <a:gd name="connsiteY80" fmla="*/ 60719 h 606722"/>
              <a:gd name="connsiteX81" fmla="*/ 343818 w 607097"/>
              <a:gd name="connsiteY81" fmla="*/ 40422 h 606722"/>
              <a:gd name="connsiteX82" fmla="*/ 353980 w 607097"/>
              <a:gd name="connsiteY82" fmla="*/ 30273 h 606722"/>
              <a:gd name="connsiteX83" fmla="*/ 353978 w 607097"/>
              <a:gd name="connsiteY83" fmla="*/ 20263 h 606722"/>
              <a:gd name="connsiteX84" fmla="*/ 174819 w 607097"/>
              <a:gd name="connsiteY84" fmla="*/ 104957 h 606722"/>
              <a:gd name="connsiteX85" fmla="*/ 214246 w 607097"/>
              <a:gd name="connsiteY85" fmla="*/ 160768 h 606722"/>
              <a:gd name="connsiteX86" fmla="*/ 221278 w 607097"/>
              <a:gd name="connsiteY86" fmla="*/ 198182 h 606722"/>
              <a:gd name="connsiteX87" fmla="*/ 215938 w 607097"/>
              <a:gd name="connsiteY87" fmla="*/ 209025 h 606722"/>
              <a:gd name="connsiteX88" fmla="*/ 210152 w 607097"/>
              <a:gd name="connsiteY88" fmla="*/ 215157 h 606722"/>
              <a:gd name="connsiteX89" fmla="*/ 206147 w 607097"/>
              <a:gd name="connsiteY89" fmla="*/ 218445 h 606722"/>
              <a:gd name="connsiteX90" fmla="*/ 176777 w 607097"/>
              <a:gd name="connsiteY90" fmla="*/ 244662 h 606722"/>
              <a:gd name="connsiteX91" fmla="*/ 182829 w 607097"/>
              <a:gd name="connsiteY91" fmla="*/ 308382 h 606722"/>
              <a:gd name="connsiteX92" fmla="*/ 189504 w 607097"/>
              <a:gd name="connsiteY92" fmla="*/ 315136 h 606722"/>
              <a:gd name="connsiteX93" fmla="*/ 189949 w 607097"/>
              <a:gd name="connsiteY93" fmla="*/ 315492 h 606722"/>
              <a:gd name="connsiteX94" fmla="*/ 191640 w 607097"/>
              <a:gd name="connsiteY94" fmla="*/ 317269 h 606722"/>
              <a:gd name="connsiteX95" fmla="*/ 298263 w 607097"/>
              <a:gd name="connsiteY95" fmla="*/ 424714 h 606722"/>
              <a:gd name="connsiteX96" fmla="*/ 362077 w 607097"/>
              <a:gd name="connsiteY96" fmla="*/ 430758 h 606722"/>
              <a:gd name="connsiteX97" fmla="*/ 388422 w 607097"/>
              <a:gd name="connsiteY97" fmla="*/ 401430 h 606722"/>
              <a:gd name="connsiteX98" fmla="*/ 408625 w 607097"/>
              <a:gd name="connsiteY98" fmla="*/ 386233 h 606722"/>
              <a:gd name="connsiteX99" fmla="*/ 419661 w 607097"/>
              <a:gd name="connsiteY99" fmla="*/ 384900 h 606722"/>
              <a:gd name="connsiteX100" fmla="*/ 446094 w 607097"/>
              <a:gd name="connsiteY100" fmla="*/ 392365 h 606722"/>
              <a:gd name="connsiteX101" fmla="*/ 501987 w 607097"/>
              <a:gd name="connsiteY101" fmla="*/ 431646 h 606722"/>
              <a:gd name="connsiteX102" fmla="*/ 586894 w 607097"/>
              <a:gd name="connsiteY102" fmla="*/ 252749 h 606722"/>
              <a:gd name="connsiteX103" fmla="*/ 353978 w 607097"/>
              <a:gd name="connsiteY103" fmla="*/ 20263 h 606722"/>
              <a:gd name="connsiteX104" fmla="*/ 353978 w 607097"/>
              <a:gd name="connsiteY104" fmla="*/ 0 h 606722"/>
              <a:gd name="connsiteX105" fmla="*/ 607097 w 607097"/>
              <a:gd name="connsiteY105" fmla="*/ 252749 h 606722"/>
              <a:gd name="connsiteX106" fmla="*/ 517384 w 607097"/>
              <a:gd name="connsiteY106" fmla="*/ 445421 h 606722"/>
              <a:gd name="connsiteX107" fmla="*/ 540257 w 607097"/>
              <a:gd name="connsiteY107" fmla="*/ 474215 h 606722"/>
              <a:gd name="connsiteX108" fmla="*/ 531179 w 607097"/>
              <a:gd name="connsiteY108" fmla="*/ 532870 h 606722"/>
              <a:gd name="connsiteX109" fmla="*/ 505814 w 607097"/>
              <a:gd name="connsiteY109" fmla="*/ 559176 h 606722"/>
              <a:gd name="connsiteX110" fmla="*/ 401505 w 607097"/>
              <a:gd name="connsiteY110" fmla="*/ 606722 h 606722"/>
              <a:gd name="connsiteX111" fmla="*/ 318556 w 607097"/>
              <a:gd name="connsiteY111" fmla="*/ 582460 h 606722"/>
              <a:gd name="connsiteX112" fmla="*/ 268893 w 607097"/>
              <a:gd name="connsiteY112" fmla="*/ 543979 h 606722"/>
              <a:gd name="connsiteX113" fmla="*/ 61343 w 607097"/>
              <a:gd name="connsiteY113" fmla="*/ 336732 h 606722"/>
              <a:gd name="connsiteX114" fmla="*/ 16753 w 607097"/>
              <a:gd name="connsiteY114" fmla="*/ 275056 h 606722"/>
              <a:gd name="connsiteX115" fmla="*/ 48171 w 607097"/>
              <a:gd name="connsiteY115" fmla="*/ 101135 h 606722"/>
              <a:gd name="connsiteX116" fmla="*/ 73447 w 607097"/>
              <a:gd name="connsiteY116" fmla="*/ 75807 h 606722"/>
              <a:gd name="connsiteX117" fmla="*/ 132188 w 607097"/>
              <a:gd name="connsiteY117" fmla="*/ 66742 h 606722"/>
              <a:gd name="connsiteX118" fmla="*/ 160757 w 607097"/>
              <a:gd name="connsiteY118" fmla="*/ 89315 h 606722"/>
              <a:gd name="connsiteX119" fmla="*/ 353978 w 607097"/>
              <a:gd name="connsiteY11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07097" h="606722">
                <a:moveTo>
                  <a:pt x="482620" y="381169"/>
                </a:moveTo>
                <a:cubicBezTo>
                  <a:pt x="486624" y="377172"/>
                  <a:pt x="492675" y="377172"/>
                  <a:pt x="496768" y="381169"/>
                </a:cubicBezTo>
                <a:lnTo>
                  <a:pt x="510916" y="395381"/>
                </a:lnTo>
                <a:cubicBezTo>
                  <a:pt x="515009" y="399379"/>
                  <a:pt x="515009" y="405419"/>
                  <a:pt x="510916" y="409505"/>
                </a:cubicBezTo>
                <a:cubicBezTo>
                  <a:pt x="509937" y="412525"/>
                  <a:pt x="506912" y="412525"/>
                  <a:pt x="503887" y="412525"/>
                </a:cubicBezTo>
                <a:cubicBezTo>
                  <a:pt x="500861" y="412525"/>
                  <a:pt x="498815" y="411548"/>
                  <a:pt x="496768" y="409505"/>
                </a:cubicBezTo>
                <a:lnTo>
                  <a:pt x="482620" y="395381"/>
                </a:lnTo>
                <a:cubicBezTo>
                  <a:pt x="478527" y="391295"/>
                  <a:pt x="478527" y="385255"/>
                  <a:pt x="482620" y="381169"/>
                </a:cubicBezTo>
                <a:close/>
                <a:moveTo>
                  <a:pt x="546398" y="242745"/>
                </a:moveTo>
                <a:lnTo>
                  <a:pt x="566606" y="242745"/>
                </a:lnTo>
                <a:cubicBezTo>
                  <a:pt x="572659" y="242745"/>
                  <a:pt x="576754" y="246732"/>
                  <a:pt x="576754" y="252756"/>
                </a:cubicBezTo>
                <a:cubicBezTo>
                  <a:pt x="576754" y="258869"/>
                  <a:pt x="572659" y="262856"/>
                  <a:pt x="566606" y="262856"/>
                </a:cubicBezTo>
                <a:lnTo>
                  <a:pt x="546398" y="262856"/>
                </a:lnTo>
                <a:cubicBezTo>
                  <a:pt x="540255" y="262856"/>
                  <a:pt x="536249" y="258869"/>
                  <a:pt x="536249" y="252756"/>
                </a:cubicBezTo>
                <a:cubicBezTo>
                  <a:pt x="536249" y="246732"/>
                  <a:pt x="540255" y="242745"/>
                  <a:pt x="546398" y="242745"/>
                </a:cubicBezTo>
                <a:close/>
                <a:moveTo>
                  <a:pt x="353968" y="101120"/>
                </a:moveTo>
                <a:cubicBezTo>
                  <a:pt x="360022" y="101120"/>
                  <a:pt x="364118" y="105119"/>
                  <a:pt x="364118" y="111251"/>
                </a:cubicBezTo>
                <a:lnTo>
                  <a:pt x="364118" y="242683"/>
                </a:lnTo>
                <a:lnTo>
                  <a:pt x="424838" y="242683"/>
                </a:lnTo>
                <a:cubicBezTo>
                  <a:pt x="430893" y="242683"/>
                  <a:pt x="434988" y="246682"/>
                  <a:pt x="434988" y="252725"/>
                </a:cubicBezTo>
                <a:cubicBezTo>
                  <a:pt x="434988" y="258857"/>
                  <a:pt x="430893" y="262856"/>
                  <a:pt x="424838" y="262856"/>
                </a:cubicBezTo>
                <a:lnTo>
                  <a:pt x="353968" y="262856"/>
                </a:lnTo>
                <a:cubicBezTo>
                  <a:pt x="347825" y="262856"/>
                  <a:pt x="343818" y="258857"/>
                  <a:pt x="343818" y="252725"/>
                </a:cubicBezTo>
                <a:lnTo>
                  <a:pt x="343818" y="111251"/>
                </a:lnTo>
                <a:cubicBezTo>
                  <a:pt x="343818" y="105119"/>
                  <a:pt x="347825" y="101120"/>
                  <a:pt x="353968" y="101120"/>
                </a:cubicBezTo>
                <a:close/>
                <a:moveTo>
                  <a:pt x="496768" y="96101"/>
                </a:moveTo>
                <a:cubicBezTo>
                  <a:pt x="500861" y="92017"/>
                  <a:pt x="506912" y="92017"/>
                  <a:pt x="510916" y="96101"/>
                </a:cubicBezTo>
                <a:cubicBezTo>
                  <a:pt x="515009" y="100096"/>
                  <a:pt x="515009" y="106222"/>
                  <a:pt x="510916" y="110217"/>
                </a:cubicBezTo>
                <a:lnTo>
                  <a:pt x="496768" y="124334"/>
                </a:lnTo>
                <a:cubicBezTo>
                  <a:pt x="494722" y="126376"/>
                  <a:pt x="492675" y="127441"/>
                  <a:pt x="489650" y="127441"/>
                </a:cubicBezTo>
                <a:cubicBezTo>
                  <a:pt x="486624" y="127441"/>
                  <a:pt x="484578" y="126376"/>
                  <a:pt x="482620" y="124334"/>
                </a:cubicBezTo>
                <a:cubicBezTo>
                  <a:pt x="478527" y="120338"/>
                  <a:pt x="478527" y="114301"/>
                  <a:pt x="482620" y="110217"/>
                </a:cubicBezTo>
                <a:close/>
                <a:moveTo>
                  <a:pt x="196955" y="96101"/>
                </a:moveTo>
                <a:cubicBezTo>
                  <a:pt x="201050" y="92017"/>
                  <a:pt x="207104" y="92017"/>
                  <a:pt x="211110" y="96101"/>
                </a:cubicBezTo>
                <a:lnTo>
                  <a:pt x="225355" y="110217"/>
                </a:lnTo>
                <a:cubicBezTo>
                  <a:pt x="229361" y="114301"/>
                  <a:pt x="229361" y="120338"/>
                  <a:pt x="225355" y="124334"/>
                </a:cubicBezTo>
                <a:cubicBezTo>
                  <a:pt x="223307" y="126376"/>
                  <a:pt x="220280" y="127441"/>
                  <a:pt x="218233" y="127441"/>
                </a:cubicBezTo>
                <a:cubicBezTo>
                  <a:pt x="215206" y="127441"/>
                  <a:pt x="213158" y="126376"/>
                  <a:pt x="211110" y="124334"/>
                </a:cubicBezTo>
                <a:lnTo>
                  <a:pt x="196955" y="110217"/>
                </a:lnTo>
                <a:cubicBezTo>
                  <a:pt x="192949" y="106222"/>
                  <a:pt x="192949" y="100096"/>
                  <a:pt x="196955" y="96101"/>
                </a:cubicBezTo>
                <a:close/>
                <a:moveTo>
                  <a:pt x="103963" y="81761"/>
                </a:moveTo>
                <a:cubicBezTo>
                  <a:pt x="98011" y="82650"/>
                  <a:pt x="92182" y="85449"/>
                  <a:pt x="87598" y="90026"/>
                </a:cubicBezTo>
                <a:lnTo>
                  <a:pt x="62322" y="115266"/>
                </a:lnTo>
                <a:cubicBezTo>
                  <a:pt x="17732" y="159790"/>
                  <a:pt x="8654" y="209291"/>
                  <a:pt x="34998" y="265902"/>
                </a:cubicBezTo>
                <a:cubicBezTo>
                  <a:pt x="44077" y="285187"/>
                  <a:pt x="57249" y="304383"/>
                  <a:pt x="75494" y="322602"/>
                </a:cubicBezTo>
                <a:lnTo>
                  <a:pt x="283044" y="530826"/>
                </a:lnTo>
                <a:cubicBezTo>
                  <a:pt x="297284" y="545046"/>
                  <a:pt x="312415" y="557132"/>
                  <a:pt x="327634" y="565219"/>
                </a:cubicBezTo>
                <a:cubicBezTo>
                  <a:pt x="389401" y="599612"/>
                  <a:pt x="443068" y="592503"/>
                  <a:pt x="490684" y="545046"/>
                </a:cubicBezTo>
                <a:lnTo>
                  <a:pt x="515960" y="519717"/>
                </a:lnTo>
                <a:cubicBezTo>
                  <a:pt x="525127" y="510653"/>
                  <a:pt x="527085" y="496433"/>
                  <a:pt x="521033" y="485324"/>
                </a:cubicBezTo>
                <a:cubicBezTo>
                  <a:pt x="503856" y="451998"/>
                  <a:pt x="434969" y="411561"/>
                  <a:pt x="434969" y="411561"/>
                </a:cubicBezTo>
                <a:cubicBezTo>
                  <a:pt x="427582" y="407829"/>
                  <a:pt x="420195" y="405874"/>
                  <a:pt x="414321" y="406318"/>
                </a:cubicBezTo>
                <a:cubicBezTo>
                  <a:pt x="414143" y="406318"/>
                  <a:pt x="413876" y="406407"/>
                  <a:pt x="413698" y="406496"/>
                </a:cubicBezTo>
                <a:cubicBezTo>
                  <a:pt x="409604" y="407473"/>
                  <a:pt x="407646" y="409517"/>
                  <a:pt x="405599" y="413605"/>
                </a:cubicBezTo>
                <a:lnTo>
                  <a:pt x="404620" y="414583"/>
                </a:lnTo>
                <a:cubicBezTo>
                  <a:pt x="397500" y="423648"/>
                  <a:pt x="380323" y="443910"/>
                  <a:pt x="373202" y="447910"/>
                </a:cubicBezTo>
                <a:cubicBezTo>
                  <a:pt x="365548" y="453242"/>
                  <a:pt x="357538" y="457152"/>
                  <a:pt x="349528" y="459552"/>
                </a:cubicBezTo>
                <a:cubicBezTo>
                  <a:pt x="365281" y="466839"/>
                  <a:pt x="384328" y="473149"/>
                  <a:pt x="405599" y="475282"/>
                </a:cubicBezTo>
                <a:cubicBezTo>
                  <a:pt x="410672" y="476259"/>
                  <a:pt x="414677" y="480259"/>
                  <a:pt x="414677" y="486391"/>
                </a:cubicBezTo>
                <a:cubicBezTo>
                  <a:pt x="413698" y="491456"/>
                  <a:pt x="409604" y="495456"/>
                  <a:pt x="404620" y="495456"/>
                </a:cubicBezTo>
                <a:lnTo>
                  <a:pt x="403552" y="495456"/>
                </a:lnTo>
                <a:cubicBezTo>
                  <a:pt x="333686" y="488346"/>
                  <a:pt x="288117" y="443910"/>
                  <a:pt x="287138" y="441866"/>
                </a:cubicBezTo>
                <a:cubicBezTo>
                  <a:pt x="286871" y="441600"/>
                  <a:pt x="286604" y="441333"/>
                  <a:pt x="286426" y="441067"/>
                </a:cubicBezTo>
                <a:cubicBezTo>
                  <a:pt x="285625" y="440356"/>
                  <a:pt x="284824" y="439645"/>
                  <a:pt x="284112" y="438845"/>
                </a:cubicBezTo>
                <a:lnTo>
                  <a:pt x="176777" y="331666"/>
                </a:lnTo>
                <a:cubicBezTo>
                  <a:pt x="174730" y="329622"/>
                  <a:pt x="119015" y="284120"/>
                  <a:pt x="111895" y="213379"/>
                </a:cubicBezTo>
                <a:cubicBezTo>
                  <a:pt x="110916" y="208314"/>
                  <a:pt x="115010" y="203248"/>
                  <a:pt x="121062" y="202270"/>
                </a:cubicBezTo>
                <a:cubicBezTo>
                  <a:pt x="127115" y="201204"/>
                  <a:pt x="131209" y="205292"/>
                  <a:pt x="132188" y="211335"/>
                </a:cubicBezTo>
                <a:cubicBezTo>
                  <a:pt x="133968" y="229109"/>
                  <a:pt x="139486" y="245284"/>
                  <a:pt x="146428" y="259325"/>
                </a:cubicBezTo>
                <a:cubicBezTo>
                  <a:pt x="148653" y="250794"/>
                  <a:pt x="152658" y="242262"/>
                  <a:pt x="158532" y="233553"/>
                </a:cubicBezTo>
                <a:cubicBezTo>
                  <a:pt x="162537" y="227510"/>
                  <a:pt x="183808" y="210358"/>
                  <a:pt x="191907" y="202270"/>
                </a:cubicBezTo>
                <a:lnTo>
                  <a:pt x="192975" y="201204"/>
                </a:lnTo>
                <a:cubicBezTo>
                  <a:pt x="196980" y="199160"/>
                  <a:pt x="199027" y="196138"/>
                  <a:pt x="200006" y="193117"/>
                </a:cubicBezTo>
                <a:cubicBezTo>
                  <a:pt x="202053" y="187073"/>
                  <a:pt x="200006" y="178986"/>
                  <a:pt x="194933" y="170899"/>
                </a:cubicBezTo>
                <a:cubicBezTo>
                  <a:pt x="194933" y="169832"/>
                  <a:pt x="154438" y="102113"/>
                  <a:pt x="121062" y="84961"/>
                </a:cubicBezTo>
                <a:cubicBezTo>
                  <a:pt x="115989" y="81895"/>
                  <a:pt x="109915" y="80873"/>
                  <a:pt x="103963" y="81761"/>
                </a:cubicBezTo>
                <a:close/>
                <a:moveTo>
                  <a:pt x="353980" y="30273"/>
                </a:moveTo>
                <a:cubicBezTo>
                  <a:pt x="360041" y="30273"/>
                  <a:pt x="364141" y="34368"/>
                  <a:pt x="364141" y="40422"/>
                </a:cubicBezTo>
                <a:lnTo>
                  <a:pt x="364141" y="60719"/>
                </a:lnTo>
                <a:cubicBezTo>
                  <a:pt x="364141" y="66772"/>
                  <a:pt x="360041" y="70778"/>
                  <a:pt x="353980" y="70778"/>
                </a:cubicBezTo>
                <a:cubicBezTo>
                  <a:pt x="347829" y="70778"/>
                  <a:pt x="343818" y="66772"/>
                  <a:pt x="343818" y="60719"/>
                </a:cubicBezTo>
                <a:lnTo>
                  <a:pt x="343818" y="40422"/>
                </a:lnTo>
                <a:cubicBezTo>
                  <a:pt x="343818" y="34368"/>
                  <a:pt x="347829" y="30273"/>
                  <a:pt x="353980" y="30273"/>
                </a:cubicBezTo>
                <a:close/>
                <a:moveTo>
                  <a:pt x="353978" y="20263"/>
                </a:moveTo>
                <a:cubicBezTo>
                  <a:pt x="284112" y="20263"/>
                  <a:pt x="219409" y="50479"/>
                  <a:pt x="174819" y="104957"/>
                </a:cubicBezTo>
                <a:cubicBezTo>
                  <a:pt x="196446" y="130818"/>
                  <a:pt x="212911" y="158901"/>
                  <a:pt x="214246" y="160768"/>
                </a:cubicBezTo>
                <a:cubicBezTo>
                  <a:pt x="221278" y="173920"/>
                  <a:pt x="224304" y="187073"/>
                  <a:pt x="221278" y="198182"/>
                </a:cubicBezTo>
                <a:cubicBezTo>
                  <a:pt x="220299" y="202093"/>
                  <a:pt x="218430" y="205736"/>
                  <a:pt x="215938" y="209025"/>
                </a:cubicBezTo>
                <a:cubicBezTo>
                  <a:pt x="214336" y="211335"/>
                  <a:pt x="212466" y="213379"/>
                  <a:pt x="210152" y="215157"/>
                </a:cubicBezTo>
                <a:cubicBezTo>
                  <a:pt x="208906" y="216312"/>
                  <a:pt x="207482" y="217378"/>
                  <a:pt x="206147" y="218445"/>
                </a:cubicBezTo>
                <a:cubicBezTo>
                  <a:pt x="193954" y="228487"/>
                  <a:pt x="179803" y="241640"/>
                  <a:pt x="176777" y="244662"/>
                </a:cubicBezTo>
                <a:cubicBezTo>
                  <a:pt x="160579" y="269012"/>
                  <a:pt x="162537" y="287142"/>
                  <a:pt x="182829" y="308382"/>
                </a:cubicBezTo>
                <a:lnTo>
                  <a:pt x="189504" y="315136"/>
                </a:lnTo>
                <a:cubicBezTo>
                  <a:pt x="189771" y="315403"/>
                  <a:pt x="189949" y="315492"/>
                  <a:pt x="189949" y="315492"/>
                </a:cubicBezTo>
                <a:cubicBezTo>
                  <a:pt x="190572" y="316025"/>
                  <a:pt x="191195" y="316647"/>
                  <a:pt x="191640" y="317269"/>
                </a:cubicBezTo>
                <a:lnTo>
                  <a:pt x="298263" y="424714"/>
                </a:lnTo>
                <a:cubicBezTo>
                  <a:pt x="318556" y="444888"/>
                  <a:pt x="337780" y="446932"/>
                  <a:pt x="362077" y="430758"/>
                </a:cubicBezTo>
                <a:cubicBezTo>
                  <a:pt x="365103" y="428713"/>
                  <a:pt x="378275" y="414583"/>
                  <a:pt x="388422" y="401430"/>
                </a:cubicBezTo>
                <a:cubicBezTo>
                  <a:pt x="393406" y="393343"/>
                  <a:pt x="400526" y="388277"/>
                  <a:pt x="408625" y="386233"/>
                </a:cubicBezTo>
                <a:cubicBezTo>
                  <a:pt x="412096" y="385344"/>
                  <a:pt x="415834" y="384900"/>
                  <a:pt x="419661" y="384900"/>
                </a:cubicBezTo>
                <a:cubicBezTo>
                  <a:pt x="428294" y="384989"/>
                  <a:pt x="437728" y="387477"/>
                  <a:pt x="446094" y="392365"/>
                </a:cubicBezTo>
                <a:cubicBezTo>
                  <a:pt x="447963" y="393609"/>
                  <a:pt x="476088" y="410051"/>
                  <a:pt x="501987" y="431646"/>
                </a:cubicBezTo>
                <a:cubicBezTo>
                  <a:pt x="556545" y="387122"/>
                  <a:pt x="586894" y="322513"/>
                  <a:pt x="586894" y="252749"/>
                </a:cubicBezTo>
                <a:cubicBezTo>
                  <a:pt x="586894" y="124330"/>
                  <a:pt x="482585" y="20263"/>
                  <a:pt x="353978" y="20263"/>
                </a:cubicBezTo>
                <a:close/>
                <a:moveTo>
                  <a:pt x="353978" y="0"/>
                </a:moveTo>
                <a:cubicBezTo>
                  <a:pt x="493710" y="0"/>
                  <a:pt x="607097" y="113222"/>
                  <a:pt x="607097" y="252749"/>
                </a:cubicBezTo>
                <a:cubicBezTo>
                  <a:pt x="607097" y="327578"/>
                  <a:pt x="574345" y="397786"/>
                  <a:pt x="517384" y="445421"/>
                </a:cubicBezTo>
                <a:cubicBezTo>
                  <a:pt x="526907" y="454753"/>
                  <a:pt x="535184" y="464617"/>
                  <a:pt x="540257" y="474215"/>
                </a:cubicBezTo>
                <a:cubicBezTo>
                  <a:pt x="550403" y="493412"/>
                  <a:pt x="547377" y="517673"/>
                  <a:pt x="531179" y="532870"/>
                </a:cubicBezTo>
                <a:lnTo>
                  <a:pt x="505814" y="559176"/>
                </a:lnTo>
                <a:cubicBezTo>
                  <a:pt x="474486" y="590548"/>
                  <a:pt x="438974" y="606722"/>
                  <a:pt x="401505" y="606722"/>
                </a:cubicBezTo>
                <a:cubicBezTo>
                  <a:pt x="375249" y="606722"/>
                  <a:pt x="346858" y="598635"/>
                  <a:pt x="318556" y="582460"/>
                </a:cubicBezTo>
                <a:cubicBezTo>
                  <a:pt x="301289" y="573307"/>
                  <a:pt x="285091" y="560154"/>
                  <a:pt x="268893" y="543979"/>
                </a:cubicBezTo>
                <a:lnTo>
                  <a:pt x="61343" y="336732"/>
                </a:lnTo>
                <a:cubicBezTo>
                  <a:pt x="42030" y="317536"/>
                  <a:pt x="26899" y="296296"/>
                  <a:pt x="16753" y="275056"/>
                </a:cubicBezTo>
                <a:cubicBezTo>
                  <a:pt x="-13596" y="210358"/>
                  <a:pt x="-2471" y="151703"/>
                  <a:pt x="48171" y="101135"/>
                </a:cubicBezTo>
                <a:lnTo>
                  <a:pt x="73447" y="75807"/>
                </a:lnTo>
                <a:cubicBezTo>
                  <a:pt x="88666" y="60699"/>
                  <a:pt x="112963" y="56611"/>
                  <a:pt x="132188" y="66742"/>
                </a:cubicBezTo>
                <a:cubicBezTo>
                  <a:pt x="141711" y="71719"/>
                  <a:pt x="151412" y="79895"/>
                  <a:pt x="160757" y="89315"/>
                </a:cubicBezTo>
                <a:cubicBezTo>
                  <a:pt x="209173" y="32971"/>
                  <a:pt x="278772" y="0"/>
                  <a:pt x="353978" y="0"/>
                </a:cubicBezTo>
                <a:close/>
              </a:path>
            </a:pathLst>
          </a:custGeom>
          <a:solidFill>
            <a:srgbClr val="97A4A5"/>
          </a:solidFill>
          <a:ln>
            <a:noFill/>
          </a:ln>
          <a:extLst/>
        </p:spPr>
        <p:txBody>
          <a:bodyPr anchor="ctr"/>
          <a:lstStyle/>
          <a:p>
            <a:pPr algn="ctr"/>
            <a:endParaRPr/>
          </a:p>
        </p:txBody>
      </p:sp>
      <p:sp>
        <p:nvSpPr>
          <p:cNvPr id="55" name="iŝľïḍé">
            <a:extLst>
              <a:ext uri="{FF2B5EF4-FFF2-40B4-BE49-F238E27FC236}">
                <a16:creationId xmlns:a16="http://schemas.microsoft.com/office/drawing/2014/main" id="{6CE4599B-6E0A-4D9F-BA23-22B657F33051}"/>
              </a:ext>
            </a:extLst>
          </p:cNvPr>
          <p:cNvSpPr txBox="1"/>
          <p:nvPr/>
        </p:nvSpPr>
        <p:spPr bwMode="auto">
          <a:xfrm>
            <a:off x="439418" y="4026110"/>
            <a:ext cx="4921365" cy="60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lnSpcReduction="10000"/>
          </a:bodyPr>
          <a:lstStyle/>
          <a:p>
            <a:pPr>
              <a:spcBef>
                <a:spcPct val="0"/>
              </a:spcBef>
            </a:pPr>
            <a:r>
              <a:rPr lang="en-US" altLang="zh-CN" b="1" dirty="0"/>
              <a:t>3.</a:t>
            </a:r>
            <a:r>
              <a:rPr lang="zh-CN" altLang="en-US" b="1" dirty="0"/>
              <a:t> 贝叶斯信息准则</a:t>
            </a:r>
            <a:endParaRPr lang="en-US" altLang="zh-CN" b="1" dirty="0"/>
          </a:p>
          <a:p>
            <a:pPr>
              <a:spcBef>
                <a:spcPct val="0"/>
              </a:spcBef>
            </a:pPr>
            <a:r>
              <a:rPr lang="zh-CN" altLang="en-US" b="1" dirty="0"/>
              <a:t>（</a:t>
            </a:r>
            <a:r>
              <a:rPr lang="en-US" altLang="zh-CN" b="1" dirty="0"/>
              <a:t>Bayesian Information Criterion</a:t>
            </a:r>
            <a:r>
              <a:rPr lang="zh-CN" altLang="en-US" b="1" dirty="0"/>
              <a:t>）</a:t>
            </a:r>
          </a:p>
        </p:txBody>
      </p:sp>
      <p:sp>
        <p:nvSpPr>
          <p:cNvPr id="65" name="íṩlide">
            <a:extLst>
              <a:ext uri="{FF2B5EF4-FFF2-40B4-BE49-F238E27FC236}">
                <a16:creationId xmlns:a16="http://schemas.microsoft.com/office/drawing/2014/main" id="{298CE2B6-6744-4F6B-9284-B18B6ADCE892}"/>
              </a:ext>
            </a:extLst>
          </p:cNvPr>
          <p:cNvSpPr/>
          <p:nvPr/>
        </p:nvSpPr>
        <p:spPr bwMode="auto">
          <a:xfrm>
            <a:off x="5126396" y="4138228"/>
            <a:ext cx="400472" cy="461080"/>
          </a:xfrm>
          <a:custGeom>
            <a:avLst/>
            <a:gdLst>
              <a:gd name="T0" fmla="*/ 5699 w 5931"/>
              <a:gd name="T1" fmla="*/ 3199 h 6838"/>
              <a:gd name="T2" fmla="*/ 5298 w 5931"/>
              <a:gd name="T3" fmla="*/ 3024 h 6838"/>
              <a:gd name="T4" fmla="*/ 5130 w 5931"/>
              <a:gd name="T5" fmla="*/ 2630 h 6838"/>
              <a:gd name="T6" fmla="*/ 4787 w 5931"/>
              <a:gd name="T7" fmla="*/ 2457 h 6838"/>
              <a:gd name="T8" fmla="*/ 4727 w 5931"/>
              <a:gd name="T9" fmla="*/ 2453 h 6838"/>
              <a:gd name="T10" fmla="*/ 4726 w 5931"/>
              <a:gd name="T11" fmla="*/ 2400 h 6838"/>
              <a:gd name="T12" fmla="*/ 4561 w 5931"/>
              <a:gd name="T13" fmla="*/ 2061 h 6838"/>
              <a:gd name="T14" fmla="*/ 4311 w 5931"/>
              <a:gd name="T15" fmla="*/ 1910 h 6838"/>
              <a:gd name="T16" fmla="*/ 5358 w 5931"/>
              <a:gd name="T17" fmla="*/ 866 h 6838"/>
              <a:gd name="T18" fmla="*/ 5301 w 5931"/>
              <a:gd name="T19" fmla="*/ 182 h 6838"/>
              <a:gd name="T20" fmla="*/ 4960 w 5931"/>
              <a:gd name="T21" fmla="*/ 14 h 6838"/>
              <a:gd name="T22" fmla="*/ 4617 w 5931"/>
              <a:gd name="T23" fmla="*/ 125 h 6838"/>
              <a:gd name="T24" fmla="*/ 3098 w 5931"/>
              <a:gd name="T25" fmla="*/ 1641 h 6838"/>
              <a:gd name="T26" fmla="*/ 2601 w 5931"/>
              <a:gd name="T27" fmla="*/ 1014 h 6838"/>
              <a:gd name="T28" fmla="*/ 2518 w 5931"/>
              <a:gd name="T29" fmla="*/ 956 h 6838"/>
              <a:gd name="T30" fmla="*/ 835 w 5931"/>
              <a:gd name="T31" fmla="*/ 2640 h 6838"/>
              <a:gd name="T32" fmla="*/ 0 w 5931"/>
              <a:gd name="T33" fmla="*/ 4786 h 6838"/>
              <a:gd name="T34" fmla="*/ 2052 w 5931"/>
              <a:gd name="T35" fmla="*/ 6838 h 6838"/>
              <a:gd name="T36" fmla="*/ 3175 w 5931"/>
              <a:gd name="T37" fmla="*/ 6463 h 6838"/>
              <a:gd name="T38" fmla="*/ 5760 w 5931"/>
              <a:gd name="T39" fmla="*/ 3878 h 6838"/>
              <a:gd name="T40" fmla="*/ 5699 w 5931"/>
              <a:gd name="T41" fmla="*/ 3199 h 6838"/>
              <a:gd name="T42" fmla="*/ 5589 w 5931"/>
              <a:gd name="T43" fmla="*/ 3707 h 6838"/>
              <a:gd name="T44" fmla="*/ 3044 w 5931"/>
              <a:gd name="T45" fmla="*/ 6252 h 6838"/>
              <a:gd name="T46" fmla="*/ 2118 w 5931"/>
              <a:gd name="T47" fmla="*/ 6561 h 6838"/>
              <a:gd name="T48" fmla="*/ 283 w 5931"/>
              <a:gd name="T49" fmla="*/ 4726 h 6838"/>
              <a:gd name="T50" fmla="*/ 1042 w 5931"/>
              <a:gd name="T51" fmla="*/ 2775 h 6838"/>
              <a:gd name="T52" fmla="*/ 2543 w 5931"/>
              <a:gd name="T53" fmla="*/ 1274 h 6838"/>
              <a:gd name="T54" fmla="*/ 2869 w 5931"/>
              <a:gd name="T55" fmla="*/ 1739 h 6838"/>
              <a:gd name="T56" fmla="*/ 2788 w 5931"/>
              <a:gd name="T57" fmla="*/ 1939 h 6838"/>
              <a:gd name="T58" fmla="*/ 2110 w 5931"/>
              <a:gd name="T59" fmla="*/ 2627 h 6838"/>
              <a:gd name="T60" fmla="*/ 2281 w 5931"/>
              <a:gd name="T61" fmla="*/ 2798 h 6838"/>
              <a:gd name="T62" fmla="*/ 4789 w 5931"/>
              <a:gd name="T63" fmla="*/ 297 h 6838"/>
              <a:gd name="T64" fmla="*/ 4934 w 5931"/>
              <a:gd name="T65" fmla="*/ 255 h 6838"/>
              <a:gd name="T66" fmla="*/ 5130 w 5931"/>
              <a:gd name="T67" fmla="*/ 354 h 6838"/>
              <a:gd name="T68" fmla="*/ 5187 w 5931"/>
              <a:gd name="T69" fmla="*/ 694 h 6838"/>
              <a:gd name="T70" fmla="*/ 3477 w 5931"/>
              <a:gd name="T71" fmla="*/ 2400 h 6838"/>
              <a:gd name="T72" fmla="*/ 3648 w 5931"/>
              <a:gd name="T73" fmla="*/ 2571 h 6838"/>
              <a:gd name="T74" fmla="*/ 4049 w 5931"/>
              <a:gd name="T75" fmla="*/ 2175 h 6838"/>
              <a:gd name="T76" fmla="*/ 4194 w 5931"/>
              <a:gd name="T77" fmla="*/ 2133 h 6838"/>
              <a:gd name="T78" fmla="*/ 4390 w 5931"/>
              <a:gd name="T79" fmla="*/ 2232 h 6838"/>
              <a:gd name="T80" fmla="*/ 4484 w 5931"/>
              <a:gd name="T81" fmla="*/ 2421 h 6838"/>
              <a:gd name="T82" fmla="*/ 4439 w 5931"/>
              <a:gd name="T83" fmla="*/ 2565 h 6838"/>
              <a:gd name="T84" fmla="*/ 3983 w 5931"/>
              <a:gd name="T85" fmla="*/ 3020 h 6838"/>
              <a:gd name="T86" fmla="*/ 4155 w 5931"/>
              <a:gd name="T87" fmla="*/ 3191 h 6838"/>
              <a:gd name="T88" fmla="*/ 4610 w 5931"/>
              <a:gd name="T89" fmla="*/ 2736 h 6838"/>
              <a:gd name="T90" fmla="*/ 4757 w 5931"/>
              <a:gd name="T91" fmla="*/ 2697 h 6838"/>
              <a:gd name="T92" fmla="*/ 4959 w 5931"/>
              <a:gd name="T93" fmla="*/ 2801 h 6838"/>
              <a:gd name="T94" fmla="*/ 5008 w 5931"/>
              <a:gd name="T95" fmla="*/ 3133 h 6838"/>
              <a:gd name="T96" fmla="*/ 5008 w 5931"/>
              <a:gd name="T97" fmla="*/ 3133 h 6838"/>
              <a:gd name="T98" fmla="*/ 4552 w 5931"/>
              <a:gd name="T99" fmla="*/ 3589 h 6838"/>
              <a:gd name="T100" fmla="*/ 4724 w 5931"/>
              <a:gd name="T101" fmla="*/ 3760 h 6838"/>
              <a:gd name="T102" fmla="*/ 5179 w 5931"/>
              <a:gd name="T103" fmla="*/ 3305 h 6838"/>
              <a:gd name="T104" fmla="*/ 5528 w 5931"/>
              <a:gd name="T105" fmla="*/ 3370 h 6838"/>
              <a:gd name="T106" fmla="*/ 5589 w 5931"/>
              <a:gd name="T107" fmla="*/ 3707 h 6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31" h="6838">
                <a:moveTo>
                  <a:pt x="5699" y="3199"/>
                </a:moveTo>
                <a:cubicBezTo>
                  <a:pt x="5585" y="3085"/>
                  <a:pt x="5436" y="3025"/>
                  <a:pt x="5298" y="3024"/>
                </a:cubicBezTo>
                <a:cubicBezTo>
                  <a:pt x="5301" y="2888"/>
                  <a:pt x="5245" y="2744"/>
                  <a:pt x="5130" y="2630"/>
                </a:cubicBezTo>
                <a:cubicBezTo>
                  <a:pt x="5035" y="2534"/>
                  <a:pt x="4913" y="2473"/>
                  <a:pt x="4787" y="2457"/>
                </a:cubicBezTo>
                <a:cubicBezTo>
                  <a:pt x="4767" y="2455"/>
                  <a:pt x="4747" y="2453"/>
                  <a:pt x="4727" y="2453"/>
                </a:cubicBezTo>
                <a:cubicBezTo>
                  <a:pt x="4728" y="2436"/>
                  <a:pt x="4727" y="2418"/>
                  <a:pt x="4726" y="2400"/>
                </a:cubicBezTo>
                <a:cubicBezTo>
                  <a:pt x="4715" y="2276"/>
                  <a:pt x="4656" y="2156"/>
                  <a:pt x="4561" y="2061"/>
                </a:cubicBezTo>
                <a:cubicBezTo>
                  <a:pt x="4489" y="1989"/>
                  <a:pt x="4403" y="1937"/>
                  <a:pt x="4311" y="1910"/>
                </a:cubicBezTo>
                <a:lnTo>
                  <a:pt x="5358" y="866"/>
                </a:lnTo>
                <a:cubicBezTo>
                  <a:pt x="5530" y="693"/>
                  <a:pt x="5505" y="386"/>
                  <a:pt x="5301" y="182"/>
                </a:cubicBezTo>
                <a:cubicBezTo>
                  <a:pt x="5206" y="87"/>
                  <a:pt x="5085" y="27"/>
                  <a:pt x="4960" y="14"/>
                </a:cubicBezTo>
                <a:cubicBezTo>
                  <a:pt x="4827" y="0"/>
                  <a:pt x="4703" y="40"/>
                  <a:pt x="4617" y="125"/>
                </a:cubicBezTo>
                <a:lnTo>
                  <a:pt x="3098" y="1641"/>
                </a:lnTo>
                <a:cubicBezTo>
                  <a:pt x="3019" y="1312"/>
                  <a:pt x="2647" y="1045"/>
                  <a:pt x="2601" y="1014"/>
                </a:cubicBezTo>
                <a:lnTo>
                  <a:pt x="2518" y="956"/>
                </a:lnTo>
                <a:lnTo>
                  <a:pt x="835" y="2640"/>
                </a:lnTo>
                <a:lnTo>
                  <a:pt x="0" y="4786"/>
                </a:lnTo>
                <a:lnTo>
                  <a:pt x="2052" y="6838"/>
                </a:lnTo>
                <a:lnTo>
                  <a:pt x="3175" y="6463"/>
                </a:lnTo>
                <a:lnTo>
                  <a:pt x="5760" y="3878"/>
                </a:lnTo>
                <a:cubicBezTo>
                  <a:pt x="5931" y="3708"/>
                  <a:pt x="5903" y="3403"/>
                  <a:pt x="5699" y="3199"/>
                </a:cubicBezTo>
                <a:close/>
                <a:moveTo>
                  <a:pt x="5589" y="3707"/>
                </a:moveTo>
                <a:lnTo>
                  <a:pt x="3044" y="6252"/>
                </a:lnTo>
                <a:lnTo>
                  <a:pt x="2118" y="6561"/>
                </a:lnTo>
                <a:lnTo>
                  <a:pt x="283" y="4726"/>
                </a:lnTo>
                <a:lnTo>
                  <a:pt x="1042" y="2775"/>
                </a:lnTo>
                <a:lnTo>
                  <a:pt x="2543" y="1274"/>
                </a:lnTo>
                <a:cubicBezTo>
                  <a:pt x="2670" y="1380"/>
                  <a:pt x="2854" y="1568"/>
                  <a:pt x="2869" y="1739"/>
                </a:cubicBezTo>
                <a:cubicBezTo>
                  <a:pt x="2876" y="1813"/>
                  <a:pt x="2850" y="1876"/>
                  <a:pt x="2788" y="1939"/>
                </a:cubicBezTo>
                <a:lnTo>
                  <a:pt x="2110" y="2627"/>
                </a:lnTo>
                <a:lnTo>
                  <a:pt x="2281" y="2798"/>
                </a:lnTo>
                <a:lnTo>
                  <a:pt x="4789" y="297"/>
                </a:lnTo>
                <a:cubicBezTo>
                  <a:pt x="4822" y="263"/>
                  <a:pt x="4874" y="248"/>
                  <a:pt x="4934" y="255"/>
                </a:cubicBezTo>
                <a:cubicBezTo>
                  <a:pt x="5003" y="262"/>
                  <a:pt x="5074" y="298"/>
                  <a:pt x="5130" y="354"/>
                </a:cubicBezTo>
                <a:cubicBezTo>
                  <a:pt x="5236" y="459"/>
                  <a:pt x="5262" y="619"/>
                  <a:pt x="5187" y="694"/>
                </a:cubicBezTo>
                <a:lnTo>
                  <a:pt x="3477" y="2400"/>
                </a:lnTo>
                <a:lnTo>
                  <a:pt x="3648" y="2571"/>
                </a:lnTo>
                <a:lnTo>
                  <a:pt x="4049" y="2175"/>
                </a:lnTo>
                <a:cubicBezTo>
                  <a:pt x="4082" y="2141"/>
                  <a:pt x="4134" y="2126"/>
                  <a:pt x="4194" y="2133"/>
                </a:cubicBezTo>
                <a:cubicBezTo>
                  <a:pt x="4263" y="2140"/>
                  <a:pt x="4334" y="2176"/>
                  <a:pt x="4390" y="2232"/>
                </a:cubicBezTo>
                <a:cubicBezTo>
                  <a:pt x="4445" y="2287"/>
                  <a:pt x="4479" y="2354"/>
                  <a:pt x="4484" y="2421"/>
                </a:cubicBezTo>
                <a:cubicBezTo>
                  <a:pt x="4490" y="2479"/>
                  <a:pt x="4473" y="2530"/>
                  <a:pt x="4439" y="2565"/>
                </a:cubicBezTo>
                <a:lnTo>
                  <a:pt x="3983" y="3020"/>
                </a:lnTo>
                <a:lnTo>
                  <a:pt x="4155" y="3191"/>
                </a:lnTo>
                <a:lnTo>
                  <a:pt x="4610" y="2736"/>
                </a:lnTo>
                <a:cubicBezTo>
                  <a:pt x="4642" y="2704"/>
                  <a:pt x="4695" y="2690"/>
                  <a:pt x="4757" y="2697"/>
                </a:cubicBezTo>
                <a:cubicBezTo>
                  <a:pt x="4829" y="2707"/>
                  <a:pt x="4902" y="2744"/>
                  <a:pt x="4959" y="2801"/>
                </a:cubicBezTo>
                <a:cubicBezTo>
                  <a:pt x="5064" y="2906"/>
                  <a:pt x="5086" y="3055"/>
                  <a:pt x="5008" y="3133"/>
                </a:cubicBezTo>
                <a:lnTo>
                  <a:pt x="5008" y="3133"/>
                </a:lnTo>
                <a:lnTo>
                  <a:pt x="4552" y="3589"/>
                </a:lnTo>
                <a:lnTo>
                  <a:pt x="4724" y="3760"/>
                </a:lnTo>
                <a:lnTo>
                  <a:pt x="5179" y="3305"/>
                </a:lnTo>
                <a:cubicBezTo>
                  <a:pt x="5246" y="3238"/>
                  <a:pt x="5410" y="3252"/>
                  <a:pt x="5528" y="3370"/>
                </a:cubicBezTo>
                <a:cubicBezTo>
                  <a:pt x="5636" y="3478"/>
                  <a:pt x="5664" y="3632"/>
                  <a:pt x="5589" y="3707"/>
                </a:cubicBezTo>
                <a:close/>
              </a:path>
            </a:pathLst>
          </a:custGeom>
          <a:solidFill>
            <a:srgbClr val="97A4A5"/>
          </a:solidFill>
          <a:ln>
            <a:noFill/>
          </a:ln>
          <a:extLst/>
        </p:spPr>
        <p:txBody>
          <a:bodyPr anchor="ctr"/>
          <a:lstStyle/>
          <a:p>
            <a:pPr algn="ctr"/>
            <a:endParaRPr/>
          </a:p>
        </p:txBody>
      </p:sp>
      <p:sp>
        <p:nvSpPr>
          <p:cNvPr id="67" name="ïṥḷîḍê">
            <a:extLst>
              <a:ext uri="{FF2B5EF4-FFF2-40B4-BE49-F238E27FC236}">
                <a16:creationId xmlns:a16="http://schemas.microsoft.com/office/drawing/2014/main" id="{C677BC95-CB67-4981-BDA2-CFF6037F3832}"/>
              </a:ext>
            </a:extLst>
          </p:cNvPr>
          <p:cNvSpPr txBox="1"/>
          <p:nvPr/>
        </p:nvSpPr>
        <p:spPr bwMode="auto">
          <a:xfrm>
            <a:off x="6390702" y="4026110"/>
            <a:ext cx="224177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a:spcBef>
                <a:spcPct val="0"/>
              </a:spcBef>
            </a:pPr>
            <a:r>
              <a:rPr lang="en-US" altLang="zh-CN" b="1" dirty="0"/>
              <a:t>4.</a:t>
            </a:r>
            <a:r>
              <a:rPr lang="zh-CN" altLang="en-US" b="1" dirty="0"/>
              <a:t>平稳指数（</a:t>
            </a:r>
            <a:r>
              <a:rPr lang="en-US" altLang="zh-CN" b="1" dirty="0"/>
              <a:t>Index of Stationarity</a:t>
            </a:r>
            <a:r>
              <a:rPr lang="zh-CN" altLang="en-US" b="1" dirty="0"/>
              <a:t>）</a:t>
            </a:r>
          </a:p>
        </p:txBody>
      </p:sp>
      <p:sp>
        <p:nvSpPr>
          <p:cNvPr id="68" name="îşḷíďé">
            <a:extLst>
              <a:ext uri="{FF2B5EF4-FFF2-40B4-BE49-F238E27FC236}">
                <a16:creationId xmlns:a16="http://schemas.microsoft.com/office/drawing/2014/main" id="{9421804B-52DC-46E1-AAE4-2781B2248615}"/>
              </a:ext>
            </a:extLst>
          </p:cNvPr>
          <p:cNvSpPr/>
          <p:nvPr/>
        </p:nvSpPr>
        <p:spPr bwMode="auto">
          <a:xfrm>
            <a:off x="5892951" y="4151254"/>
            <a:ext cx="461080" cy="460387"/>
          </a:xfrm>
          <a:custGeom>
            <a:avLst/>
            <a:gdLst>
              <a:gd name="T0" fmla="*/ 6794 w 6860"/>
              <a:gd name="T1" fmla="*/ 3307 h 6860"/>
              <a:gd name="T2" fmla="*/ 5828 w 6860"/>
              <a:gd name="T3" fmla="*/ 2341 h 6860"/>
              <a:gd name="T4" fmla="*/ 5586 w 6860"/>
              <a:gd name="T5" fmla="*/ 2341 h 6860"/>
              <a:gd name="T6" fmla="*/ 5586 w 6860"/>
              <a:gd name="T7" fmla="*/ 2582 h 6860"/>
              <a:gd name="T8" fmla="*/ 6261 w 6860"/>
              <a:gd name="T9" fmla="*/ 3257 h 6860"/>
              <a:gd name="T10" fmla="*/ 3601 w 6860"/>
              <a:gd name="T11" fmla="*/ 3257 h 6860"/>
              <a:gd name="T12" fmla="*/ 3601 w 6860"/>
              <a:gd name="T13" fmla="*/ 600 h 6860"/>
              <a:gd name="T14" fmla="*/ 4276 w 6860"/>
              <a:gd name="T15" fmla="*/ 1275 h 6860"/>
              <a:gd name="T16" fmla="*/ 4517 w 6860"/>
              <a:gd name="T17" fmla="*/ 1275 h 6860"/>
              <a:gd name="T18" fmla="*/ 4517 w 6860"/>
              <a:gd name="T19" fmla="*/ 1033 h 6860"/>
              <a:gd name="T20" fmla="*/ 3551 w 6860"/>
              <a:gd name="T21" fmla="*/ 67 h 6860"/>
              <a:gd name="T22" fmla="*/ 3310 w 6860"/>
              <a:gd name="T23" fmla="*/ 67 h 6860"/>
              <a:gd name="T24" fmla="*/ 2343 w 6860"/>
              <a:gd name="T25" fmla="*/ 1033 h 6860"/>
              <a:gd name="T26" fmla="*/ 2343 w 6860"/>
              <a:gd name="T27" fmla="*/ 1275 h 6860"/>
              <a:gd name="T28" fmla="*/ 2585 w 6860"/>
              <a:gd name="T29" fmla="*/ 1275 h 6860"/>
              <a:gd name="T30" fmla="*/ 3260 w 6860"/>
              <a:gd name="T31" fmla="*/ 600 h 6860"/>
              <a:gd name="T32" fmla="*/ 3260 w 6860"/>
              <a:gd name="T33" fmla="*/ 3257 h 6860"/>
              <a:gd name="T34" fmla="*/ 600 w 6860"/>
              <a:gd name="T35" fmla="*/ 3257 h 6860"/>
              <a:gd name="T36" fmla="*/ 1275 w 6860"/>
              <a:gd name="T37" fmla="*/ 2583 h 6860"/>
              <a:gd name="T38" fmla="*/ 1275 w 6860"/>
              <a:gd name="T39" fmla="*/ 2341 h 6860"/>
              <a:gd name="T40" fmla="*/ 1033 w 6860"/>
              <a:gd name="T41" fmla="*/ 2341 h 6860"/>
              <a:gd name="T42" fmla="*/ 67 w 6860"/>
              <a:gd name="T43" fmla="*/ 3307 h 6860"/>
              <a:gd name="T44" fmla="*/ 67 w 6860"/>
              <a:gd name="T45" fmla="*/ 3549 h 6860"/>
              <a:gd name="T46" fmla="*/ 1033 w 6860"/>
              <a:gd name="T47" fmla="*/ 4515 h 6860"/>
              <a:gd name="T48" fmla="*/ 1275 w 6860"/>
              <a:gd name="T49" fmla="*/ 4515 h 6860"/>
              <a:gd name="T50" fmla="*/ 1275 w 6860"/>
              <a:gd name="T51" fmla="*/ 4273 h 6860"/>
              <a:gd name="T52" fmla="*/ 600 w 6860"/>
              <a:gd name="T53" fmla="*/ 3599 h 6860"/>
              <a:gd name="T54" fmla="*/ 3260 w 6860"/>
              <a:gd name="T55" fmla="*/ 3599 h 6860"/>
              <a:gd name="T56" fmla="*/ 3260 w 6860"/>
              <a:gd name="T57" fmla="*/ 6261 h 6860"/>
              <a:gd name="T58" fmla="*/ 2585 w 6860"/>
              <a:gd name="T59" fmla="*/ 5586 h 6860"/>
              <a:gd name="T60" fmla="*/ 2344 w 6860"/>
              <a:gd name="T61" fmla="*/ 5586 h 6860"/>
              <a:gd name="T62" fmla="*/ 2344 w 6860"/>
              <a:gd name="T63" fmla="*/ 5827 h 6860"/>
              <a:gd name="T64" fmla="*/ 3310 w 6860"/>
              <a:gd name="T65" fmla="*/ 6794 h 6860"/>
              <a:gd name="T66" fmla="*/ 3551 w 6860"/>
              <a:gd name="T67" fmla="*/ 6794 h 6860"/>
              <a:gd name="T68" fmla="*/ 4517 w 6860"/>
              <a:gd name="T69" fmla="*/ 5828 h 6860"/>
              <a:gd name="T70" fmla="*/ 4517 w 6860"/>
              <a:gd name="T71" fmla="*/ 5586 h 6860"/>
              <a:gd name="T72" fmla="*/ 4276 w 6860"/>
              <a:gd name="T73" fmla="*/ 5586 h 6860"/>
              <a:gd name="T74" fmla="*/ 3601 w 6860"/>
              <a:gd name="T75" fmla="*/ 6261 h 6860"/>
              <a:gd name="T76" fmla="*/ 3601 w 6860"/>
              <a:gd name="T77" fmla="*/ 3599 h 6860"/>
              <a:gd name="T78" fmla="*/ 6261 w 6860"/>
              <a:gd name="T79" fmla="*/ 3599 h 6860"/>
              <a:gd name="T80" fmla="*/ 5586 w 6860"/>
              <a:gd name="T81" fmla="*/ 4273 h 6860"/>
              <a:gd name="T82" fmla="*/ 5586 w 6860"/>
              <a:gd name="T83" fmla="*/ 4515 h 6860"/>
              <a:gd name="T84" fmla="*/ 5828 w 6860"/>
              <a:gd name="T85" fmla="*/ 4515 h 6860"/>
              <a:gd name="T86" fmla="*/ 6794 w 6860"/>
              <a:gd name="T87" fmla="*/ 3549 h 6860"/>
              <a:gd name="T88" fmla="*/ 6794 w 6860"/>
              <a:gd name="T89" fmla="*/ 3307 h 6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60" h="6860">
                <a:moveTo>
                  <a:pt x="6794" y="3307"/>
                </a:moveTo>
                <a:lnTo>
                  <a:pt x="5828" y="2341"/>
                </a:lnTo>
                <a:cubicBezTo>
                  <a:pt x="5761" y="2274"/>
                  <a:pt x="5653" y="2274"/>
                  <a:pt x="5586" y="2341"/>
                </a:cubicBezTo>
                <a:cubicBezTo>
                  <a:pt x="5519" y="2408"/>
                  <a:pt x="5519" y="2516"/>
                  <a:pt x="5586" y="2582"/>
                </a:cubicBezTo>
                <a:lnTo>
                  <a:pt x="6261" y="3257"/>
                </a:lnTo>
                <a:lnTo>
                  <a:pt x="3601" y="3257"/>
                </a:lnTo>
                <a:lnTo>
                  <a:pt x="3601" y="600"/>
                </a:lnTo>
                <a:lnTo>
                  <a:pt x="4276" y="1275"/>
                </a:lnTo>
                <a:cubicBezTo>
                  <a:pt x="4343" y="1342"/>
                  <a:pt x="4450" y="1342"/>
                  <a:pt x="4517" y="1275"/>
                </a:cubicBezTo>
                <a:cubicBezTo>
                  <a:pt x="4584" y="1208"/>
                  <a:pt x="4584" y="1100"/>
                  <a:pt x="4517" y="1033"/>
                </a:cubicBezTo>
                <a:lnTo>
                  <a:pt x="3551" y="67"/>
                </a:lnTo>
                <a:cubicBezTo>
                  <a:pt x="3484" y="0"/>
                  <a:pt x="3376" y="0"/>
                  <a:pt x="3310" y="67"/>
                </a:cubicBezTo>
                <a:lnTo>
                  <a:pt x="2343" y="1033"/>
                </a:lnTo>
                <a:cubicBezTo>
                  <a:pt x="2277" y="1100"/>
                  <a:pt x="2277" y="1208"/>
                  <a:pt x="2343" y="1275"/>
                </a:cubicBezTo>
                <a:cubicBezTo>
                  <a:pt x="2410" y="1342"/>
                  <a:pt x="2518" y="1342"/>
                  <a:pt x="2585" y="1275"/>
                </a:cubicBezTo>
                <a:lnTo>
                  <a:pt x="3260" y="600"/>
                </a:lnTo>
                <a:lnTo>
                  <a:pt x="3260" y="3257"/>
                </a:lnTo>
                <a:lnTo>
                  <a:pt x="600" y="3257"/>
                </a:lnTo>
                <a:lnTo>
                  <a:pt x="1275" y="2583"/>
                </a:lnTo>
                <a:cubicBezTo>
                  <a:pt x="1342" y="2516"/>
                  <a:pt x="1342" y="2408"/>
                  <a:pt x="1275" y="2341"/>
                </a:cubicBezTo>
                <a:cubicBezTo>
                  <a:pt x="1208" y="2274"/>
                  <a:pt x="1100" y="2274"/>
                  <a:pt x="1033" y="2341"/>
                </a:cubicBezTo>
                <a:lnTo>
                  <a:pt x="67" y="3307"/>
                </a:lnTo>
                <a:cubicBezTo>
                  <a:pt x="0" y="3374"/>
                  <a:pt x="0" y="3482"/>
                  <a:pt x="67" y="3549"/>
                </a:cubicBezTo>
                <a:lnTo>
                  <a:pt x="1033" y="4515"/>
                </a:lnTo>
                <a:cubicBezTo>
                  <a:pt x="1100" y="4582"/>
                  <a:pt x="1208" y="4582"/>
                  <a:pt x="1275" y="4515"/>
                </a:cubicBezTo>
                <a:cubicBezTo>
                  <a:pt x="1342" y="4448"/>
                  <a:pt x="1342" y="4340"/>
                  <a:pt x="1275" y="4273"/>
                </a:cubicBezTo>
                <a:lnTo>
                  <a:pt x="600" y="3599"/>
                </a:lnTo>
                <a:lnTo>
                  <a:pt x="3260" y="3599"/>
                </a:lnTo>
                <a:lnTo>
                  <a:pt x="3260" y="6261"/>
                </a:lnTo>
                <a:lnTo>
                  <a:pt x="2585" y="5586"/>
                </a:lnTo>
                <a:cubicBezTo>
                  <a:pt x="2518" y="5519"/>
                  <a:pt x="2410" y="5519"/>
                  <a:pt x="2344" y="5586"/>
                </a:cubicBezTo>
                <a:cubicBezTo>
                  <a:pt x="2277" y="5653"/>
                  <a:pt x="2277" y="5761"/>
                  <a:pt x="2344" y="5827"/>
                </a:cubicBezTo>
                <a:lnTo>
                  <a:pt x="3310" y="6794"/>
                </a:lnTo>
                <a:cubicBezTo>
                  <a:pt x="3376" y="6860"/>
                  <a:pt x="3484" y="6860"/>
                  <a:pt x="3551" y="6794"/>
                </a:cubicBezTo>
                <a:lnTo>
                  <a:pt x="4517" y="5828"/>
                </a:lnTo>
                <a:cubicBezTo>
                  <a:pt x="4584" y="5761"/>
                  <a:pt x="4584" y="5653"/>
                  <a:pt x="4517" y="5586"/>
                </a:cubicBezTo>
                <a:cubicBezTo>
                  <a:pt x="4451" y="5519"/>
                  <a:pt x="4343" y="5519"/>
                  <a:pt x="4276" y="5586"/>
                </a:cubicBezTo>
                <a:lnTo>
                  <a:pt x="3601" y="6261"/>
                </a:lnTo>
                <a:lnTo>
                  <a:pt x="3601" y="3599"/>
                </a:lnTo>
                <a:lnTo>
                  <a:pt x="6261" y="3599"/>
                </a:lnTo>
                <a:lnTo>
                  <a:pt x="5586" y="4273"/>
                </a:lnTo>
                <a:cubicBezTo>
                  <a:pt x="5519" y="4340"/>
                  <a:pt x="5519" y="4448"/>
                  <a:pt x="5586" y="4515"/>
                </a:cubicBezTo>
                <a:cubicBezTo>
                  <a:pt x="5653" y="4582"/>
                  <a:pt x="5761" y="4582"/>
                  <a:pt x="5828" y="4515"/>
                </a:cubicBezTo>
                <a:lnTo>
                  <a:pt x="6794" y="3549"/>
                </a:lnTo>
                <a:cubicBezTo>
                  <a:pt x="6860" y="3482"/>
                  <a:pt x="6860" y="3374"/>
                  <a:pt x="6794" y="3307"/>
                </a:cubicBezTo>
                <a:close/>
              </a:path>
            </a:pathLst>
          </a:custGeom>
          <a:solidFill>
            <a:srgbClr val="97A4A5"/>
          </a:solidFill>
          <a:ln>
            <a:noFill/>
          </a:ln>
          <a:extLst/>
        </p:spPr>
        <p:txBody>
          <a:bodyPr anchor="ctr"/>
          <a:lstStyle/>
          <a:p>
            <a:pPr algn="ctr"/>
            <a:endParaRPr/>
          </a:p>
        </p:txBody>
      </p:sp>
      <p:cxnSp>
        <p:nvCxnSpPr>
          <p:cNvPr id="69" name="直接连接符 68">
            <a:extLst>
              <a:ext uri="{FF2B5EF4-FFF2-40B4-BE49-F238E27FC236}">
                <a16:creationId xmlns:a16="http://schemas.microsoft.com/office/drawing/2014/main" id="{130B063E-6E0F-4A37-B4C9-97E50D60DE1F}"/>
              </a:ext>
            </a:extLst>
          </p:cNvPr>
          <p:cNvCxnSpPr>
            <a:cxnSpLocks/>
          </p:cNvCxnSpPr>
          <p:nvPr/>
        </p:nvCxnSpPr>
        <p:spPr>
          <a:xfrm>
            <a:off x="873457" y="3970852"/>
            <a:ext cx="9089409"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9B336D5-3688-4CED-979B-09A9071AA88E}"/>
              </a:ext>
            </a:extLst>
          </p:cNvPr>
          <p:cNvCxnSpPr>
            <a:cxnSpLocks/>
          </p:cNvCxnSpPr>
          <p:nvPr/>
        </p:nvCxnSpPr>
        <p:spPr>
          <a:xfrm>
            <a:off x="5744954" y="1299411"/>
            <a:ext cx="0" cy="5196639"/>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2">
            <a:extLst>
              <a:ext uri="{FF2B5EF4-FFF2-40B4-BE49-F238E27FC236}">
                <a16:creationId xmlns:a16="http://schemas.microsoft.com/office/drawing/2014/main" id="{4B174FA2-3DD4-4A36-8E04-1E0E4F459609}"/>
              </a:ext>
            </a:extLst>
          </p:cNvPr>
          <p:cNvSpPr>
            <a:spLocks noChangeArrowheads="1"/>
          </p:cNvSpPr>
          <p:nvPr/>
        </p:nvSpPr>
        <p:spPr bwMode="auto">
          <a:xfrm>
            <a:off x="1690252" y="2333130"/>
            <a:ext cx="130002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4">
            <a:extLst>
              <a:ext uri="{FF2B5EF4-FFF2-40B4-BE49-F238E27FC236}">
                <a16:creationId xmlns:a16="http://schemas.microsoft.com/office/drawing/2014/main" id="{8340BFCE-1AD1-4493-B9B7-1946CB51D0FC}"/>
              </a:ext>
            </a:extLst>
          </p:cNvPr>
          <p:cNvSpPr>
            <a:spLocks noChangeArrowheads="1"/>
          </p:cNvSpPr>
          <p:nvPr/>
        </p:nvSpPr>
        <p:spPr bwMode="auto">
          <a:xfrm>
            <a:off x="3411070" y="2333129"/>
            <a:ext cx="130002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5" name="Rectangle 6">
            <a:extLst>
              <a:ext uri="{FF2B5EF4-FFF2-40B4-BE49-F238E27FC236}">
                <a16:creationId xmlns:a16="http://schemas.microsoft.com/office/drawing/2014/main" id="{AA62A197-BFD0-484E-B922-9F76AED41073}"/>
              </a:ext>
            </a:extLst>
          </p:cNvPr>
          <p:cNvSpPr>
            <a:spLocks noChangeArrowheads="1"/>
          </p:cNvSpPr>
          <p:nvPr/>
        </p:nvSpPr>
        <p:spPr bwMode="auto">
          <a:xfrm>
            <a:off x="9049700" y="6524761"/>
            <a:ext cx="18058689" cy="75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0" name="Rectangle 9">
            <a:extLst>
              <a:ext uri="{FF2B5EF4-FFF2-40B4-BE49-F238E27FC236}">
                <a16:creationId xmlns:a16="http://schemas.microsoft.com/office/drawing/2014/main" id="{DE7460FF-AAD0-4AE9-A6BF-779C8EAD8E4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11">
            <a:extLst>
              <a:ext uri="{FF2B5EF4-FFF2-40B4-BE49-F238E27FC236}">
                <a16:creationId xmlns:a16="http://schemas.microsoft.com/office/drawing/2014/main" id="{3BC00DA8-3D7D-444F-853A-339EC66168AF}"/>
              </a:ext>
            </a:extLst>
          </p:cNvPr>
          <p:cNvSpPr>
            <a:spLocks noChangeArrowheads="1"/>
          </p:cNvSpPr>
          <p:nvPr/>
        </p:nvSpPr>
        <p:spPr bwMode="auto">
          <a:xfrm>
            <a:off x="0" y="3619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 name="Rectangle 13">
            <a:extLst>
              <a:ext uri="{FF2B5EF4-FFF2-40B4-BE49-F238E27FC236}">
                <a16:creationId xmlns:a16="http://schemas.microsoft.com/office/drawing/2014/main" id="{FE15549E-DB16-47F3-AF50-E662206257B8}"/>
              </a:ext>
            </a:extLst>
          </p:cNvPr>
          <p:cNvSpPr>
            <a:spLocks noChangeArrowheads="1"/>
          </p:cNvSpPr>
          <p:nvPr/>
        </p:nvSpPr>
        <p:spPr bwMode="auto">
          <a:xfrm>
            <a:off x="7159291" y="3224173"/>
            <a:ext cx="146542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5" name="Rectangle 16">
            <a:extLst>
              <a:ext uri="{FF2B5EF4-FFF2-40B4-BE49-F238E27FC236}">
                <a16:creationId xmlns:a16="http://schemas.microsoft.com/office/drawing/2014/main" id="{736ED671-F2ED-437C-AD15-6210FA6A7727}"/>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7" name="Rectangle 18">
            <a:extLst>
              <a:ext uri="{FF2B5EF4-FFF2-40B4-BE49-F238E27FC236}">
                <a16:creationId xmlns:a16="http://schemas.microsoft.com/office/drawing/2014/main" id="{E986AE74-C7CA-488E-BCDB-E94962A2F259}"/>
              </a:ext>
            </a:extLst>
          </p:cNvPr>
          <p:cNvSpPr>
            <a:spLocks noChangeArrowheads="1"/>
          </p:cNvSpPr>
          <p:nvPr/>
        </p:nvSpPr>
        <p:spPr bwMode="auto">
          <a:xfrm>
            <a:off x="152400" y="5143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8" name="Rectangle 20">
            <a:extLst>
              <a:ext uri="{FF2B5EF4-FFF2-40B4-BE49-F238E27FC236}">
                <a16:creationId xmlns:a16="http://schemas.microsoft.com/office/drawing/2014/main" id="{C536E2FA-FD9F-4905-8666-3B70EA37FCB5}"/>
              </a:ext>
            </a:extLst>
          </p:cNvPr>
          <p:cNvSpPr>
            <a:spLocks noChangeArrowheads="1"/>
          </p:cNvSpPr>
          <p:nvPr/>
        </p:nvSpPr>
        <p:spPr bwMode="auto">
          <a:xfrm>
            <a:off x="9340932" y="10302453"/>
            <a:ext cx="14649262" cy="94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0" name="Rectangle 22">
            <a:extLst>
              <a:ext uri="{FF2B5EF4-FFF2-40B4-BE49-F238E27FC236}">
                <a16:creationId xmlns:a16="http://schemas.microsoft.com/office/drawing/2014/main" id="{2DD182E2-83AC-43D4-BCBC-97FFEE8E78F5}"/>
              </a:ext>
            </a:extLst>
          </p:cNvPr>
          <p:cNvSpPr>
            <a:spLocks noChangeArrowheads="1"/>
          </p:cNvSpPr>
          <p:nvPr/>
        </p:nvSpPr>
        <p:spPr bwMode="auto">
          <a:xfrm>
            <a:off x="7450523" y="4558894"/>
            <a:ext cx="121446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2" name="Rectangle 24">
            <a:extLst>
              <a:ext uri="{FF2B5EF4-FFF2-40B4-BE49-F238E27FC236}">
                <a16:creationId xmlns:a16="http://schemas.microsoft.com/office/drawing/2014/main" id="{03BB1421-8F75-4DA8-AAD0-65D0EF343609}"/>
              </a:ext>
            </a:extLst>
          </p:cNvPr>
          <p:cNvSpPr>
            <a:spLocks noChangeArrowheads="1"/>
          </p:cNvSpPr>
          <p:nvPr/>
        </p:nvSpPr>
        <p:spPr bwMode="auto">
          <a:xfrm>
            <a:off x="10398365" y="4502275"/>
            <a:ext cx="156409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4" name="Rectangle 26">
            <a:extLst>
              <a:ext uri="{FF2B5EF4-FFF2-40B4-BE49-F238E27FC236}">
                <a16:creationId xmlns:a16="http://schemas.microsoft.com/office/drawing/2014/main" id="{E12583E6-1CF4-4FE3-9318-C0D8932FD7CE}"/>
              </a:ext>
            </a:extLst>
          </p:cNvPr>
          <p:cNvSpPr>
            <a:spLocks noChangeArrowheads="1"/>
          </p:cNvSpPr>
          <p:nvPr/>
        </p:nvSpPr>
        <p:spPr bwMode="auto">
          <a:xfrm>
            <a:off x="6977853" y="5667368"/>
            <a:ext cx="143772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0F796863-9906-4829-B2C5-7E420179C19A}"/>
              </a:ext>
            </a:extLst>
          </p:cNvPr>
          <p:cNvSpPr>
            <a:spLocks noChangeArrowheads="1"/>
          </p:cNvSpPr>
          <p:nvPr/>
        </p:nvSpPr>
        <p:spPr bwMode="auto">
          <a:xfrm>
            <a:off x="820569" y="1467266"/>
            <a:ext cx="173733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C59DEE02-3D00-4ACC-94DF-7FD8099F34FA}"/>
              </a:ext>
            </a:extLst>
          </p:cNvPr>
          <p:cNvGraphicFramePr>
            <a:graphicFrameLocks noChangeAspect="1"/>
          </p:cNvGraphicFramePr>
          <p:nvPr>
            <p:extLst>
              <p:ext uri="{D42A27DB-BD31-4B8C-83A1-F6EECF244321}">
                <p14:modId xmlns:p14="http://schemas.microsoft.com/office/powerpoint/2010/main" val="3578122502"/>
              </p:ext>
            </p:extLst>
          </p:nvPr>
        </p:nvGraphicFramePr>
        <p:xfrm>
          <a:off x="820570" y="1467266"/>
          <a:ext cx="2222880" cy="630369"/>
        </p:xfrm>
        <a:graphic>
          <a:graphicData uri="http://schemas.openxmlformats.org/presentationml/2006/ole">
            <mc:AlternateContent xmlns:mc="http://schemas.openxmlformats.org/markup-compatibility/2006">
              <mc:Choice xmlns:v="urn:schemas-microsoft-com:vml" Requires="v">
                <p:oleObj spid="_x0000_s41111" name="Equation" r:id="rId3" imgW="1244600" imgH="368300" progId="Equation.DSMT4">
                  <p:embed/>
                </p:oleObj>
              </mc:Choice>
              <mc:Fallback>
                <p:oleObj name="Equation" r:id="rId3" imgW="1244600" imgH="3683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570" y="1467266"/>
                        <a:ext cx="2222880" cy="630369"/>
                      </a:xfrm>
                      <a:prstGeom prst="rect">
                        <a:avLst/>
                      </a:prstGeom>
                      <a:noFill/>
                    </p:spPr>
                  </p:pic>
                </p:oleObj>
              </mc:Fallback>
            </mc:AlternateContent>
          </a:graphicData>
        </a:graphic>
      </p:graphicFrame>
      <p:sp>
        <p:nvSpPr>
          <p:cNvPr id="11" name="矩形 10">
            <a:extLst>
              <a:ext uri="{FF2B5EF4-FFF2-40B4-BE49-F238E27FC236}">
                <a16:creationId xmlns:a16="http://schemas.microsoft.com/office/drawing/2014/main" id="{B4313EA5-860B-4D3F-BD98-FACFA0C832FE}"/>
              </a:ext>
            </a:extLst>
          </p:cNvPr>
          <p:cNvSpPr/>
          <p:nvPr/>
        </p:nvSpPr>
        <p:spPr>
          <a:xfrm>
            <a:off x="781343" y="2421308"/>
            <a:ext cx="4102715" cy="923330"/>
          </a:xfrm>
          <a:prstGeom prst="rect">
            <a:avLst/>
          </a:prstGeom>
        </p:spPr>
        <p:txBody>
          <a:bodyPr wrap="square">
            <a:spAutoFit/>
          </a:bodyPr>
          <a:lstStyle/>
          <a:p>
            <a:r>
              <a:rPr lang="zh-CN" altLang="en-US" dirty="0"/>
              <a:t>把不同的带宽</a:t>
            </a:r>
            <a:r>
              <a:rPr lang="en-US" altLang="zh-CN" dirty="0"/>
              <a:t>b</a:t>
            </a:r>
            <a:r>
              <a:rPr lang="zh-CN" altLang="en-US" dirty="0"/>
              <a:t>及其对应的</a:t>
            </a:r>
            <a:r>
              <a:rPr lang="en-US" altLang="zh-CN" dirty="0"/>
              <a:t>CV</a:t>
            </a:r>
            <a:r>
              <a:rPr lang="zh-CN" altLang="en-US" dirty="0"/>
              <a:t>值绘制成趋势线，就可以非常直观地找到最小的</a:t>
            </a:r>
            <a:r>
              <a:rPr lang="en-US" altLang="zh-CN" dirty="0"/>
              <a:t>CV</a:t>
            </a:r>
            <a:r>
              <a:rPr lang="zh-CN" altLang="en-US" dirty="0"/>
              <a:t>值所对应的最优带宽</a:t>
            </a:r>
            <a:r>
              <a:rPr lang="en-US" altLang="zh-CN" dirty="0"/>
              <a:t>b</a:t>
            </a:r>
            <a:r>
              <a:rPr lang="zh-CN" altLang="en-US" dirty="0"/>
              <a:t>。</a:t>
            </a:r>
          </a:p>
        </p:txBody>
      </p:sp>
      <p:sp>
        <p:nvSpPr>
          <p:cNvPr id="12" name="Rectangle 4">
            <a:extLst>
              <a:ext uri="{FF2B5EF4-FFF2-40B4-BE49-F238E27FC236}">
                <a16:creationId xmlns:a16="http://schemas.microsoft.com/office/drawing/2014/main" id="{1346BE46-22E0-46C5-AB1D-62C7B12161C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12">
            <a:extLst>
              <a:ext uri="{FF2B5EF4-FFF2-40B4-BE49-F238E27FC236}">
                <a16:creationId xmlns:a16="http://schemas.microsoft.com/office/drawing/2014/main" id="{CF1B8E36-9C94-43ED-9C14-EB8A5DD30B13}"/>
              </a:ext>
            </a:extLst>
          </p:cNvPr>
          <p:cNvGraphicFramePr>
            <a:graphicFrameLocks noChangeAspect="1"/>
          </p:cNvGraphicFramePr>
          <p:nvPr>
            <p:extLst>
              <p:ext uri="{D42A27DB-BD31-4B8C-83A1-F6EECF244321}">
                <p14:modId xmlns:p14="http://schemas.microsoft.com/office/powerpoint/2010/main" val="1959464977"/>
              </p:ext>
            </p:extLst>
          </p:nvPr>
        </p:nvGraphicFramePr>
        <p:xfrm>
          <a:off x="6390702" y="1550272"/>
          <a:ext cx="3059996" cy="433880"/>
        </p:xfrm>
        <a:graphic>
          <a:graphicData uri="http://schemas.openxmlformats.org/presentationml/2006/ole">
            <mc:AlternateContent xmlns:mc="http://schemas.openxmlformats.org/markup-compatibility/2006">
              <mc:Choice xmlns:v="urn:schemas-microsoft-com:vml" Requires="v">
                <p:oleObj spid="_x0000_s41112" name="Equation" r:id="rId5" imgW="1282700" imgH="215900" progId="Equation.DSMT4">
                  <p:embed/>
                </p:oleObj>
              </mc:Choice>
              <mc:Fallback>
                <p:oleObj name="Equation" r:id="rId5" imgW="1282700" imgH="2159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0702" y="1550272"/>
                        <a:ext cx="3059996" cy="433880"/>
                      </a:xfrm>
                      <a:prstGeom prst="rect">
                        <a:avLst/>
                      </a:prstGeom>
                      <a:noFill/>
                    </p:spPr>
                  </p:pic>
                </p:oleObj>
              </mc:Fallback>
            </mc:AlternateContent>
          </a:graphicData>
        </a:graphic>
      </p:graphicFrame>
      <p:sp>
        <p:nvSpPr>
          <p:cNvPr id="14" name="矩形 13">
            <a:extLst>
              <a:ext uri="{FF2B5EF4-FFF2-40B4-BE49-F238E27FC236}">
                <a16:creationId xmlns:a16="http://schemas.microsoft.com/office/drawing/2014/main" id="{139A6975-5F55-4D92-9067-ADA7516F6417}"/>
              </a:ext>
            </a:extLst>
          </p:cNvPr>
          <p:cNvSpPr/>
          <p:nvPr/>
        </p:nvSpPr>
        <p:spPr>
          <a:xfrm>
            <a:off x="6156864" y="2474167"/>
            <a:ext cx="4653838" cy="369332"/>
          </a:xfrm>
          <a:prstGeom prst="rect">
            <a:avLst/>
          </a:prstGeom>
        </p:spPr>
        <p:txBody>
          <a:bodyPr wrap="none">
            <a:spAutoFit/>
          </a:bodyPr>
          <a:lstStyle/>
          <a:p>
            <a:r>
              <a:rPr lang="zh-CN" altLang="en-US" dirty="0"/>
              <a:t>选择</a:t>
            </a:r>
            <a:r>
              <a:rPr lang="en-US" altLang="zh-CN" dirty="0"/>
              <a:t>AIC</a:t>
            </a:r>
            <a:r>
              <a:rPr lang="zh-CN" altLang="en-US" dirty="0"/>
              <a:t>达到最小的模型是“最优”的模型。</a:t>
            </a:r>
          </a:p>
        </p:txBody>
      </p:sp>
      <p:sp>
        <p:nvSpPr>
          <p:cNvPr id="15" name="Rectangle 6">
            <a:extLst>
              <a:ext uri="{FF2B5EF4-FFF2-40B4-BE49-F238E27FC236}">
                <a16:creationId xmlns:a16="http://schemas.microsoft.com/office/drawing/2014/main" id="{EA79E91B-2715-4CA3-A6A5-3733207DE1D7}"/>
              </a:ext>
            </a:extLst>
          </p:cNvPr>
          <p:cNvSpPr>
            <a:spLocks noChangeArrowheads="1"/>
          </p:cNvSpPr>
          <p:nvPr/>
        </p:nvSpPr>
        <p:spPr bwMode="auto">
          <a:xfrm>
            <a:off x="584283" y="4777709"/>
            <a:ext cx="151170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6" name="对象 15">
            <a:extLst>
              <a:ext uri="{FF2B5EF4-FFF2-40B4-BE49-F238E27FC236}">
                <a16:creationId xmlns:a16="http://schemas.microsoft.com/office/drawing/2014/main" id="{BC066B90-AC0E-42F2-82F5-1CB89A57703D}"/>
              </a:ext>
            </a:extLst>
          </p:cNvPr>
          <p:cNvGraphicFramePr>
            <a:graphicFrameLocks noChangeAspect="1"/>
          </p:cNvGraphicFramePr>
          <p:nvPr>
            <p:extLst>
              <p:ext uri="{D42A27DB-BD31-4B8C-83A1-F6EECF244321}">
                <p14:modId xmlns:p14="http://schemas.microsoft.com/office/powerpoint/2010/main" val="2312547954"/>
              </p:ext>
            </p:extLst>
          </p:nvPr>
        </p:nvGraphicFramePr>
        <p:xfrm>
          <a:off x="584282" y="4777710"/>
          <a:ext cx="4041033" cy="498569"/>
        </p:xfrm>
        <a:graphic>
          <a:graphicData uri="http://schemas.openxmlformats.org/presentationml/2006/ole">
            <mc:AlternateContent xmlns:mc="http://schemas.openxmlformats.org/markup-compatibility/2006">
              <mc:Choice xmlns:v="urn:schemas-microsoft-com:vml" Requires="v">
                <p:oleObj spid="_x0000_s41113" name="Equation" r:id="rId7" imgW="1422400" imgH="215900" progId="Equation.DSMT4">
                  <p:embed/>
                </p:oleObj>
              </mc:Choice>
              <mc:Fallback>
                <p:oleObj name="Equation" r:id="rId7" imgW="1422400" imgH="2159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4282" y="4777710"/>
                        <a:ext cx="4041033" cy="498569"/>
                      </a:xfrm>
                      <a:prstGeom prst="rect">
                        <a:avLst/>
                      </a:prstGeom>
                      <a:noFill/>
                    </p:spPr>
                  </p:pic>
                </p:oleObj>
              </mc:Fallback>
            </mc:AlternateContent>
          </a:graphicData>
        </a:graphic>
      </p:graphicFrame>
      <p:sp>
        <p:nvSpPr>
          <p:cNvPr id="31" name="矩形 30">
            <a:extLst>
              <a:ext uri="{FF2B5EF4-FFF2-40B4-BE49-F238E27FC236}">
                <a16:creationId xmlns:a16="http://schemas.microsoft.com/office/drawing/2014/main" id="{C0347A62-F168-440B-A877-A3BD1AFEE4DE}"/>
              </a:ext>
            </a:extLst>
          </p:cNvPr>
          <p:cNvSpPr/>
          <p:nvPr/>
        </p:nvSpPr>
        <p:spPr>
          <a:xfrm>
            <a:off x="647756" y="5445531"/>
            <a:ext cx="3491661" cy="369332"/>
          </a:xfrm>
          <a:prstGeom prst="rect">
            <a:avLst/>
          </a:prstGeom>
        </p:spPr>
        <p:txBody>
          <a:bodyPr wrap="none">
            <a:spAutoFit/>
          </a:bodyPr>
          <a:lstStyle/>
          <a:p>
            <a:r>
              <a:rPr lang="en-US" altLang="zh-CN" dirty="0"/>
              <a:t>BIC</a:t>
            </a:r>
            <a:r>
              <a:rPr lang="zh-CN" altLang="en-US" dirty="0"/>
              <a:t>最小的模型为“最优”模型。</a:t>
            </a:r>
          </a:p>
        </p:txBody>
      </p:sp>
      <p:sp>
        <p:nvSpPr>
          <p:cNvPr id="37" name="Rectangle 14">
            <a:extLst>
              <a:ext uri="{FF2B5EF4-FFF2-40B4-BE49-F238E27FC236}">
                <a16:creationId xmlns:a16="http://schemas.microsoft.com/office/drawing/2014/main" id="{EC485CFF-299C-4546-87DF-284CF9CAB726}"/>
              </a:ext>
            </a:extLst>
          </p:cNvPr>
          <p:cNvSpPr>
            <a:spLocks noChangeArrowheads="1"/>
          </p:cNvSpPr>
          <p:nvPr/>
        </p:nvSpPr>
        <p:spPr bwMode="auto">
          <a:xfrm>
            <a:off x="6115436" y="4813763"/>
            <a:ext cx="1439040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1" name="对象 40">
            <a:extLst>
              <a:ext uri="{FF2B5EF4-FFF2-40B4-BE49-F238E27FC236}">
                <a16:creationId xmlns:a16="http://schemas.microsoft.com/office/drawing/2014/main" id="{02861344-1E43-4AD2-BD9B-3A50DC754C16}"/>
              </a:ext>
            </a:extLst>
          </p:cNvPr>
          <p:cNvGraphicFramePr>
            <a:graphicFrameLocks noChangeAspect="1"/>
          </p:cNvGraphicFramePr>
          <p:nvPr>
            <p:extLst>
              <p:ext uri="{D42A27DB-BD31-4B8C-83A1-F6EECF244321}">
                <p14:modId xmlns:p14="http://schemas.microsoft.com/office/powerpoint/2010/main" val="2089633128"/>
              </p:ext>
            </p:extLst>
          </p:nvPr>
        </p:nvGraphicFramePr>
        <p:xfrm>
          <a:off x="6126155" y="4599309"/>
          <a:ext cx="4970503" cy="672068"/>
        </p:xfrm>
        <a:graphic>
          <a:graphicData uri="http://schemas.openxmlformats.org/presentationml/2006/ole">
            <mc:AlternateContent xmlns:mc="http://schemas.openxmlformats.org/markup-compatibility/2006">
              <mc:Choice xmlns:v="urn:schemas-microsoft-com:vml" Requires="v">
                <p:oleObj spid="_x0000_s41114" name="Equation" r:id="rId9" imgW="3352800" imgH="457200" progId="Equation.DSMT4">
                  <p:embed/>
                </p:oleObj>
              </mc:Choice>
              <mc:Fallback>
                <p:oleObj name="Equation" r:id="rId9" imgW="3352800" imgH="457200" progId="Equation.DSMT4">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26155" y="4599309"/>
                        <a:ext cx="4970503" cy="672068"/>
                      </a:xfrm>
                      <a:prstGeom prst="rect">
                        <a:avLst/>
                      </a:prstGeom>
                      <a:noFill/>
                    </p:spPr>
                  </p:pic>
                </p:oleObj>
              </mc:Fallback>
            </mc:AlternateContent>
          </a:graphicData>
        </a:graphic>
      </p:graphicFrame>
      <p:sp>
        <p:nvSpPr>
          <p:cNvPr id="47" name="矩形 46">
            <a:extLst>
              <a:ext uri="{FF2B5EF4-FFF2-40B4-BE49-F238E27FC236}">
                <a16:creationId xmlns:a16="http://schemas.microsoft.com/office/drawing/2014/main" id="{91E50604-810B-479D-878B-F3F4B13B02A5}"/>
              </a:ext>
            </a:extLst>
          </p:cNvPr>
          <p:cNvSpPr/>
          <p:nvPr/>
        </p:nvSpPr>
        <p:spPr>
          <a:xfrm>
            <a:off x="5836692" y="5334261"/>
            <a:ext cx="6096000" cy="646331"/>
          </a:xfrm>
          <a:prstGeom prst="rect">
            <a:avLst/>
          </a:prstGeom>
        </p:spPr>
        <p:txBody>
          <a:bodyPr>
            <a:spAutoFit/>
          </a:bodyPr>
          <a:lstStyle/>
          <a:p>
            <a:r>
              <a:rPr lang="zh-CN" altLang="en-US" dirty="0"/>
              <a:t>将使得所有变量的曲线都趋于平稳的带宽作为合适的参数对估计</a:t>
            </a:r>
            <a:r>
              <a:rPr lang="en-US" altLang="zh-CN" dirty="0"/>
              <a:t>GWR</a:t>
            </a:r>
            <a:r>
              <a:rPr lang="zh-CN" altLang="en-US" dirty="0"/>
              <a:t>模型。</a:t>
            </a:r>
          </a:p>
        </p:txBody>
      </p:sp>
    </p:spTree>
    <p:extLst>
      <p:ext uri="{BB962C8B-B14F-4D97-AF65-F5344CB8AC3E}">
        <p14:creationId xmlns:p14="http://schemas.microsoft.com/office/powerpoint/2010/main" val="1584529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22" name="矩形 21">
            <a:extLst>
              <a:ext uri="{FF2B5EF4-FFF2-40B4-BE49-F238E27FC236}">
                <a16:creationId xmlns:a16="http://schemas.microsoft.com/office/drawing/2014/main" id="{BDD7EE7C-1AE5-4D73-AC32-9448940BDFDB}"/>
              </a:ext>
            </a:extLst>
          </p:cNvPr>
          <p:cNvSpPr/>
          <p:nvPr/>
        </p:nvSpPr>
        <p:spPr>
          <a:xfrm>
            <a:off x="0" y="0"/>
            <a:ext cx="1831145" cy="6835440"/>
          </a:xfrm>
          <a:prstGeom prst="rect">
            <a:avLst/>
          </a:prstGeom>
          <a:solidFill>
            <a:srgbClr val="BDC6C9"/>
          </a:solidFill>
          <a:ln w="12700" cap="flat" cmpd="sng" algn="ctr">
            <a:noFill/>
            <a:prstDash val="solid"/>
            <a:miter lim="800000"/>
          </a:ln>
          <a:effectLst/>
        </p:spPr>
        <p:txBody>
          <a:bodyPr rtlCol="0" anchor="ctr"/>
          <a:lstStyle/>
          <a:p>
            <a:endParaRPr lang="zh-CN" altLang="en-US" kern="10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ea typeface="微软雅黑" panose="020B0503020204020204" pitchFamily="34" charset="-122"/>
              </a:rPr>
              <a:t>自适应权函数</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1902173" cy="634428"/>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lang="zh-CN" altLang="en-US" sz="2400" dirty="0">
                <a:solidFill>
                  <a:prstClr val="black"/>
                </a:solidFill>
                <a:latin typeface="微软雅黑" panose="020B0503020204020204" pitchFamily="34" charset="-122"/>
              </a:rPr>
              <a:t>地理加权回归</a:t>
            </a:r>
          </a:p>
        </p:txBody>
      </p:sp>
      <p:sp>
        <p:nvSpPr>
          <p:cNvPr id="9" name="矩形 8">
            <a:extLst>
              <a:ext uri="{FF2B5EF4-FFF2-40B4-BE49-F238E27FC236}">
                <a16:creationId xmlns:a16="http://schemas.microsoft.com/office/drawing/2014/main" id="{8743D06E-2AA3-4527-9951-81E5AD28DCEA}"/>
              </a:ext>
            </a:extLst>
          </p:cNvPr>
          <p:cNvSpPr/>
          <p:nvPr/>
        </p:nvSpPr>
        <p:spPr>
          <a:xfrm>
            <a:off x="4491957" y="1196170"/>
            <a:ext cx="2723823" cy="369332"/>
          </a:xfrm>
          <a:prstGeom prst="rect">
            <a:avLst/>
          </a:prstGeom>
        </p:spPr>
        <p:txBody>
          <a:bodyPr wrap="none">
            <a:spAutoFit/>
          </a:bodyPr>
          <a:lstStyle/>
          <a:p>
            <a:r>
              <a:rPr lang="zh-CN" altLang="en-US" dirty="0"/>
              <a:t>常见的自适应空间权函数</a:t>
            </a:r>
          </a:p>
        </p:txBody>
      </p:sp>
      <p:sp>
        <p:nvSpPr>
          <p:cNvPr id="27" name="矩形 26">
            <a:extLst>
              <a:ext uri="{FF2B5EF4-FFF2-40B4-BE49-F238E27FC236}">
                <a16:creationId xmlns:a16="http://schemas.microsoft.com/office/drawing/2014/main" id="{216824FC-072C-4A4D-95A0-54FC4A399B19}"/>
              </a:ext>
            </a:extLst>
          </p:cNvPr>
          <p:cNvSpPr/>
          <p:nvPr/>
        </p:nvSpPr>
        <p:spPr>
          <a:xfrm>
            <a:off x="-283699" y="5953166"/>
            <a:ext cx="12759397" cy="1085070"/>
          </a:xfrm>
          <a:prstGeom prst="rect">
            <a:avLst/>
          </a:prstGeom>
          <a:solidFill>
            <a:srgbClr val="4F5E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1991AD33-4C25-4068-8B8A-F83F62CD6809}"/>
              </a:ext>
            </a:extLst>
          </p:cNvPr>
          <p:cNvSpPr/>
          <p:nvPr/>
        </p:nvSpPr>
        <p:spPr>
          <a:xfrm>
            <a:off x="-247821" y="6241022"/>
            <a:ext cx="12421772" cy="56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619817A5-93E1-4E59-9C72-5C213F79405B}"/>
              </a:ext>
            </a:extLst>
          </p:cNvPr>
          <p:cNvSpPr/>
          <p:nvPr/>
        </p:nvSpPr>
        <p:spPr>
          <a:xfrm>
            <a:off x="-247821" y="6391762"/>
            <a:ext cx="12421772" cy="56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表格 2">
            <a:extLst>
              <a:ext uri="{FF2B5EF4-FFF2-40B4-BE49-F238E27FC236}">
                <a16:creationId xmlns:a16="http://schemas.microsoft.com/office/drawing/2014/main" id="{24C954C1-934C-4F65-8B6F-AB0A4381BC03}"/>
              </a:ext>
            </a:extLst>
          </p:cNvPr>
          <p:cNvGraphicFramePr>
            <a:graphicFrameLocks noGrp="1"/>
          </p:cNvGraphicFramePr>
          <p:nvPr>
            <p:extLst>
              <p:ext uri="{D42A27DB-BD31-4B8C-83A1-F6EECF244321}">
                <p14:modId xmlns:p14="http://schemas.microsoft.com/office/powerpoint/2010/main" val="57668370"/>
              </p:ext>
            </p:extLst>
          </p:nvPr>
        </p:nvGraphicFramePr>
        <p:xfrm>
          <a:off x="2669346" y="1893963"/>
          <a:ext cx="7473276" cy="1895983"/>
        </p:xfrm>
        <a:graphic>
          <a:graphicData uri="http://schemas.openxmlformats.org/drawingml/2006/table">
            <a:tbl>
              <a:tblPr firstRow="1" firstCol="1" bandRow="1"/>
              <a:tblGrid>
                <a:gridCol w="7473276">
                  <a:extLst>
                    <a:ext uri="{9D8B030D-6E8A-4147-A177-3AD203B41FA5}">
                      <a16:colId xmlns:a16="http://schemas.microsoft.com/office/drawing/2014/main" val="2874875851"/>
                    </a:ext>
                  </a:extLst>
                </a:gridCol>
              </a:tblGrid>
              <a:tr h="352111">
                <a:tc>
                  <a:txBody>
                    <a:bodyPr/>
                    <a:lstStyle/>
                    <a:p>
                      <a:pPr indent="266700" algn="just">
                        <a:spcAft>
                          <a:spcPts val="0"/>
                        </a:spcAft>
                      </a:pPr>
                      <a:r>
                        <a:rPr lang="zh-CN" sz="1800" b="1" kern="100" dirty="0">
                          <a:effectLst/>
                          <a:latin typeface="+mn-ea"/>
                          <a:ea typeface="+mn-ea"/>
                          <a:cs typeface="Times New Roman" panose="02020603050405020304" pitchFamily="18" charset="0"/>
                        </a:rPr>
                        <a:t>核函数名称</a:t>
                      </a:r>
                      <a:endParaRPr lang="zh-CN" sz="1800" kern="100" dirty="0">
                        <a:effectLst/>
                        <a:latin typeface="+mn-ea"/>
                        <a:ea typeface="+mn-ea"/>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6394715"/>
                  </a:ext>
                </a:extLst>
              </a:tr>
              <a:tr h="778351">
                <a:tc>
                  <a:txBody>
                    <a:bodyPr/>
                    <a:lstStyle/>
                    <a:p>
                      <a:pPr indent="266700" algn="just">
                        <a:spcAft>
                          <a:spcPts val="0"/>
                        </a:spcAft>
                      </a:pPr>
                      <a:r>
                        <a:rPr lang="zh-CN" sz="1800" kern="100" dirty="0">
                          <a:effectLst/>
                          <a:latin typeface="+mn-ea"/>
                          <a:ea typeface="+mn-ea"/>
                          <a:cs typeface="Times New Roman" panose="02020603050405020304" pitchFamily="18" charset="0"/>
                        </a:rPr>
                        <a:t>高斯型</a:t>
                      </a:r>
                      <a:r>
                        <a:rPr lang="en-US" sz="1800" kern="100" dirty="0">
                          <a:effectLst/>
                          <a:latin typeface="+mn-ea"/>
                          <a:ea typeface="+mn-ea"/>
                          <a:cs typeface="Times New Roman" panose="02020603050405020304" pitchFamily="18" charset="0"/>
                        </a:rPr>
                        <a:t>(Gaussian)</a:t>
                      </a:r>
                      <a:endParaRPr lang="zh-CN" sz="1800" kern="100" dirty="0">
                        <a:effectLst/>
                        <a:latin typeface="+mn-ea"/>
                        <a:ea typeface="+mn-ea"/>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088788269"/>
                  </a:ext>
                </a:extLst>
              </a:tr>
              <a:tr h="765521">
                <a:tc>
                  <a:txBody>
                    <a:bodyPr/>
                    <a:lstStyle/>
                    <a:p>
                      <a:pPr indent="266700" algn="just">
                        <a:spcAft>
                          <a:spcPts val="0"/>
                        </a:spcAft>
                      </a:pPr>
                      <a:r>
                        <a:rPr lang="zh-CN" sz="1800" kern="100" dirty="0">
                          <a:effectLst/>
                          <a:latin typeface="+mn-ea"/>
                          <a:ea typeface="+mn-ea"/>
                          <a:cs typeface="Times New Roman" panose="02020603050405020304" pitchFamily="18" charset="0"/>
                        </a:rPr>
                        <a:t>双重平方</a:t>
                      </a:r>
                    </a:p>
                    <a:p>
                      <a:pPr indent="266700" algn="just">
                        <a:spcAft>
                          <a:spcPts val="0"/>
                        </a:spcAft>
                      </a:pPr>
                      <a:r>
                        <a:rPr lang="en-US" sz="1800" kern="100" dirty="0">
                          <a:effectLst/>
                          <a:latin typeface="+mn-ea"/>
                          <a:ea typeface="+mn-ea"/>
                          <a:cs typeface="Times New Roman" panose="02020603050405020304" pitchFamily="18" charset="0"/>
                        </a:rPr>
                        <a:t>(Bi-square)</a:t>
                      </a:r>
                      <a:endParaRPr lang="zh-CN" sz="1800" kern="100" dirty="0">
                        <a:effectLst/>
                        <a:latin typeface="+mn-ea"/>
                        <a:ea typeface="+mn-ea"/>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5291289"/>
                  </a:ext>
                </a:extLst>
              </a:tr>
            </a:tbl>
          </a:graphicData>
        </a:graphic>
      </p:graphicFrame>
      <p:graphicFrame>
        <p:nvGraphicFramePr>
          <p:cNvPr id="10" name="对象 9">
            <a:extLst>
              <a:ext uri="{FF2B5EF4-FFF2-40B4-BE49-F238E27FC236}">
                <a16:creationId xmlns:a16="http://schemas.microsoft.com/office/drawing/2014/main" id="{DF8C9900-9262-48B9-A274-68A4AACBF242}"/>
              </a:ext>
            </a:extLst>
          </p:cNvPr>
          <p:cNvGraphicFramePr>
            <a:graphicFrameLocks noChangeAspect="1"/>
          </p:cNvGraphicFramePr>
          <p:nvPr>
            <p:extLst>
              <p:ext uri="{D42A27DB-BD31-4B8C-83A1-F6EECF244321}">
                <p14:modId xmlns:p14="http://schemas.microsoft.com/office/powerpoint/2010/main" val="3271718786"/>
              </p:ext>
            </p:extLst>
          </p:nvPr>
        </p:nvGraphicFramePr>
        <p:xfrm>
          <a:off x="6252412" y="2211318"/>
          <a:ext cx="1086851" cy="616422"/>
        </p:xfrm>
        <a:graphic>
          <a:graphicData uri="http://schemas.openxmlformats.org/presentationml/2006/ole">
            <mc:AlternateContent xmlns:mc="http://schemas.openxmlformats.org/markup-compatibility/2006">
              <mc:Choice xmlns:v="urn:schemas-microsoft-com:vml" Requires="v">
                <p:oleObj spid="_x0000_s42055" name="Equation" r:id="rId3" imgW="647700" imgH="368300" progId="Equation.DSMT4">
                  <p:embed/>
                </p:oleObj>
              </mc:Choice>
              <mc:Fallback>
                <p:oleObj name="Equation" r:id="rId3" imgW="647700" imgH="3683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2412" y="2211318"/>
                        <a:ext cx="1086851" cy="616422"/>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12B746E6-7404-472D-BE6A-09FF0FD95967}"/>
              </a:ext>
            </a:extLst>
          </p:cNvPr>
          <p:cNvGraphicFramePr>
            <a:graphicFrameLocks noChangeAspect="1"/>
          </p:cNvGraphicFramePr>
          <p:nvPr>
            <p:extLst>
              <p:ext uri="{D42A27DB-BD31-4B8C-83A1-F6EECF244321}">
                <p14:modId xmlns:p14="http://schemas.microsoft.com/office/powerpoint/2010/main" val="4098895186"/>
              </p:ext>
            </p:extLst>
          </p:nvPr>
        </p:nvGraphicFramePr>
        <p:xfrm>
          <a:off x="6139922" y="2977129"/>
          <a:ext cx="2026998" cy="746203"/>
        </p:xfrm>
        <a:graphic>
          <a:graphicData uri="http://schemas.openxmlformats.org/presentationml/2006/ole">
            <mc:AlternateContent xmlns:mc="http://schemas.openxmlformats.org/markup-compatibility/2006">
              <mc:Choice xmlns:v="urn:schemas-microsoft-com:vml" Requires="v">
                <p:oleObj spid="_x0000_s42056" name="Equation" r:id="rId5" imgW="1689100" imgH="647700" progId="Equation.DSMT4">
                  <p:embed/>
                </p:oleObj>
              </mc:Choice>
              <mc:Fallback>
                <p:oleObj name="Equation" r:id="rId5" imgW="1689100" imgH="6477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9922" y="2977129"/>
                        <a:ext cx="2026998" cy="746203"/>
                      </a:xfrm>
                      <a:prstGeom prst="rect">
                        <a:avLst/>
                      </a:prstGeom>
                      <a:noFill/>
                    </p:spPr>
                  </p:pic>
                </p:oleObj>
              </mc:Fallback>
            </mc:AlternateContent>
          </a:graphicData>
        </a:graphic>
      </p:graphicFrame>
      <p:sp>
        <p:nvSpPr>
          <p:cNvPr id="12" name="矩形 11">
            <a:extLst>
              <a:ext uri="{FF2B5EF4-FFF2-40B4-BE49-F238E27FC236}">
                <a16:creationId xmlns:a16="http://schemas.microsoft.com/office/drawing/2014/main" id="{F1F6CFBB-ABBD-4A96-A535-DBEC3CD33565}"/>
              </a:ext>
            </a:extLst>
          </p:cNvPr>
          <p:cNvSpPr/>
          <p:nvPr/>
        </p:nvSpPr>
        <p:spPr>
          <a:xfrm>
            <a:off x="2881038" y="3844193"/>
            <a:ext cx="6070893" cy="369332"/>
          </a:xfrm>
          <a:prstGeom prst="rect">
            <a:avLst/>
          </a:prstGeom>
        </p:spPr>
        <p:txBody>
          <a:bodyPr wrap="none">
            <a:spAutoFit/>
          </a:bodyPr>
          <a:lstStyle/>
          <a:p>
            <a:r>
              <a:rPr lang="zh-CN" altLang="en-US" dirty="0"/>
              <a:t>其中</a:t>
            </a:r>
            <a:r>
              <a:rPr lang="en-US" altLang="zh-CN" dirty="0"/>
              <a:t>bi(k)</a:t>
            </a:r>
            <a:r>
              <a:rPr lang="zh-CN" altLang="en-US" dirty="0"/>
              <a:t>是第</a:t>
            </a:r>
            <a:r>
              <a:rPr lang="en-US" altLang="zh-CN" dirty="0" err="1"/>
              <a:t>i</a:t>
            </a:r>
            <a:r>
              <a:rPr lang="zh-CN" altLang="en-US" dirty="0"/>
              <a:t>个数据点取周边最邻近的</a:t>
            </a:r>
            <a:r>
              <a:rPr lang="en-US" altLang="zh-CN" dirty="0"/>
              <a:t>k</a:t>
            </a:r>
            <a:r>
              <a:rPr lang="zh-CN" altLang="en-US" dirty="0"/>
              <a:t>个空间数据单元。</a:t>
            </a:r>
          </a:p>
        </p:txBody>
      </p:sp>
    </p:spTree>
    <p:extLst>
      <p:ext uri="{BB962C8B-B14F-4D97-AF65-F5344CB8AC3E}">
        <p14:creationId xmlns:p14="http://schemas.microsoft.com/office/powerpoint/2010/main" val="3901399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假设检验</a:t>
            </a: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1902173" cy="634428"/>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a:solidFill>
                  <a:prstClr val="black"/>
                </a:solidFill>
                <a:latin typeface="微软雅黑" panose="020B0503020204020204" pitchFamily="34" charset="-122"/>
              </a:rPr>
              <a:t>地理加权回归</a:t>
            </a:r>
          </a:p>
        </p:txBody>
      </p:sp>
      <p:pic>
        <p:nvPicPr>
          <p:cNvPr id="37" name="图片 36">
            <a:extLst>
              <a:ext uri="{FF2B5EF4-FFF2-40B4-BE49-F238E27FC236}">
                <a16:creationId xmlns:a16="http://schemas.microsoft.com/office/drawing/2014/main" id="{74A047D8-802D-4451-B182-73A632083372}"/>
              </a:ext>
            </a:extLst>
          </p:cNvPr>
          <p:cNvPicPr>
            <a:picLocks noChangeAspect="1"/>
          </p:cNvPicPr>
          <p:nvPr/>
        </p:nvPicPr>
        <p:blipFill>
          <a:blip r:embed="rId4"/>
          <a:stretch>
            <a:fillRect/>
          </a:stretch>
        </p:blipFill>
        <p:spPr>
          <a:xfrm>
            <a:off x="14302890" y="1493702"/>
            <a:ext cx="7312501" cy="3183750"/>
          </a:xfrm>
          <a:prstGeom prst="rect">
            <a:avLst/>
          </a:prstGeom>
        </p:spPr>
      </p:pic>
      <p:sp>
        <p:nvSpPr>
          <p:cNvPr id="39" name="íṣḷîḓè">
            <a:extLst>
              <a:ext uri="{FF2B5EF4-FFF2-40B4-BE49-F238E27FC236}">
                <a16:creationId xmlns:a16="http://schemas.microsoft.com/office/drawing/2014/main" id="{CC8FF1C2-5353-4E98-AB80-21A37682189E}"/>
              </a:ext>
            </a:extLst>
          </p:cNvPr>
          <p:cNvSpPr/>
          <p:nvPr/>
        </p:nvSpPr>
        <p:spPr bwMode="auto">
          <a:xfrm>
            <a:off x="8218819" y="2830475"/>
            <a:ext cx="3391141" cy="632809"/>
          </a:xfrm>
          <a:prstGeom prst="rect">
            <a:avLst/>
          </a:prstGeom>
          <a:solidFill>
            <a:schemeClr val="bg1"/>
          </a:solidFill>
          <a:ln w="38100">
            <a:noFill/>
          </a:ln>
          <a:ex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dirty="0"/>
              <a:t>   </a:t>
            </a:r>
            <a:endParaRPr lang="zh-CN" altLang="en-US" dirty="0"/>
          </a:p>
        </p:txBody>
      </p:sp>
      <p:sp>
        <p:nvSpPr>
          <p:cNvPr id="4" name="Rectangle 2">
            <a:extLst>
              <a:ext uri="{FF2B5EF4-FFF2-40B4-BE49-F238E27FC236}">
                <a16:creationId xmlns:a16="http://schemas.microsoft.com/office/drawing/2014/main" id="{F95C2653-0BDD-4994-8B3A-11AC3508426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7">
            <a:extLst>
              <a:ext uri="{FF2B5EF4-FFF2-40B4-BE49-F238E27FC236}">
                <a16:creationId xmlns:a16="http://schemas.microsoft.com/office/drawing/2014/main" id="{BECD9435-5976-449D-A202-1E044716DD11}"/>
              </a:ext>
            </a:extLst>
          </p:cNvPr>
          <p:cNvSpPr>
            <a:spLocks noChangeArrowheads="1"/>
          </p:cNvSpPr>
          <p:nvPr/>
        </p:nvSpPr>
        <p:spPr bwMode="auto">
          <a:xfrm>
            <a:off x="5131089" y="2027136"/>
            <a:ext cx="200334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9">
            <a:extLst>
              <a:ext uri="{FF2B5EF4-FFF2-40B4-BE49-F238E27FC236}">
                <a16:creationId xmlns:a16="http://schemas.microsoft.com/office/drawing/2014/main" id="{DB1C4A0A-A1C2-420B-89A5-4710F6B4B3CF}"/>
              </a:ext>
            </a:extLst>
          </p:cNvPr>
          <p:cNvSpPr>
            <a:spLocks noChangeArrowheads="1"/>
          </p:cNvSpPr>
          <p:nvPr/>
        </p:nvSpPr>
        <p:spPr bwMode="auto">
          <a:xfrm>
            <a:off x="5904864" y="18206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6" name="组合 15">
            <a:extLst>
              <a:ext uri="{FF2B5EF4-FFF2-40B4-BE49-F238E27FC236}">
                <a16:creationId xmlns:a16="http://schemas.microsoft.com/office/drawing/2014/main" id="{E2108C08-5A77-4805-85E0-702233917223}"/>
              </a:ext>
            </a:extLst>
          </p:cNvPr>
          <p:cNvGrpSpPr/>
          <p:nvPr/>
        </p:nvGrpSpPr>
        <p:grpSpPr>
          <a:xfrm>
            <a:off x="464786" y="-585740"/>
            <a:ext cx="12190009" cy="7929086"/>
            <a:chOff x="400050" y="-585740"/>
            <a:chExt cx="12190009" cy="7929086"/>
          </a:xfrm>
        </p:grpSpPr>
        <p:grpSp>
          <p:nvGrpSpPr>
            <p:cNvPr id="18" name="20641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D636CAB-E0BE-4267-9634-C51A7CF618B2}"/>
                </a:ext>
              </a:extLst>
            </p:cNvPr>
            <p:cNvGrpSpPr>
              <a:grpSpLocks noChangeAspect="1"/>
            </p:cNvGrpSpPr>
            <p:nvPr>
              <p:custDataLst>
                <p:tags r:id="rId2"/>
              </p:custDataLst>
            </p:nvPr>
          </p:nvGrpSpPr>
          <p:grpSpPr>
            <a:xfrm>
              <a:off x="400050" y="-585740"/>
              <a:ext cx="12190009" cy="7929086"/>
              <a:chOff x="-832198" y="-854238"/>
              <a:chExt cx="12190009" cy="7929086"/>
            </a:xfrm>
          </p:grpSpPr>
          <p:sp>
            <p:nvSpPr>
              <p:cNvPr id="20" name="iṧlïḋe">
                <a:extLst>
                  <a:ext uri="{FF2B5EF4-FFF2-40B4-BE49-F238E27FC236}">
                    <a16:creationId xmlns:a16="http://schemas.microsoft.com/office/drawing/2014/main" id="{AF6DA8F1-C386-47E7-8CA2-507941B41AB0}"/>
                  </a:ext>
                </a:extLst>
              </p:cNvPr>
              <p:cNvSpPr/>
              <p:nvPr/>
            </p:nvSpPr>
            <p:spPr>
              <a:xfrm>
                <a:off x="6782635" y="-854238"/>
                <a:ext cx="4575176" cy="7929086"/>
              </a:xfrm>
              <a:prstGeom prst="parallelogram">
                <a:avLst>
                  <a:gd name="adj" fmla="val 52419"/>
                </a:avLst>
              </a:prstGeom>
              <a:solidFill>
                <a:srgbClr val="4F5E60"/>
              </a:solidFill>
              <a:ln>
                <a:no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grpSp>
            <p:nvGrpSpPr>
              <p:cNvPr id="26" name="îṡ1îďe">
                <a:extLst>
                  <a:ext uri="{FF2B5EF4-FFF2-40B4-BE49-F238E27FC236}">
                    <a16:creationId xmlns:a16="http://schemas.microsoft.com/office/drawing/2014/main" id="{E8A6AD35-8AD9-4A7D-95A6-699AF2809084}"/>
                  </a:ext>
                </a:extLst>
              </p:cNvPr>
              <p:cNvGrpSpPr/>
              <p:nvPr/>
            </p:nvGrpSpPr>
            <p:grpSpPr>
              <a:xfrm>
                <a:off x="1942635" y="933644"/>
                <a:ext cx="5785804" cy="901891"/>
                <a:chOff x="736522" y="757708"/>
                <a:chExt cx="5785804" cy="901891"/>
              </a:xfrm>
            </p:grpSpPr>
            <p:sp>
              <p:nvSpPr>
                <p:cNvPr id="35" name="íSḻiďê">
                  <a:extLst>
                    <a:ext uri="{FF2B5EF4-FFF2-40B4-BE49-F238E27FC236}">
                      <a16:creationId xmlns:a16="http://schemas.microsoft.com/office/drawing/2014/main" id="{EE8490B9-EB6E-4C55-A472-98A1C94C6A72}"/>
                    </a:ext>
                  </a:extLst>
                </p:cNvPr>
                <p:cNvSpPr/>
                <p:nvPr/>
              </p:nvSpPr>
              <p:spPr bwMode="auto">
                <a:xfrm>
                  <a:off x="736522" y="1301903"/>
                  <a:ext cx="5785804" cy="357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2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50000"/>
                    </a:lnSpc>
                  </a:pPr>
                  <a:r>
                    <a:rPr lang="en-US" altLang="zh-CN" sz="7200" dirty="0">
                      <a:latin typeface="+mn-ea"/>
                    </a:rPr>
                    <a:t>H0</a:t>
                  </a:r>
                  <a:r>
                    <a:rPr lang="zh-CN" altLang="en-US" sz="7200" dirty="0">
                      <a:latin typeface="+mn-ea"/>
                    </a:rPr>
                    <a:t>：        的拟合优度与         的拟合优度无明显差异</a:t>
                  </a:r>
                  <a:r>
                    <a:rPr lang="zh-CN" altLang="en-US" sz="7200" dirty="0"/>
                    <a:t>；</a:t>
                  </a:r>
                  <a:endParaRPr lang="en-US" altLang="zh-CN" sz="7200" dirty="0"/>
                </a:p>
                <a:p>
                  <a:pPr algn="r">
                    <a:lnSpc>
                      <a:spcPct val="150000"/>
                    </a:lnSpc>
                  </a:pPr>
                  <a:endParaRPr lang="en-US" altLang="zh-CN" sz="1100" dirty="0"/>
                </a:p>
              </p:txBody>
            </p:sp>
            <p:sp>
              <p:nvSpPr>
                <p:cNvPr id="36" name="íśļiḋe">
                  <a:extLst>
                    <a:ext uri="{FF2B5EF4-FFF2-40B4-BE49-F238E27FC236}">
                      <a16:creationId xmlns:a16="http://schemas.microsoft.com/office/drawing/2014/main" id="{840CAA1E-F5F7-44A5-B920-8C87E3AA96E9}"/>
                    </a:ext>
                  </a:extLst>
                </p:cNvPr>
                <p:cNvSpPr txBox="1"/>
                <p:nvPr/>
              </p:nvSpPr>
              <p:spPr bwMode="auto">
                <a:xfrm>
                  <a:off x="2222685" y="757708"/>
                  <a:ext cx="403542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spcBef>
                      <a:spcPct val="0"/>
                    </a:spcBef>
                  </a:pPr>
                  <a:r>
                    <a:rPr lang="en-US" altLang="zh-CN" b="1" dirty="0"/>
                    <a:t>(1)</a:t>
                  </a:r>
                  <a:r>
                    <a:rPr lang="zh-CN" altLang="en-US" b="1" dirty="0"/>
                    <a:t>回归模型的空间非平稳性检验</a:t>
                  </a:r>
                  <a:endParaRPr lang="en-US" altLang="zh-CN" b="1" dirty="0"/>
                </a:p>
              </p:txBody>
            </p:sp>
          </p:grpSp>
          <p:sp>
            <p:nvSpPr>
              <p:cNvPr id="34" name="îşľiďé">
                <a:extLst>
                  <a:ext uri="{FF2B5EF4-FFF2-40B4-BE49-F238E27FC236}">
                    <a16:creationId xmlns:a16="http://schemas.microsoft.com/office/drawing/2014/main" id="{B1928FFE-AD33-4760-A1BC-4191D4BED4C5}"/>
                  </a:ext>
                </a:extLst>
              </p:cNvPr>
              <p:cNvSpPr txBox="1"/>
              <p:nvPr/>
            </p:nvSpPr>
            <p:spPr bwMode="auto">
              <a:xfrm>
                <a:off x="2214435" y="2957294"/>
                <a:ext cx="403542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spcBef>
                    <a:spcPct val="0"/>
                  </a:spcBef>
                </a:pPr>
                <a:r>
                  <a:rPr lang="en-US" altLang="zh-CN" b="1" dirty="0"/>
                  <a:t>(2)</a:t>
                </a:r>
                <a:r>
                  <a:rPr lang="zh-CN" altLang="en-US" b="1" dirty="0"/>
                  <a:t>回归参数的空间非平稳性检验</a:t>
                </a:r>
                <a:endParaRPr lang="en-US" altLang="zh-CN" sz="1800" b="1" dirty="0"/>
              </a:p>
            </p:txBody>
          </p:sp>
          <p:sp>
            <p:nvSpPr>
              <p:cNvPr id="32" name="islïḑe">
                <a:extLst>
                  <a:ext uri="{FF2B5EF4-FFF2-40B4-BE49-F238E27FC236}">
                    <a16:creationId xmlns:a16="http://schemas.microsoft.com/office/drawing/2014/main" id="{A069BEA8-B469-4442-B36E-6628CE9332B3}"/>
                  </a:ext>
                </a:extLst>
              </p:cNvPr>
              <p:cNvSpPr txBox="1"/>
              <p:nvPr/>
            </p:nvSpPr>
            <p:spPr bwMode="auto">
              <a:xfrm>
                <a:off x="1624789" y="4511428"/>
                <a:ext cx="403542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spcBef>
                    <a:spcPct val="0"/>
                  </a:spcBef>
                </a:pPr>
                <a:r>
                  <a:rPr lang="en-US" altLang="zh-CN" b="1" dirty="0"/>
                  <a:t>(3)</a:t>
                </a:r>
                <a:r>
                  <a:rPr lang="zh-CN" altLang="en-US" b="1" dirty="0"/>
                  <a:t>回归模型的空间非平稳性</a:t>
                </a:r>
                <a:r>
                  <a:rPr lang="en-US" altLang="zh-CN" b="1" dirty="0"/>
                  <a:t>AIC</a:t>
                </a:r>
                <a:r>
                  <a:rPr lang="zh-CN" altLang="en-US" b="1" dirty="0"/>
                  <a:t>比较</a:t>
                </a:r>
                <a:endParaRPr lang="en-US" altLang="zh-CN" sz="1800" b="1" dirty="0"/>
              </a:p>
            </p:txBody>
          </p:sp>
          <p:cxnSp>
            <p:nvCxnSpPr>
              <p:cNvPr id="29" name="直接连接符 28">
                <a:extLst>
                  <a:ext uri="{FF2B5EF4-FFF2-40B4-BE49-F238E27FC236}">
                    <a16:creationId xmlns:a16="http://schemas.microsoft.com/office/drawing/2014/main" id="{922833A7-6DF7-4268-A946-877CD8A18146}"/>
                  </a:ext>
                </a:extLst>
              </p:cNvPr>
              <p:cNvCxnSpPr>
                <a:cxnSpLocks/>
              </p:cNvCxnSpPr>
              <p:nvPr/>
            </p:nvCxnSpPr>
            <p:spPr>
              <a:xfrm>
                <a:off x="669925" y="2931273"/>
                <a:ext cx="5945153" cy="0"/>
              </a:xfrm>
              <a:prstGeom prst="line">
                <a:avLst/>
              </a:prstGeom>
              <a:ln w="3175">
                <a:solidFill>
                  <a:schemeClr val="bg1">
                    <a:lumMod val="7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A06AE6B-5F69-4E16-BEFF-CA4127C09562}"/>
                  </a:ext>
                </a:extLst>
              </p:cNvPr>
              <p:cNvCxnSpPr>
                <a:cxnSpLocks/>
              </p:cNvCxnSpPr>
              <p:nvPr/>
            </p:nvCxnSpPr>
            <p:spPr>
              <a:xfrm>
                <a:off x="-832198" y="4448726"/>
                <a:ext cx="6837799" cy="0"/>
              </a:xfrm>
              <a:prstGeom prst="line">
                <a:avLst/>
              </a:prstGeom>
              <a:ln w="3175">
                <a:solidFill>
                  <a:schemeClr val="bg1">
                    <a:lumMod val="7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grpSp>
        <p:graphicFrame>
          <p:nvGraphicFramePr>
            <p:cNvPr id="12" name="对象 11">
              <a:extLst>
                <a:ext uri="{FF2B5EF4-FFF2-40B4-BE49-F238E27FC236}">
                  <a16:creationId xmlns:a16="http://schemas.microsoft.com/office/drawing/2014/main" id="{7D0097F7-5733-4045-99A9-1E37A1B307F7}"/>
                </a:ext>
              </a:extLst>
            </p:cNvPr>
            <p:cNvGraphicFramePr>
              <a:graphicFrameLocks noChangeAspect="1"/>
            </p:cNvGraphicFramePr>
            <p:nvPr>
              <p:extLst>
                <p:ext uri="{D42A27DB-BD31-4B8C-83A1-F6EECF244321}">
                  <p14:modId xmlns:p14="http://schemas.microsoft.com/office/powerpoint/2010/main" val="3821788021"/>
                </p:ext>
              </p:extLst>
            </p:nvPr>
          </p:nvGraphicFramePr>
          <p:xfrm>
            <a:off x="3754890" y="1819650"/>
            <a:ext cx="610973" cy="305487"/>
          </p:xfrm>
          <a:graphic>
            <a:graphicData uri="http://schemas.openxmlformats.org/presentationml/2006/ole">
              <mc:AlternateContent xmlns:mc="http://schemas.openxmlformats.org/markup-compatibility/2006">
                <mc:Choice xmlns:v="urn:schemas-microsoft-com:vml" Requires="v">
                  <p:oleObj spid="_x0000_s43247" name="Equation" r:id="rId5" imgW="380835" imgH="190417" progId="Equation.DSMT4">
                    <p:embed/>
                  </p:oleObj>
                </mc:Choice>
                <mc:Fallback>
                  <p:oleObj name="Equation" r:id="rId5" imgW="380835" imgH="190417"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4890" y="1819650"/>
                          <a:ext cx="610973" cy="305487"/>
                        </a:xfrm>
                        <a:prstGeom prst="rect">
                          <a:avLst/>
                        </a:prstGeom>
                        <a:noFill/>
                      </p:spPr>
                    </p:pic>
                  </p:oleObj>
                </mc:Fallback>
              </mc:AlternateContent>
            </a:graphicData>
          </a:graphic>
        </p:graphicFrame>
        <p:graphicFrame>
          <p:nvGraphicFramePr>
            <p:cNvPr id="14" name="对象 13">
              <a:extLst>
                <a:ext uri="{FF2B5EF4-FFF2-40B4-BE49-F238E27FC236}">
                  <a16:creationId xmlns:a16="http://schemas.microsoft.com/office/drawing/2014/main" id="{C27AD6C4-9E15-4A2D-993A-9127F973E775}"/>
                </a:ext>
              </a:extLst>
            </p:cNvPr>
            <p:cNvGraphicFramePr>
              <a:graphicFrameLocks noChangeAspect="1"/>
            </p:cNvGraphicFramePr>
            <p:nvPr>
              <p:extLst>
                <p:ext uri="{D42A27DB-BD31-4B8C-83A1-F6EECF244321}">
                  <p14:modId xmlns:p14="http://schemas.microsoft.com/office/powerpoint/2010/main" val="1645026890"/>
                </p:ext>
              </p:extLst>
            </p:nvPr>
          </p:nvGraphicFramePr>
          <p:xfrm>
            <a:off x="5762299" y="1848541"/>
            <a:ext cx="610973" cy="241843"/>
          </p:xfrm>
          <a:graphic>
            <a:graphicData uri="http://schemas.openxmlformats.org/presentationml/2006/ole">
              <mc:AlternateContent xmlns:mc="http://schemas.openxmlformats.org/markup-compatibility/2006">
                <mc:Choice xmlns:v="urn:schemas-microsoft-com:vml" Requires="v">
                  <p:oleObj spid="_x0000_s43248" name="Equation" r:id="rId7" imgW="482391" imgH="190417" progId="Equation.DSMT4">
                    <p:embed/>
                  </p:oleObj>
                </mc:Choice>
                <mc:Fallback>
                  <p:oleObj name="Equation" r:id="rId7" imgW="482391" imgH="190417"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62299" y="1848541"/>
                          <a:ext cx="610973" cy="241843"/>
                        </a:xfrm>
                        <a:prstGeom prst="rect">
                          <a:avLst/>
                        </a:prstGeom>
                        <a:noFill/>
                      </p:spPr>
                    </p:pic>
                  </p:oleObj>
                </mc:Fallback>
              </mc:AlternateContent>
            </a:graphicData>
          </a:graphic>
        </p:graphicFrame>
      </p:grpSp>
      <p:sp>
        <p:nvSpPr>
          <p:cNvPr id="17" name="矩形 16">
            <a:extLst>
              <a:ext uri="{FF2B5EF4-FFF2-40B4-BE49-F238E27FC236}">
                <a16:creationId xmlns:a16="http://schemas.microsoft.com/office/drawing/2014/main" id="{A96FB7E3-E9EC-4F2B-A29D-BEE947D6DF33}"/>
              </a:ext>
            </a:extLst>
          </p:cNvPr>
          <p:cNvSpPr/>
          <p:nvPr/>
        </p:nvSpPr>
        <p:spPr>
          <a:xfrm>
            <a:off x="2871089" y="2623982"/>
            <a:ext cx="1401346" cy="369332"/>
          </a:xfrm>
          <a:prstGeom prst="rect">
            <a:avLst/>
          </a:prstGeom>
        </p:spPr>
        <p:txBody>
          <a:bodyPr wrap="none">
            <a:spAutoFit/>
          </a:bodyPr>
          <a:lstStyle/>
          <a:p>
            <a:r>
              <a:rPr lang="zh-CN" altLang="en-US" dirty="0"/>
              <a:t>检验统计量</a:t>
            </a:r>
            <a:r>
              <a:rPr lang="en-US" altLang="zh-CN" dirty="0"/>
              <a:t>:</a:t>
            </a:r>
            <a:endParaRPr lang="zh-CN" altLang="en-US" dirty="0"/>
          </a:p>
        </p:txBody>
      </p:sp>
      <p:sp>
        <p:nvSpPr>
          <p:cNvPr id="52" name="íṣḷîḓè">
            <a:extLst>
              <a:ext uri="{FF2B5EF4-FFF2-40B4-BE49-F238E27FC236}">
                <a16:creationId xmlns:a16="http://schemas.microsoft.com/office/drawing/2014/main" id="{AA692313-5676-423C-B805-1856CAE15022}"/>
              </a:ext>
            </a:extLst>
          </p:cNvPr>
          <p:cNvSpPr/>
          <p:nvPr/>
        </p:nvSpPr>
        <p:spPr bwMode="auto">
          <a:xfrm>
            <a:off x="8689096" y="2964612"/>
            <a:ext cx="2920864" cy="632809"/>
          </a:xfrm>
          <a:prstGeom prst="rect">
            <a:avLst/>
          </a:prstGeom>
          <a:solidFill>
            <a:schemeClr val="bg1"/>
          </a:solidFill>
          <a:ln w="38100">
            <a:noFill/>
          </a:ln>
          <a:ex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dirty="0"/>
              <a:t>   </a:t>
            </a:r>
            <a:endParaRPr lang="zh-CN" altLang="en-US" dirty="0"/>
          </a:p>
        </p:txBody>
      </p:sp>
      <p:sp>
        <p:nvSpPr>
          <p:cNvPr id="40" name="CustomText5">
            <a:extLst>
              <a:ext uri="{FF2B5EF4-FFF2-40B4-BE49-F238E27FC236}">
                <a16:creationId xmlns:a16="http://schemas.microsoft.com/office/drawing/2014/main" id="{6362D17E-D564-4AFC-B0CA-994A056DD832}"/>
              </a:ext>
            </a:extLst>
          </p:cNvPr>
          <p:cNvSpPr txBox="1"/>
          <p:nvPr/>
        </p:nvSpPr>
        <p:spPr>
          <a:xfrm>
            <a:off x="8079618" y="3035544"/>
            <a:ext cx="2857087" cy="463846"/>
          </a:xfrm>
          <a:prstGeom prst="rect">
            <a:avLst/>
          </a:prstGeom>
          <a:noFill/>
        </p:spPr>
        <p:txBody>
          <a:bodyPr wrap="square" lIns="90000" tIns="46800" rIns="90000" bIns="46800" rtlCol="0">
            <a:spAutoFit/>
          </a:bodyPr>
          <a:lstStyle/>
          <a:p>
            <a:pPr algn="ctr"/>
            <a:r>
              <a:rPr lang="zh-CN" altLang="en-US" sz="2400" b="1" dirty="0">
                <a:latin typeface="微软雅黑" panose="020B0503020204020204" pitchFamily="34" charset="-122"/>
                <a:ea typeface="微软雅黑" panose="020B0503020204020204" pitchFamily="34" charset="-122"/>
              </a:rPr>
              <a:t> 假设检验</a:t>
            </a:r>
          </a:p>
        </p:txBody>
      </p:sp>
      <p:sp>
        <p:nvSpPr>
          <p:cNvPr id="41" name="Rectangle 11">
            <a:extLst>
              <a:ext uri="{FF2B5EF4-FFF2-40B4-BE49-F238E27FC236}">
                <a16:creationId xmlns:a16="http://schemas.microsoft.com/office/drawing/2014/main" id="{68E3857B-307B-4FFE-8AFE-415A23F8F9CC}"/>
              </a:ext>
            </a:extLst>
          </p:cNvPr>
          <p:cNvSpPr>
            <a:spLocks noChangeArrowheads="1"/>
          </p:cNvSpPr>
          <p:nvPr/>
        </p:nvSpPr>
        <p:spPr bwMode="auto">
          <a:xfrm>
            <a:off x="4316779" y="2478542"/>
            <a:ext cx="2406814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4" name="对象 53">
            <a:extLst>
              <a:ext uri="{FF2B5EF4-FFF2-40B4-BE49-F238E27FC236}">
                <a16:creationId xmlns:a16="http://schemas.microsoft.com/office/drawing/2014/main" id="{77413CC5-3AAB-4C79-A826-F61AC5E047C2}"/>
              </a:ext>
            </a:extLst>
          </p:cNvPr>
          <p:cNvGraphicFramePr>
            <a:graphicFrameLocks noChangeAspect="1"/>
          </p:cNvGraphicFramePr>
          <p:nvPr>
            <p:extLst>
              <p:ext uri="{D42A27DB-BD31-4B8C-83A1-F6EECF244321}">
                <p14:modId xmlns:p14="http://schemas.microsoft.com/office/powerpoint/2010/main" val="407908361"/>
              </p:ext>
            </p:extLst>
          </p:nvPr>
        </p:nvGraphicFramePr>
        <p:xfrm>
          <a:off x="4316780" y="2478542"/>
          <a:ext cx="1090588" cy="714523"/>
        </p:xfrm>
        <a:graphic>
          <a:graphicData uri="http://schemas.openxmlformats.org/presentationml/2006/ole">
            <mc:AlternateContent xmlns:mc="http://schemas.openxmlformats.org/markup-compatibility/2006">
              <mc:Choice xmlns:v="urn:schemas-microsoft-com:vml" Requires="v">
                <p:oleObj spid="_x0000_s43249" name="Equation" r:id="rId9" imgW="596900" imgH="381000" progId="Equation.DSMT4">
                  <p:embed/>
                </p:oleObj>
              </mc:Choice>
              <mc:Fallback>
                <p:oleObj name="Equation" r:id="rId9" imgW="596900" imgH="381000" progId="Equation.DSMT4">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16780" y="2478542"/>
                        <a:ext cx="1090588" cy="714523"/>
                      </a:xfrm>
                      <a:prstGeom prst="rect">
                        <a:avLst/>
                      </a:prstGeom>
                      <a:noFill/>
                    </p:spPr>
                  </p:pic>
                </p:oleObj>
              </mc:Fallback>
            </mc:AlternateContent>
          </a:graphicData>
        </a:graphic>
      </p:graphicFrame>
      <p:sp>
        <p:nvSpPr>
          <p:cNvPr id="55" name="Rectangle 16">
            <a:extLst>
              <a:ext uri="{FF2B5EF4-FFF2-40B4-BE49-F238E27FC236}">
                <a16:creationId xmlns:a16="http://schemas.microsoft.com/office/drawing/2014/main" id="{BAB00478-09B2-4BED-B6F5-6019BDEBF4CC}"/>
              </a:ext>
            </a:extLst>
          </p:cNvPr>
          <p:cNvSpPr>
            <a:spLocks noChangeArrowheads="1"/>
          </p:cNvSpPr>
          <p:nvPr/>
        </p:nvSpPr>
        <p:spPr bwMode="auto">
          <a:xfrm>
            <a:off x="6096000" y="2489823"/>
            <a:ext cx="1367079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6" name="对象 55">
            <a:extLst>
              <a:ext uri="{FF2B5EF4-FFF2-40B4-BE49-F238E27FC236}">
                <a16:creationId xmlns:a16="http://schemas.microsoft.com/office/drawing/2014/main" id="{E850BEBB-E90F-4AA9-806D-41E7AB132E17}"/>
              </a:ext>
            </a:extLst>
          </p:cNvPr>
          <p:cNvGraphicFramePr>
            <a:graphicFrameLocks noChangeAspect="1"/>
          </p:cNvGraphicFramePr>
          <p:nvPr>
            <p:extLst>
              <p:ext uri="{D42A27DB-BD31-4B8C-83A1-F6EECF244321}">
                <p14:modId xmlns:p14="http://schemas.microsoft.com/office/powerpoint/2010/main" val="2627024428"/>
              </p:ext>
            </p:extLst>
          </p:nvPr>
        </p:nvGraphicFramePr>
        <p:xfrm>
          <a:off x="6107357" y="2488180"/>
          <a:ext cx="1884320" cy="675511"/>
        </p:xfrm>
        <a:graphic>
          <a:graphicData uri="http://schemas.openxmlformats.org/presentationml/2006/ole">
            <mc:AlternateContent xmlns:mc="http://schemas.openxmlformats.org/markup-compatibility/2006">
              <mc:Choice xmlns:v="urn:schemas-microsoft-com:vml" Requires="v">
                <p:oleObj spid="_x0000_s43250" name="Equation" r:id="rId11" imgW="990170" imgH="380835" progId="Equation.DSMT4">
                  <p:embed/>
                </p:oleObj>
              </mc:Choice>
              <mc:Fallback>
                <p:oleObj name="Equation" r:id="rId11" imgW="990170" imgH="380835" progId="Equation.DSMT4">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07357" y="2488180"/>
                        <a:ext cx="1884320" cy="675511"/>
                      </a:xfrm>
                      <a:prstGeom prst="rect">
                        <a:avLst/>
                      </a:prstGeom>
                      <a:noFill/>
                    </p:spPr>
                  </p:pic>
                </p:oleObj>
              </mc:Fallback>
            </mc:AlternateContent>
          </a:graphicData>
        </a:graphic>
      </p:graphicFrame>
      <p:sp>
        <p:nvSpPr>
          <p:cNvPr id="57" name="矩形 56">
            <a:extLst>
              <a:ext uri="{FF2B5EF4-FFF2-40B4-BE49-F238E27FC236}">
                <a16:creationId xmlns:a16="http://schemas.microsoft.com/office/drawing/2014/main" id="{0FDB565E-AFCA-49BA-BDE2-A4C97C3E6DEF}"/>
              </a:ext>
            </a:extLst>
          </p:cNvPr>
          <p:cNvSpPr/>
          <p:nvPr/>
        </p:nvSpPr>
        <p:spPr>
          <a:xfrm>
            <a:off x="5574952" y="2642865"/>
            <a:ext cx="415498" cy="369332"/>
          </a:xfrm>
          <a:prstGeom prst="rect">
            <a:avLst/>
          </a:prstGeom>
        </p:spPr>
        <p:txBody>
          <a:bodyPr wrap="none">
            <a:spAutoFit/>
          </a:bodyPr>
          <a:lstStyle/>
          <a:p>
            <a:r>
              <a:rPr lang="zh-CN" altLang="en-US" dirty="0"/>
              <a:t>或</a:t>
            </a:r>
          </a:p>
        </p:txBody>
      </p:sp>
      <p:sp>
        <p:nvSpPr>
          <p:cNvPr id="58" name="Rectangle 18">
            <a:extLst>
              <a:ext uri="{FF2B5EF4-FFF2-40B4-BE49-F238E27FC236}">
                <a16:creationId xmlns:a16="http://schemas.microsoft.com/office/drawing/2014/main" id="{2F366AAF-B4E2-4081-917E-55D7DBB708A0}"/>
              </a:ext>
            </a:extLst>
          </p:cNvPr>
          <p:cNvSpPr>
            <a:spLocks noChangeArrowheads="1"/>
          </p:cNvSpPr>
          <p:nvPr/>
        </p:nvSpPr>
        <p:spPr bwMode="auto">
          <a:xfrm>
            <a:off x="4206222" y="3802217"/>
            <a:ext cx="1740916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9" name="对象 58">
            <a:extLst>
              <a:ext uri="{FF2B5EF4-FFF2-40B4-BE49-F238E27FC236}">
                <a16:creationId xmlns:a16="http://schemas.microsoft.com/office/drawing/2014/main" id="{D0A29FE0-622C-4A36-8021-E6B67266C52D}"/>
              </a:ext>
            </a:extLst>
          </p:cNvPr>
          <p:cNvGraphicFramePr>
            <a:graphicFrameLocks noChangeAspect="1"/>
          </p:cNvGraphicFramePr>
          <p:nvPr>
            <p:extLst>
              <p:ext uri="{D42A27DB-BD31-4B8C-83A1-F6EECF244321}">
                <p14:modId xmlns:p14="http://schemas.microsoft.com/office/powerpoint/2010/main" val="3110461316"/>
              </p:ext>
            </p:extLst>
          </p:nvPr>
        </p:nvGraphicFramePr>
        <p:xfrm>
          <a:off x="4489615" y="3706192"/>
          <a:ext cx="2745350" cy="356600"/>
        </p:xfrm>
        <a:graphic>
          <a:graphicData uri="http://schemas.openxmlformats.org/presentationml/2006/ole">
            <mc:AlternateContent xmlns:mc="http://schemas.openxmlformats.org/markup-compatibility/2006">
              <mc:Choice xmlns:v="urn:schemas-microsoft-com:vml" Requires="v">
                <p:oleObj spid="_x0000_s43251" name="Equation" r:id="rId13" imgW="1040948" imgH="190417" progId="Equation.DSMT4">
                  <p:embed/>
                </p:oleObj>
              </mc:Choice>
              <mc:Fallback>
                <p:oleObj name="Equation" r:id="rId13" imgW="1040948" imgH="190417" progId="Equation.DSMT4">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89615" y="3706192"/>
                        <a:ext cx="2745350" cy="356600"/>
                      </a:xfrm>
                      <a:prstGeom prst="rect">
                        <a:avLst/>
                      </a:prstGeom>
                      <a:noFill/>
                    </p:spPr>
                  </p:pic>
                </p:oleObj>
              </mc:Fallback>
            </mc:AlternateContent>
          </a:graphicData>
        </a:graphic>
      </p:graphicFrame>
      <p:sp>
        <p:nvSpPr>
          <p:cNvPr id="60" name="矩形 59">
            <a:extLst>
              <a:ext uri="{FF2B5EF4-FFF2-40B4-BE49-F238E27FC236}">
                <a16:creationId xmlns:a16="http://schemas.microsoft.com/office/drawing/2014/main" id="{40A6CF27-5CED-4E9D-B9D2-F7526FDC8C74}"/>
              </a:ext>
            </a:extLst>
          </p:cNvPr>
          <p:cNvSpPr/>
          <p:nvPr/>
        </p:nvSpPr>
        <p:spPr>
          <a:xfrm>
            <a:off x="3609531" y="3722404"/>
            <a:ext cx="728084" cy="369332"/>
          </a:xfrm>
          <a:prstGeom prst="rect">
            <a:avLst/>
          </a:prstGeom>
        </p:spPr>
        <p:txBody>
          <a:bodyPr wrap="none">
            <a:spAutoFit/>
          </a:bodyPr>
          <a:lstStyle/>
          <a:p>
            <a:r>
              <a:rPr lang="en-US" altLang="zh-CN" dirty="0">
                <a:latin typeface="+mn-ea"/>
              </a:rPr>
              <a:t>H0</a:t>
            </a:r>
            <a:r>
              <a:rPr lang="zh-CN" altLang="en-US" dirty="0">
                <a:latin typeface="+mn-ea"/>
              </a:rPr>
              <a:t>：</a:t>
            </a:r>
          </a:p>
        </p:txBody>
      </p:sp>
      <p:sp>
        <p:nvSpPr>
          <p:cNvPr id="61" name="矩形 60">
            <a:extLst>
              <a:ext uri="{FF2B5EF4-FFF2-40B4-BE49-F238E27FC236}">
                <a16:creationId xmlns:a16="http://schemas.microsoft.com/office/drawing/2014/main" id="{4D19E674-8F71-474D-8461-B9F64F3E65B8}"/>
              </a:ext>
            </a:extLst>
          </p:cNvPr>
          <p:cNvSpPr/>
          <p:nvPr/>
        </p:nvSpPr>
        <p:spPr>
          <a:xfrm>
            <a:off x="2437314" y="4289860"/>
            <a:ext cx="1401346" cy="369332"/>
          </a:xfrm>
          <a:prstGeom prst="rect">
            <a:avLst/>
          </a:prstGeom>
        </p:spPr>
        <p:txBody>
          <a:bodyPr wrap="none">
            <a:spAutoFit/>
          </a:bodyPr>
          <a:lstStyle/>
          <a:p>
            <a:r>
              <a:rPr lang="zh-CN" altLang="en-US" dirty="0"/>
              <a:t>检验统计量</a:t>
            </a:r>
            <a:r>
              <a:rPr lang="en-US" altLang="zh-CN" dirty="0"/>
              <a:t>:</a:t>
            </a:r>
            <a:endParaRPr lang="zh-CN" altLang="en-US" dirty="0"/>
          </a:p>
        </p:txBody>
      </p:sp>
      <p:sp>
        <p:nvSpPr>
          <p:cNvPr id="62" name="Rectangle 20">
            <a:extLst>
              <a:ext uri="{FF2B5EF4-FFF2-40B4-BE49-F238E27FC236}">
                <a16:creationId xmlns:a16="http://schemas.microsoft.com/office/drawing/2014/main" id="{1551E49C-C384-4E7A-9CF6-207C762D9A96}"/>
              </a:ext>
            </a:extLst>
          </p:cNvPr>
          <p:cNvSpPr>
            <a:spLocks noChangeArrowheads="1"/>
          </p:cNvSpPr>
          <p:nvPr/>
        </p:nvSpPr>
        <p:spPr bwMode="auto">
          <a:xfrm>
            <a:off x="4006516" y="4163467"/>
            <a:ext cx="13689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63" name="对象 62">
            <a:extLst>
              <a:ext uri="{FF2B5EF4-FFF2-40B4-BE49-F238E27FC236}">
                <a16:creationId xmlns:a16="http://schemas.microsoft.com/office/drawing/2014/main" id="{96CE9A34-00C9-4347-84C4-7BAC4311153F}"/>
              </a:ext>
            </a:extLst>
          </p:cNvPr>
          <p:cNvGraphicFramePr>
            <a:graphicFrameLocks noChangeAspect="1"/>
          </p:cNvGraphicFramePr>
          <p:nvPr>
            <p:extLst>
              <p:ext uri="{D42A27DB-BD31-4B8C-83A1-F6EECF244321}">
                <p14:modId xmlns:p14="http://schemas.microsoft.com/office/powerpoint/2010/main" val="2118099775"/>
              </p:ext>
            </p:extLst>
          </p:nvPr>
        </p:nvGraphicFramePr>
        <p:xfrm>
          <a:off x="4300825" y="4119210"/>
          <a:ext cx="2089485" cy="632783"/>
        </p:xfrm>
        <a:graphic>
          <a:graphicData uri="http://schemas.openxmlformats.org/presentationml/2006/ole">
            <mc:AlternateContent xmlns:mc="http://schemas.openxmlformats.org/markup-compatibility/2006">
              <mc:Choice xmlns:v="urn:schemas-microsoft-com:vml" Requires="v">
                <p:oleObj spid="_x0000_s43252" name="Equation" r:id="rId15" imgW="1384300" imgH="393700" progId="Equation.DSMT4">
                  <p:embed/>
                </p:oleObj>
              </mc:Choice>
              <mc:Fallback>
                <p:oleObj name="Equation" r:id="rId15" imgW="1384300" imgH="393700" progId="Equation.DSMT4">
                  <p:embed/>
                  <p:pic>
                    <p:nvPicPr>
                      <p:cNvPr id="0"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00825" y="4119210"/>
                        <a:ext cx="2089485" cy="632783"/>
                      </a:xfrm>
                      <a:prstGeom prst="rect">
                        <a:avLst/>
                      </a:prstGeom>
                      <a:noFill/>
                    </p:spPr>
                  </p:pic>
                </p:oleObj>
              </mc:Fallback>
            </mc:AlternateContent>
          </a:graphicData>
        </a:graphic>
      </p:graphicFrame>
      <p:sp>
        <p:nvSpPr>
          <p:cNvPr id="66" name="矩形 65">
            <a:extLst>
              <a:ext uri="{FF2B5EF4-FFF2-40B4-BE49-F238E27FC236}">
                <a16:creationId xmlns:a16="http://schemas.microsoft.com/office/drawing/2014/main" id="{B98A2299-A4FD-4929-BACC-F3F585F067C3}"/>
              </a:ext>
            </a:extLst>
          </p:cNvPr>
          <p:cNvSpPr/>
          <p:nvPr/>
        </p:nvSpPr>
        <p:spPr>
          <a:xfrm>
            <a:off x="1470685" y="5416555"/>
            <a:ext cx="6096000" cy="923330"/>
          </a:xfrm>
          <a:prstGeom prst="rect">
            <a:avLst/>
          </a:prstGeom>
        </p:spPr>
        <p:txBody>
          <a:bodyPr>
            <a:spAutoFit/>
          </a:bodyPr>
          <a:lstStyle/>
          <a:p>
            <a:r>
              <a:rPr lang="zh-CN" altLang="en-US" dirty="0"/>
              <a:t>若                                      ，则判定因变量与自变量之间具有明显的空间非平稳性，反之则判定普通线性回归模型比地理加权模型更接近真实模型。</a:t>
            </a:r>
          </a:p>
        </p:txBody>
      </p:sp>
      <p:sp>
        <p:nvSpPr>
          <p:cNvPr id="67" name="Rectangle 28">
            <a:extLst>
              <a:ext uri="{FF2B5EF4-FFF2-40B4-BE49-F238E27FC236}">
                <a16:creationId xmlns:a16="http://schemas.microsoft.com/office/drawing/2014/main" id="{115796B3-E06D-4AA6-A87F-D7AA194B13AA}"/>
              </a:ext>
            </a:extLst>
          </p:cNvPr>
          <p:cNvSpPr>
            <a:spLocks noChangeArrowheads="1"/>
          </p:cNvSpPr>
          <p:nvPr/>
        </p:nvSpPr>
        <p:spPr bwMode="auto">
          <a:xfrm>
            <a:off x="965562" y="4871017"/>
            <a:ext cx="154004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68" name="对象 67">
            <a:extLst>
              <a:ext uri="{FF2B5EF4-FFF2-40B4-BE49-F238E27FC236}">
                <a16:creationId xmlns:a16="http://schemas.microsoft.com/office/drawing/2014/main" id="{521DD79A-5ECB-4180-9C72-73C97EF5BF90}"/>
              </a:ext>
            </a:extLst>
          </p:cNvPr>
          <p:cNvGraphicFramePr>
            <a:graphicFrameLocks noChangeAspect="1"/>
          </p:cNvGraphicFramePr>
          <p:nvPr>
            <p:extLst>
              <p:ext uri="{D42A27DB-BD31-4B8C-83A1-F6EECF244321}">
                <p14:modId xmlns:p14="http://schemas.microsoft.com/office/powerpoint/2010/main" val="3637864267"/>
              </p:ext>
            </p:extLst>
          </p:nvPr>
        </p:nvGraphicFramePr>
        <p:xfrm>
          <a:off x="1789325" y="5442000"/>
          <a:ext cx="2030301" cy="335441"/>
        </p:xfrm>
        <a:graphic>
          <a:graphicData uri="http://schemas.openxmlformats.org/presentationml/2006/ole">
            <mc:AlternateContent xmlns:mc="http://schemas.openxmlformats.org/markup-compatibility/2006">
              <mc:Choice xmlns:v="urn:schemas-microsoft-com:vml" Requires="v">
                <p:oleObj spid="_x0000_s43253" name="Equation" r:id="rId17" imgW="1155700" imgH="190500" progId="Equation.DSMT4">
                  <p:embed/>
                </p:oleObj>
              </mc:Choice>
              <mc:Fallback>
                <p:oleObj name="Equation" r:id="rId17" imgW="1155700" imgH="190500" progId="Equation.DSMT4">
                  <p:embed/>
                  <p:pic>
                    <p:nvPicPr>
                      <p:cNvPr id="0" name="Object 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89325" y="5442000"/>
                        <a:ext cx="2030301" cy="335441"/>
                      </a:xfrm>
                      <a:prstGeom prst="rect">
                        <a:avLst/>
                      </a:prstGeom>
                      <a:noFill/>
                    </p:spPr>
                  </p:pic>
                </p:oleObj>
              </mc:Fallback>
            </mc:AlternateContent>
          </a:graphicData>
        </a:graphic>
      </p:graphicFrame>
    </p:spTree>
    <p:extLst>
      <p:ext uri="{BB962C8B-B14F-4D97-AF65-F5344CB8AC3E}">
        <p14:creationId xmlns:p14="http://schemas.microsoft.com/office/powerpoint/2010/main" val="12764612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混合地理加权回归模型</a:t>
            </a: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3019926" cy="634428"/>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混合地理加权回归模型</a:t>
            </a:r>
          </a:p>
        </p:txBody>
      </p:sp>
      <p:sp>
        <p:nvSpPr>
          <p:cNvPr id="4" name="Rectangle 2">
            <a:extLst>
              <a:ext uri="{FF2B5EF4-FFF2-40B4-BE49-F238E27FC236}">
                <a16:creationId xmlns:a16="http://schemas.microsoft.com/office/drawing/2014/main" id="{7A164D9E-715D-4778-AD8F-64E015B3CC2F}"/>
              </a:ext>
            </a:extLst>
          </p:cNvPr>
          <p:cNvSpPr>
            <a:spLocks noChangeArrowheads="1"/>
          </p:cNvSpPr>
          <p:nvPr/>
        </p:nvSpPr>
        <p:spPr bwMode="auto">
          <a:xfrm>
            <a:off x="1754234" y="273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9" name="Rectangle 5">
            <a:extLst>
              <a:ext uri="{FF2B5EF4-FFF2-40B4-BE49-F238E27FC236}">
                <a16:creationId xmlns:a16="http://schemas.microsoft.com/office/drawing/2014/main" id="{973D8067-03B0-4E8A-8B6B-514E40C75005}"/>
              </a:ext>
            </a:extLst>
          </p:cNvPr>
          <p:cNvSpPr>
            <a:spLocks noChangeArrowheads="1"/>
          </p:cNvSpPr>
          <p:nvPr/>
        </p:nvSpPr>
        <p:spPr bwMode="auto">
          <a:xfrm>
            <a:off x="8864599" y="3380961"/>
            <a:ext cx="179514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2" name="Rectangle 7">
            <a:extLst>
              <a:ext uri="{FF2B5EF4-FFF2-40B4-BE49-F238E27FC236}">
                <a16:creationId xmlns:a16="http://schemas.microsoft.com/office/drawing/2014/main" id="{5065F229-9D5B-419E-89DD-63144A1C0D1F}"/>
              </a:ext>
            </a:extLst>
          </p:cNvPr>
          <p:cNvSpPr>
            <a:spLocks noChangeArrowheads="1"/>
          </p:cNvSpPr>
          <p:nvPr/>
        </p:nvSpPr>
        <p:spPr bwMode="auto">
          <a:xfrm>
            <a:off x="673100" y="3832311"/>
            <a:ext cx="2259438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4" name="Rectangle 9">
            <a:extLst>
              <a:ext uri="{FF2B5EF4-FFF2-40B4-BE49-F238E27FC236}">
                <a16:creationId xmlns:a16="http://schemas.microsoft.com/office/drawing/2014/main" id="{4D733F68-5408-434A-9709-2B8517DF8ABD}"/>
              </a:ext>
            </a:extLst>
          </p:cNvPr>
          <p:cNvSpPr>
            <a:spLocks noChangeArrowheads="1"/>
          </p:cNvSpPr>
          <p:nvPr/>
        </p:nvSpPr>
        <p:spPr bwMode="auto">
          <a:xfrm>
            <a:off x="8125876" y="39708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7" name="组合 36">
            <a:extLst>
              <a:ext uri="{FF2B5EF4-FFF2-40B4-BE49-F238E27FC236}">
                <a16:creationId xmlns:a16="http://schemas.microsoft.com/office/drawing/2014/main" id="{328EBA84-2059-4C87-A568-8D89D3BA71AB}"/>
              </a:ext>
            </a:extLst>
          </p:cNvPr>
          <p:cNvGrpSpPr/>
          <p:nvPr/>
        </p:nvGrpSpPr>
        <p:grpSpPr>
          <a:xfrm>
            <a:off x="0" y="1217126"/>
            <a:ext cx="12513972" cy="5416427"/>
            <a:chOff x="0" y="1133085"/>
            <a:chExt cx="12513972" cy="5500467"/>
          </a:xfrm>
        </p:grpSpPr>
        <p:sp>
          <p:nvSpPr>
            <p:cNvPr id="41" name="矩形 40">
              <a:extLst>
                <a:ext uri="{FF2B5EF4-FFF2-40B4-BE49-F238E27FC236}">
                  <a16:creationId xmlns:a16="http://schemas.microsoft.com/office/drawing/2014/main" id="{85ADCD0B-871E-4D61-8912-C2904E623A44}"/>
                </a:ext>
              </a:extLst>
            </p:cNvPr>
            <p:cNvSpPr/>
            <p:nvPr/>
          </p:nvSpPr>
          <p:spPr>
            <a:xfrm>
              <a:off x="7341750" y="1133085"/>
              <a:ext cx="5172222" cy="5500466"/>
            </a:xfrm>
            <a:prstGeom prst="rect">
              <a:avLst/>
            </a:prstGeom>
            <a:solidFill>
              <a:srgbClr val="97A4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Arial"/>
                  <a:ea typeface="微软雅黑"/>
                  <a:cs typeface="+mn-cs"/>
                </a:rPr>
                <a:t> </a:t>
              </a:r>
              <a:endParaRPr kumimoji="0" lang="zh-CN" altLang="en-US" sz="18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46" name="矩形 45">
              <a:extLst>
                <a:ext uri="{FF2B5EF4-FFF2-40B4-BE49-F238E27FC236}">
                  <a16:creationId xmlns:a16="http://schemas.microsoft.com/office/drawing/2014/main" id="{A7868210-E647-4928-8A70-B673EEC5B4E8}"/>
                </a:ext>
              </a:extLst>
            </p:cNvPr>
            <p:cNvSpPr/>
            <p:nvPr/>
          </p:nvSpPr>
          <p:spPr>
            <a:xfrm>
              <a:off x="0" y="1133085"/>
              <a:ext cx="7341750" cy="5500467"/>
            </a:xfrm>
            <a:prstGeom prst="rect">
              <a:avLst/>
            </a:prstGeom>
            <a:solidFill>
              <a:srgbClr val="F4F4F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grpSp>
      <p:sp>
        <p:nvSpPr>
          <p:cNvPr id="18" name="矩形 17">
            <a:extLst>
              <a:ext uri="{FF2B5EF4-FFF2-40B4-BE49-F238E27FC236}">
                <a16:creationId xmlns:a16="http://schemas.microsoft.com/office/drawing/2014/main" id="{C6118B4F-E53D-4DBA-8986-F24B352A73D4}"/>
              </a:ext>
            </a:extLst>
          </p:cNvPr>
          <p:cNvSpPr/>
          <p:nvPr/>
        </p:nvSpPr>
        <p:spPr>
          <a:xfrm>
            <a:off x="832139" y="1298305"/>
            <a:ext cx="1114408" cy="369332"/>
          </a:xfrm>
          <a:prstGeom prst="rect">
            <a:avLst/>
          </a:prstGeom>
        </p:spPr>
        <p:txBody>
          <a:bodyPr wrap="none">
            <a:spAutoFit/>
          </a:bodyPr>
          <a:lstStyle/>
          <a:p>
            <a:pPr lvl="0">
              <a:spcBef>
                <a:spcPts val="1200"/>
              </a:spcBef>
              <a:spcAft>
                <a:spcPts val="1200"/>
              </a:spcAft>
            </a:pPr>
            <a:r>
              <a:rPr lang="zh-CN" altLang="zh-CN" b="1" kern="100" dirty="0">
                <a:latin typeface="Times New Roman" panose="02020603050405020304" pitchFamily="18" charset="0"/>
                <a:ea typeface="楷体" panose="02010609060101010101" pitchFamily="49" charset="-122"/>
                <a:cs typeface="Times New Roman" panose="02020603050405020304" pitchFamily="18" charset="0"/>
              </a:rPr>
              <a:t>模型思想</a:t>
            </a:r>
          </a:p>
        </p:txBody>
      </p:sp>
      <p:sp>
        <p:nvSpPr>
          <p:cNvPr id="19" name="矩形 18">
            <a:extLst>
              <a:ext uri="{FF2B5EF4-FFF2-40B4-BE49-F238E27FC236}">
                <a16:creationId xmlns:a16="http://schemas.microsoft.com/office/drawing/2014/main" id="{4252934D-F4BC-46C7-8A16-2005442D5529}"/>
              </a:ext>
            </a:extLst>
          </p:cNvPr>
          <p:cNvSpPr/>
          <p:nvPr/>
        </p:nvSpPr>
        <p:spPr>
          <a:xfrm>
            <a:off x="2164043" y="1159190"/>
            <a:ext cx="5370020" cy="646331"/>
          </a:xfrm>
          <a:prstGeom prst="rect">
            <a:avLst/>
          </a:prstGeom>
        </p:spPr>
        <p:txBody>
          <a:bodyPr wrap="square">
            <a:spAutoFit/>
          </a:bodyPr>
          <a:lstStyle/>
          <a:p>
            <a:r>
              <a:rPr lang="zh-CN" altLang="en-US" dirty="0">
                <a:latin typeface="+mn-ea"/>
                <a:cs typeface="Times New Roman" panose="02020603050405020304" pitchFamily="18" charset="0"/>
              </a:rPr>
              <a:t>让回归模型中的一部分回归参数随地理位置而变，称为变参数，而其余回归参数为常数，称为常参数</a:t>
            </a:r>
            <a:endParaRPr lang="zh-CN" altLang="en-US" dirty="0">
              <a:latin typeface="+mn-ea"/>
            </a:endParaRPr>
          </a:p>
        </p:txBody>
      </p:sp>
      <p:sp>
        <p:nvSpPr>
          <p:cNvPr id="20" name="矩形 19">
            <a:extLst>
              <a:ext uri="{FF2B5EF4-FFF2-40B4-BE49-F238E27FC236}">
                <a16:creationId xmlns:a16="http://schemas.microsoft.com/office/drawing/2014/main" id="{F6CBA753-463D-44F8-ACF8-B0AF245D6E26}"/>
              </a:ext>
            </a:extLst>
          </p:cNvPr>
          <p:cNvSpPr/>
          <p:nvPr/>
        </p:nvSpPr>
        <p:spPr>
          <a:xfrm>
            <a:off x="1983401" y="1222043"/>
            <a:ext cx="73709" cy="607850"/>
          </a:xfrm>
          <a:prstGeom prst="rect">
            <a:avLst/>
          </a:prstGeom>
          <a:solidFill>
            <a:srgbClr val="97A4A5"/>
          </a:solidFill>
          <a:ln w="12700" cap="flat" cmpd="sng" algn="ctr">
            <a:noFill/>
            <a:prstDash val="solid"/>
            <a:miter lim="800000"/>
          </a:ln>
          <a:effectLst/>
        </p:spPr>
        <p:txBody>
          <a:bodyPr rtlCol="0" anchor="ctr"/>
          <a:lstStyle/>
          <a:p>
            <a:pPr algn="ctr"/>
            <a:endParaRPr lang="zh-CN" altLang="en-US" kern="0">
              <a:solidFill>
                <a:prstClr val="white"/>
              </a:solidFill>
              <a:latin typeface="Arial"/>
              <a:ea typeface="微软雅黑"/>
            </a:endParaRPr>
          </a:p>
        </p:txBody>
      </p:sp>
      <p:sp>
        <p:nvSpPr>
          <p:cNvPr id="21" name="矩形 20">
            <a:extLst>
              <a:ext uri="{FF2B5EF4-FFF2-40B4-BE49-F238E27FC236}">
                <a16:creationId xmlns:a16="http://schemas.microsoft.com/office/drawing/2014/main" id="{6A97ED2C-AA26-4B31-B813-935AAA34C5C5}"/>
              </a:ext>
            </a:extLst>
          </p:cNvPr>
          <p:cNvSpPr/>
          <p:nvPr/>
        </p:nvSpPr>
        <p:spPr>
          <a:xfrm>
            <a:off x="829762" y="2101564"/>
            <a:ext cx="649537" cy="369332"/>
          </a:xfrm>
          <a:prstGeom prst="rect">
            <a:avLst/>
          </a:prstGeom>
        </p:spPr>
        <p:txBody>
          <a:bodyPr wrap="none">
            <a:spAutoFit/>
          </a:bodyPr>
          <a:lstStyle/>
          <a:p>
            <a:pPr lvl="0">
              <a:spcBef>
                <a:spcPts val="1200"/>
              </a:spcBef>
              <a:spcAft>
                <a:spcPts val="1200"/>
              </a:spcAft>
            </a:pPr>
            <a:r>
              <a:rPr lang="zh-CN" altLang="en-US" b="1" kern="100" dirty="0">
                <a:latin typeface="Times New Roman" panose="02020603050405020304" pitchFamily="18" charset="0"/>
                <a:ea typeface="楷体" panose="02010609060101010101" pitchFamily="49" charset="-122"/>
                <a:cs typeface="Times New Roman" panose="02020603050405020304" pitchFamily="18" charset="0"/>
              </a:rPr>
              <a:t>公式</a:t>
            </a:r>
            <a:endParaRPr lang="zh-CN" altLang="zh-CN" b="1" kern="1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2" name="矩形 21">
            <a:extLst>
              <a:ext uri="{FF2B5EF4-FFF2-40B4-BE49-F238E27FC236}">
                <a16:creationId xmlns:a16="http://schemas.microsoft.com/office/drawing/2014/main" id="{67B256DE-0D79-4185-B0F5-688E20ACF39E}"/>
              </a:ext>
            </a:extLst>
          </p:cNvPr>
          <p:cNvSpPr/>
          <p:nvPr/>
        </p:nvSpPr>
        <p:spPr>
          <a:xfrm>
            <a:off x="1981024" y="2025302"/>
            <a:ext cx="73709" cy="607850"/>
          </a:xfrm>
          <a:prstGeom prst="rect">
            <a:avLst/>
          </a:prstGeom>
          <a:solidFill>
            <a:srgbClr val="97A4A5"/>
          </a:solidFill>
          <a:ln w="12700" cap="flat" cmpd="sng" algn="ctr">
            <a:noFill/>
            <a:prstDash val="solid"/>
            <a:miter lim="800000"/>
          </a:ln>
          <a:effectLst/>
        </p:spPr>
        <p:txBody>
          <a:bodyPr rtlCol="0" anchor="ctr"/>
          <a:lstStyle/>
          <a:p>
            <a:pPr algn="ctr"/>
            <a:endParaRPr lang="zh-CN" altLang="en-US" kern="0">
              <a:solidFill>
                <a:prstClr val="white"/>
              </a:solidFill>
              <a:latin typeface="Arial"/>
              <a:ea typeface="微软雅黑"/>
            </a:endParaRPr>
          </a:p>
        </p:txBody>
      </p:sp>
      <p:sp>
        <p:nvSpPr>
          <p:cNvPr id="9" name="Rectangle 2">
            <a:extLst>
              <a:ext uri="{FF2B5EF4-FFF2-40B4-BE49-F238E27FC236}">
                <a16:creationId xmlns:a16="http://schemas.microsoft.com/office/drawing/2014/main" id="{9CF1FAA2-AB55-4C5A-B871-4D6AAF59A9D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a:extLst>
              <a:ext uri="{FF2B5EF4-FFF2-40B4-BE49-F238E27FC236}">
                <a16:creationId xmlns:a16="http://schemas.microsoft.com/office/drawing/2014/main" id="{41052FEA-68CC-4286-8673-9E80E3075B3A}"/>
              </a:ext>
            </a:extLst>
          </p:cNvPr>
          <p:cNvGraphicFramePr>
            <a:graphicFrameLocks noChangeAspect="1"/>
          </p:cNvGraphicFramePr>
          <p:nvPr>
            <p:extLst>
              <p:ext uri="{D42A27DB-BD31-4B8C-83A1-F6EECF244321}">
                <p14:modId xmlns:p14="http://schemas.microsoft.com/office/powerpoint/2010/main" val="1084332275"/>
              </p:ext>
            </p:extLst>
          </p:nvPr>
        </p:nvGraphicFramePr>
        <p:xfrm>
          <a:off x="2354811" y="2111455"/>
          <a:ext cx="2624576" cy="576497"/>
        </p:xfrm>
        <a:graphic>
          <a:graphicData uri="http://schemas.openxmlformats.org/presentationml/2006/ole">
            <mc:AlternateContent xmlns:mc="http://schemas.openxmlformats.org/markup-compatibility/2006">
              <mc:Choice xmlns:v="urn:schemas-microsoft-com:vml" Requires="v">
                <p:oleObj spid="_x0000_s44391" name="Equation" r:id="rId3" imgW="1625600" imgH="381000" progId="Equation.DSMT4">
                  <p:embed/>
                </p:oleObj>
              </mc:Choice>
              <mc:Fallback>
                <p:oleObj name="Equation" r:id="rId3" imgW="1625600" imgH="3810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4811" y="2111455"/>
                        <a:ext cx="2624576" cy="576497"/>
                      </a:xfrm>
                      <a:prstGeom prst="rect">
                        <a:avLst/>
                      </a:prstGeom>
                      <a:noFill/>
                    </p:spPr>
                  </p:pic>
                </p:oleObj>
              </mc:Fallback>
            </mc:AlternateContent>
          </a:graphicData>
        </a:graphic>
      </p:graphicFrame>
      <p:sp>
        <p:nvSpPr>
          <p:cNvPr id="12" name="矩形 11">
            <a:extLst>
              <a:ext uri="{FF2B5EF4-FFF2-40B4-BE49-F238E27FC236}">
                <a16:creationId xmlns:a16="http://schemas.microsoft.com/office/drawing/2014/main" id="{5A511A44-61E1-4457-8075-EA8AC0AF4C57}"/>
              </a:ext>
            </a:extLst>
          </p:cNvPr>
          <p:cNvSpPr/>
          <p:nvPr/>
        </p:nvSpPr>
        <p:spPr>
          <a:xfrm>
            <a:off x="558879" y="2782271"/>
            <a:ext cx="1146468" cy="369332"/>
          </a:xfrm>
          <a:prstGeom prst="rect">
            <a:avLst/>
          </a:prstGeom>
        </p:spPr>
        <p:txBody>
          <a:bodyPr wrap="none">
            <a:spAutoFit/>
          </a:bodyPr>
          <a:lstStyle/>
          <a:p>
            <a:pPr indent="266700" algn="just">
              <a:spcAft>
                <a:spcPts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其中</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7" name="表格 26">
            <a:extLst>
              <a:ext uri="{FF2B5EF4-FFF2-40B4-BE49-F238E27FC236}">
                <a16:creationId xmlns:a16="http://schemas.microsoft.com/office/drawing/2014/main" id="{EB7C0574-4A66-48F8-A578-103CDA56A58D}"/>
              </a:ext>
            </a:extLst>
          </p:cNvPr>
          <p:cNvGraphicFramePr>
            <a:graphicFrameLocks noGrp="1"/>
          </p:cNvGraphicFramePr>
          <p:nvPr>
            <p:extLst>
              <p:ext uri="{D42A27DB-BD31-4B8C-83A1-F6EECF244321}">
                <p14:modId xmlns:p14="http://schemas.microsoft.com/office/powerpoint/2010/main" val="3915416965"/>
              </p:ext>
            </p:extLst>
          </p:nvPr>
        </p:nvGraphicFramePr>
        <p:xfrm>
          <a:off x="1779266" y="3994567"/>
          <a:ext cx="3941967" cy="320040"/>
        </p:xfrm>
        <a:graphic>
          <a:graphicData uri="http://schemas.openxmlformats.org/drawingml/2006/table">
            <a:tbl>
              <a:tblPr firstRow="1" firstCol="1" bandRow="1"/>
              <a:tblGrid>
                <a:gridCol w="1339850">
                  <a:extLst>
                    <a:ext uri="{9D8B030D-6E8A-4147-A177-3AD203B41FA5}">
                      <a16:colId xmlns:a16="http://schemas.microsoft.com/office/drawing/2014/main" val="3627874212"/>
                    </a:ext>
                  </a:extLst>
                </a:gridCol>
                <a:gridCol w="329378">
                  <a:extLst>
                    <a:ext uri="{9D8B030D-6E8A-4147-A177-3AD203B41FA5}">
                      <a16:colId xmlns:a16="http://schemas.microsoft.com/office/drawing/2014/main" val="1666424178"/>
                    </a:ext>
                  </a:extLst>
                </a:gridCol>
                <a:gridCol w="329378">
                  <a:extLst>
                    <a:ext uri="{9D8B030D-6E8A-4147-A177-3AD203B41FA5}">
                      <a16:colId xmlns:a16="http://schemas.microsoft.com/office/drawing/2014/main" val="2793758901"/>
                    </a:ext>
                  </a:extLst>
                </a:gridCol>
                <a:gridCol w="329378">
                  <a:extLst>
                    <a:ext uri="{9D8B030D-6E8A-4147-A177-3AD203B41FA5}">
                      <a16:colId xmlns:a16="http://schemas.microsoft.com/office/drawing/2014/main" val="1778542752"/>
                    </a:ext>
                  </a:extLst>
                </a:gridCol>
                <a:gridCol w="329378">
                  <a:extLst>
                    <a:ext uri="{9D8B030D-6E8A-4147-A177-3AD203B41FA5}">
                      <a16:colId xmlns:a16="http://schemas.microsoft.com/office/drawing/2014/main" val="1198008984"/>
                    </a:ext>
                  </a:extLst>
                </a:gridCol>
                <a:gridCol w="1284605">
                  <a:extLst>
                    <a:ext uri="{9D8B030D-6E8A-4147-A177-3AD203B41FA5}">
                      <a16:colId xmlns:a16="http://schemas.microsoft.com/office/drawing/2014/main" val="2534897949"/>
                    </a:ext>
                  </a:extLst>
                </a:gridCol>
              </a:tblGrid>
              <a:tr h="0">
                <a:tc>
                  <a:txBody>
                    <a:bodyPr/>
                    <a:lstStyle/>
                    <a:p>
                      <a:pPr indent="266700" algn="just">
                        <a:spcAft>
                          <a:spcPts val="890"/>
                        </a:spcAft>
                      </a:pPr>
                      <a:endParaRPr lang="en-US"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tcPr>
                </a:tc>
                <a:tc gridSpan="2">
                  <a:txBody>
                    <a:bodyPr/>
                    <a:lstStyle/>
                    <a:p>
                      <a:pPr indent="266700" algn="just">
                        <a:spcAft>
                          <a:spcPts val="890"/>
                        </a:spcAft>
                      </a:pPr>
                      <a:endParaRPr lang="en-US"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tcPr>
                </a:tc>
                <a:tc hMerge="1">
                  <a:txBody>
                    <a:bodyPr/>
                    <a:lstStyle/>
                    <a:p>
                      <a:endParaRPr lang="zh-CN" altLang="en-US"/>
                    </a:p>
                  </a:txBody>
                  <a:tcPr/>
                </a:tc>
                <a:tc gridSpan="2">
                  <a:txBody>
                    <a:bodyPr/>
                    <a:lstStyle/>
                    <a:p>
                      <a:pPr indent="266700" algn="just">
                        <a:spcAft>
                          <a:spcPts val="890"/>
                        </a:spcAft>
                      </a:pPr>
                      <a:endParaRPr lang="en-US"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tcPr>
                </a:tc>
                <a:tc hMerge="1">
                  <a:txBody>
                    <a:bodyPr/>
                    <a:lstStyle/>
                    <a:p>
                      <a:endParaRPr lang="zh-CN" altLang="en-US"/>
                    </a:p>
                  </a:txBody>
                  <a:tcPr/>
                </a:tc>
                <a:tc>
                  <a:txBody>
                    <a:bodyPr/>
                    <a:lstStyle/>
                    <a:p>
                      <a:pPr indent="266700" algn="just">
                        <a:spcAft>
                          <a:spcPts val="890"/>
                        </a:spcAft>
                      </a:pPr>
                      <a:endParaRPr lang="en-US"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581313401"/>
                  </a:ext>
                </a:extLst>
              </a:tr>
              <a:tr h="0">
                <a:tc gridSpan="2">
                  <a:txBody>
                    <a:bodyPr/>
                    <a:lstStyle/>
                    <a:p>
                      <a:pPr indent="266700" algn="just">
                        <a:spcAft>
                          <a:spcPts val="890"/>
                        </a:spcAft>
                      </a:pPr>
                      <a:endParaRPr lang="en-US"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tcPr>
                </a:tc>
                <a:tc hMerge="1">
                  <a:txBody>
                    <a:bodyPr/>
                    <a:lstStyle/>
                    <a:p>
                      <a:endParaRPr lang="zh-CN" altLang="en-US"/>
                    </a:p>
                  </a:txBody>
                  <a:tcPr/>
                </a:tc>
                <a:tc gridSpan="2">
                  <a:txBody>
                    <a:bodyPr/>
                    <a:lstStyle/>
                    <a:p>
                      <a:pPr indent="266700" algn="just">
                        <a:spcAft>
                          <a:spcPts val="890"/>
                        </a:spcAft>
                      </a:pPr>
                      <a:endParaRPr lang="en-US"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tcPr>
                </a:tc>
                <a:tc hMerge="1">
                  <a:txBody>
                    <a:bodyPr/>
                    <a:lstStyle/>
                    <a:p>
                      <a:endParaRPr lang="zh-CN" altLang="en-US"/>
                    </a:p>
                  </a:txBody>
                  <a:tcPr/>
                </a:tc>
                <a:tc gridSpan="2">
                  <a:txBody>
                    <a:bodyPr/>
                    <a:lstStyle/>
                    <a:p>
                      <a:pPr indent="266700" algn="just">
                        <a:spcAft>
                          <a:spcPts val="890"/>
                        </a:spcAft>
                      </a:pPr>
                      <a:endParaRPr lang="en-US"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tcPr>
                </a:tc>
                <a:tc hMerge="1">
                  <a:txBody>
                    <a:bodyPr/>
                    <a:lstStyle/>
                    <a:p>
                      <a:endParaRPr lang="zh-CN" altLang="en-US"/>
                    </a:p>
                  </a:txBody>
                  <a:tcPr/>
                </a:tc>
                <a:extLst>
                  <a:ext uri="{0D108BD9-81ED-4DB2-BD59-A6C34878D82A}">
                    <a16:rowId xmlns:a16="http://schemas.microsoft.com/office/drawing/2014/main" val="271428515"/>
                  </a:ext>
                </a:extLst>
              </a:tr>
            </a:tbl>
          </a:graphicData>
        </a:graphic>
      </p:graphicFrame>
      <p:graphicFrame>
        <p:nvGraphicFramePr>
          <p:cNvPr id="28" name="对象 27">
            <a:extLst>
              <a:ext uri="{FF2B5EF4-FFF2-40B4-BE49-F238E27FC236}">
                <a16:creationId xmlns:a16="http://schemas.microsoft.com/office/drawing/2014/main" id="{3807B8E3-32D3-4146-8029-1A0DA30BB119}"/>
              </a:ext>
            </a:extLst>
          </p:cNvPr>
          <p:cNvGraphicFramePr>
            <a:graphicFrameLocks noChangeAspect="1"/>
          </p:cNvGraphicFramePr>
          <p:nvPr>
            <p:extLst>
              <p:ext uri="{D42A27DB-BD31-4B8C-83A1-F6EECF244321}">
                <p14:modId xmlns:p14="http://schemas.microsoft.com/office/powerpoint/2010/main" val="228601775"/>
              </p:ext>
            </p:extLst>
          </p:nvPr>
        </p:nvGraphicFramePr>
        <p:xfrm>
          <a:off x="937569" y="3197324"/>
          <a:ext cx="552304" cy="885988"/>
        </p:xfrm>
        <a:graphic>
          <a:graphicData uri="http://schemas.openxmlformats.org/presentationml/2006/ole">
            <mc:AlternateContent xmlns:mc="http://schemas.openxmlformats.org/markup-compatibility/2006">
              <mc:Choice xmlns:v="urn:schemas-microsoft-com:vml" Requires="v">
                <p:oleObj spid="_x0000_s44392" name="Equation" r:id="rId5" imgW="495085" imgH="774364" progId="Equation.DSMT4">
                  <p:embed/>
                </p:oleObj>
              </mc:Choice>
              <mc:Fallback>
                <p:oleObj name="Equation" r:id="rId5" imgW="495085" imgH="774364" progId="Equation.DSMT4">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7569" y="3197324"/>
                        <a:ext cx="552304" cy="885988"/>
                      </a:xfrm>
                      <a:prstGeom prst="rect">
                        <a:avLst/>
                      </a:prstGeom>
                      <a:noFill/>
                    </p:spPr>
                  </p:pic>
                </p:oleObj>
              </mc:Fallback>
            </mc:AlternateContent>
          </a:graphicData>
        </a:graphic>
      </p:graphicFrame>
      <p:graphicFrame>
        <p:nvGraphicFramePr>
          <p:cNvPr id="29" name="对象 28">
            <a:extLst>
              <a:ext uri="{FF2B5EF4-FFF2-40B4-BE49-F238E27FC236}">
                <a16:creationId xmlns:a16="http://schemas.microsoft.com/office/drawing/2014/main" id="{1E1CAFA8-D9AC-4A57-8A9F-CB42CFF95019}"/>
              </a:ext>
            </a:extLst>
          </p:cNvPr>
          <p:cNvGraphicFramePr>
            <a:graphicFrameLocks noChangeAspect="1"/>
          </p:cNvGraphicFramePr>
          <p:nvPr>
            <p:extLst>
              <p:ext uri="{D42A27DB-BD31-4B8C-83A1-F6EECF244321}">
                <p14:modId xmlns:p14="http://schemas.microsoft.com/office/powerpoint/2010/main" val="1130201048"/>
              </p:ext>
            </p:extLst>
          </p:nvPr>
        </p:nvGraphicFramePr>
        <p:xfrm>
          <a:off x="1755330" y="3063611"/>
          <a:ext cx="903046" cy="1159134"/>
        </p:xfrm>
        <a:graphic>
          <a:graphicData uri="http://schemas.openxmlformats.org/presentationml/2006/ole">
            <mc:AlternateContent xmlns:mc="http://schemas.openxmlformats.org/markup-compatibility/2006">
              <mc:Choice xmlns:v="urn:schemas-microsoft-com:vml" Requires="v">
                <p:oleObj spid="_x0000_s44393" name="Equation" r:id="rId7" imgW="609336" imgH="850531" progId="Equation.DSMT4">
                  <p:embed/>
                </p:oleObj>
              </mc:Choice>
              <mc:Fallback>
                <p:oleObj name="Equation" r:id="rId7" imgW="609336" imgH="850531" progId="Equation.DSMT4">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5330" y="3063611"/>
                        <a:ext cx="903046" cy="1159134"/>
                      </a:xfrm>
                      <a:prstGeom prst="rect">
                        <a:avLst/>
                      </a:prstGeom>
                      <a:noFill/>
                    </p:spPr>
                  </p:pic>
                </p:oleObj>
              </mc:Fallback>
            </mc:AlternateContent>
          </a:graphicData>
        </a:graphic>
      </p:graphicFrame>
      <p:graphicFrame>
        <p:nvGraphicFramePr>
          <p:cNvPr id="30" name="对象 29">
            <a:extLst>
              <a:ext uri="{FF2B5EF4-FFF2-40B4-BE49-F238E27FC236}">
                <a16:creationId xmlns:a16="http://schemas.microsoft.com/office/drawing/2014/main" id="{DD6F31DE-7564-409D-90ED-7530499C031A}"/>
              </a:ext>
            </a:extLst>
          </p:cNvPr>
          <p:cNvGraphicFramePr>
            <a:graphicFrameLocks noChangeAspect="1"/>
          </p:cNvGraphicFramePr>
          <p:nvPr>
            <p:extLst>
              <p:ext uri="{D42A27DB-BD31-4B8C-83A1-F6EECF244321}">
                <p14:modId xmlns:p14="http://schemas.microsoft.com/office/powerpoint/2010/main" val="3600623234"/>
              </p:ext>
            </p:extLst>
          </p:nvPr>
        </p:nvGraphicFramePr>
        <p:xfrm>
          <a:off x="2755274" y="3108238"/>
          <a:ext cx="798487" cy="1048321"/>
        </p:xfrm>
        <a:graphic>
          <a:graphicData uri="http://schemas.openxmlformats.org/presentationml/2006/ole">
            <mc:AlternateContent xmlns:mc="http://schemas.openxmlformats.org/markup-compatibility/2006">
              <mc:Choice xmlns:v="urn:schemas-microsoft-com:vml" Requires="v">
                <p:oleObj spid="_x0000_s44394" name="Equation" r:id="rId9" imgW="609336" imgH="850531" progId="Equation.DSMT4">
                  <p:embed/>
                </p:oleObj>
              </mc:Choice>
              <mc:Fallback>
                <p:oleObj name="Equation" r:id="rId9" imgW="609336" imgH="850531" progId="Equation.DSMT4">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55274" y="3108238"/>
                        <a:ext cx="798487" cy="1048321"/>
                      </a:xfrm>
                      <a:prstGeom prst="rect">
                        <a:avLst/>
                      </a:prstGeom>
                      <a:noFill/>
                    </p:spPr>
                  </p:pic>
                </p:oleObj>
              </mc:Fallback>
            </mc:AlternateContent>
          </a:graphicData>
        </a:graphic>
      </p:graphicFrame>
      <p:graphicFrame>
        <p:nvGraphicFramePr>
          <p:cNvPr id="31" name="对象 30">
            <a:extLst>
              <a:ext uri="{FF2B5EF4-FFF2-40B4-BE49-F238E27FC236}">
                <a16:creationId xmlns:a16="http://schemas.microsoft.com/office/drawing/2014/main" id="{D8593C94-66C2-46B8-993B-322107F43A59}"/>
              </a:ext>
            </a:extLst>
          </p:cNvPr>
          <p:cNvGraphicFramePr>
            <a:graphicFrameLocks noChangeAspect="1"/>
          </p:cNvGraphicFramePr>
          <p:nvPr>
            <p:extLst>
              <p:ext uri="{D42A27DB-BD31-4B8C-83A1-F6EECF244321}">
                <p14:modId xmlns:p14="http://schemas.microsoft.com/office/powerpoint/2010/main" val="956543896"/>
              </p:ext>
            </p:extLst>
          </p:nvPr>
        </p:nvGraphicFramePr>
        <p:xfrm>
          <a:off x="3859122" y="3108239"/>
          <a:ext cx="668384" cy="1048322"/>
        </p:xfrm>
        <a:graphic>
          <a:graphicData uri="http://schemas.openxmlformats.org/presentationml/2006/ole">
            <mc:AlternateContent xmlns:mc="http://schemas.openxmlformats.org/markup-compatibility/2006">
              <mc:Choice xmlns:v="urn:schemas-microsoft-com:vml" Requires="v">
                <p:oleObj spid="_x0000_s44395" name="Equation" r:id="rId11" imgW="482391" imgH="774364" progId="Equation.DSMT4">
                  <p:embed/>
                </p:oleObj>
              </mc:Choice>
              <mc:Fallback>
                <p:oleObj name="Equation" r:id="rId11" imgW="482391" imgH="774364" progId="Equation.DSMT4">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59122" y="3108239"/>
                        <a:ext cx="668384" cy="1048322"/>
                      </a:xfrm>
                      <a:prstGeom prst="rect">
                        <a:avLst/>
                      </a:prstGeom>
                      <a:noFill/>
                    </p:spPr>
                  </p:pic>
                </p:oleObj>
              </mc:Fallback>
            </mc:AlternateContent>
          </a:graphicData>
        </a:graphic>
      </p:graphicFrame>
      <p:graphicFrame>
        <p:nvGraphicFramePr>
          <p:cNvPr id="32" name="对象 31">
            <a:extLst>
              <a:ext uri="{FF2B5EF4-FFF2-40B4-BE49-F238E27FC236}">
                <a16:creationId xmlns:a16="http://schemas.microsoft.com/office/drawing/2014/main" id="{C65CAD79-B8A5-4675-AD86-29DE9E974CE6}"/>
              </a:ext>
            </a:extLst>
          </p:cNvPr>
          <p:cNvGraphicFramePr>
            <a:graphicFrameLocks noChangeAspect="1"/>
          </p:cNvGraphicFramePr>
          <p:nvPr>
            <p:extLst>
              <p:ext uri="{D42A27DB-BD31-4B8C-83A1-F6EECF244321}">
                <p14:modId xmlns:p14="http://schemas.microsoft.com/office/powerpoint/2010/main" val="775879804"/>
              </p:ext>
            </p:extLst>
          </p:nvPr>
        </p:nvGraphicFramePr>
        <p:xfrm>
          <a:off x="694781" y="4470564"/>
          <a:ext cx="1627751" cy="972129"/>
        </p:xfrm>
        <a:graphic>
          <a:graphicData uri="http://schemas.openxmlformats.org/presentationml/2006/ole">
            <mc:AlternateContent xmlns:mc="http://schemas.openxmlformats.org/markup-compatibility/2006">
              <mc:Choice xmlns:v="urn:schemas-microsoft-com:vml" Requires="v">
                <p:oleObj spid="_x0000_s44396" name="Equation" r:id="rId13" imgW="1320227" imgH="850531" progId="Equation.DSMT4">
                  <p:embed/>
                </p:oleObj>
              </mc:Choice>
              <mc:Fallback>
                <p:oleObj name="Equation" r:id="rId13" imgW="1320227" imgH="850531" progId="Equation.DSMT4">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4781" y="4470564"/>
                        <a:ext cx="1627751" cy="972129"/>
                      </a:xfrm>
                      <a:prstGeom prst="rect">
                        <a:avLst/>
                      </a:prstGeom>
                      <a:noFill/>
                    </p:spPr>
                  </p:pic>
                </p:oleObj>
              </mc:Fallback>
            </mc:AlternateContent>
          </a:graphicData>
        </a:graphic>
      </p:graphicFrame>
      <p:graphicFrame>
        <p:nvGraphicFramePr>
          <p:cNvPr id="33" name="对象 32">
            <a:extLst>
              <a:ext uri="{FF2B5EF4-FFF2-40B4-BE49-F238E27FC236}">
                <a16:creationId xmlns:a16="http://schemas.microsoft.com/office/drawing/2014/main" id="{E8764B8C-0A2E-4D7F-A423-283D6490EB5F}"/>
              </a:ext>
            </a:extLst>
          </p:cNvPr>
          <p:cNvGraphicFramePr>
            <a:graphicFrameLocks noChangeAspect="1"/>
          </p:cNvGraphicFramePr>
          <p:nvPr>
            <p:extLst>
              <p:ext uri="{D42A27DB-BD31-4B8C-83A1-F6EECF244321}">
                <p14:modId xmlns:p14="http://schemas.microsoft.com/office/powerpoint/2010/main" val="4114489986"/>
              </p:ext>
            </p:extLst>
          </p:nvPr>
        </p:nvGraphicFramePr>
        <p:xfrm>
          <a:off x="2541575" y="4527536"/>
          <a:ext cx="1561514" cy="932571"/>
        </p:xfrm>
        <a:graphic>
          <a:graphicData uri="http://schemas.openxmlformats.org/presentationml/2006/ole">
            <mc:AlternateContent xmlns:mc="http://schemas.openxmlformats.org/markup-compatibility/2006">
              <mc:Choice xmlns:v="urn:schemas-microsoft-com:vml" Requires="v">
                <p:oleObj spid="_x0000_s44397" name="Equation" r:id="rId15" imgW="1308100" imgH="850900" progId="Equation.DSMT4">
                  <p:embed/>
                </p:oleObj>
              </mc:Choice>
              <mc:Fallback>
                <p:oleObj name="Equation" r:id="rId15" imgW="1308100" imgH="850900" progId="Equation.DSMT4">
                  <p:embed/>
                  <p:pic>
                    <p:nvPicPr>
                      <p:cNvPr id="0"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41575" y="4527536"/>
                        <a:ext cx="1561514" cy="932571"/>
                      </a:xfrm>
                      <a:prstGeom prst="rect">
                        <a:avLst/>
                      </a:prstGeom>
                      <a:noFill/>
                    </p:spPr>
                  </p:pic>
                </p:oleObj>
              </mc:Fallback>
            </mc:AlternateContent>
          </a:graphicData>
        </a:graphic>
      </p:graphicFrame>
      <p:graphicFrame>
        <p:nvGraphicFramePr>
          <p:cNvPr id="34" name="对象 33">
            <a:extLst>
              <a:ext uri="{FF2B5EF4-FFF2-40B4-BE49-F238E27FC236}">
                <a16:creationId xmlns:a16="http://schemas.microsoft.com/office/drawing/2014/main" id="{411FB3EE-EACE-4BC5-AEC5-8B78A7638C35}"/>
              </a:ext>
            </a:extLst>
          </p:cNvPr>
          <p:cNvGraphicFramePr>
            <a:graphicFrameLocks noChangeAspect="1"/>
          </p:cNvGraphicFramePr>
          <p:nvPr>
            <p:extLst>
              <p:ext uri="{D42A27DB-BD31-4B8C-83A1-F6EECF244321}">
                <p14:modId xmlns:p14="http://schemas.microsoft.com/office/powerpoint/2010/main" val="3239873859"/>
              </p:ext>
            </p:extLst>
          </p:nvPr>
        </p:nvGraphicFramePr>
        <p:xfrm>
          <a:off x="4398065" y="4203457"/>
          <a:ext cx="976745" cy="1465118"/>
        </p:xfrm>
        <a:graphic>
          <a:graphicData uri="http://schemas.openxmlformats.org/presentationml/2006/ole">
            <mc:AlternateContent xmlns:mc="http://schemas.openxmlformats.org/markup-compatibility/2006">
              <mc:Choice xmlns:v="urn:schemas-microsoft-com:vml" Requires="v">
                <p:oleObj spid="_x0000_s44398" name="Equation" r:id="rId17" imgW="901309" imgH="1358310" progId="Equation.DSMT4">
                  <p:embed/>
                </p:oleObj>
              </mc:Choice>
              <mc:Fallback>
                <p:oleObj name="Equation" r:id="rId17" imgW="901309" imgH="1358310" progId="Equation.DSMT4">
                  <p:embed/>
                  <p:pic>
                    <p:nvPicPr>
                      <p:cNvPr id="0" name="Object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98065" y="4203457"/>
                        <a:ext cx="976745" cy="1465118"/>
                      </a:xfrm>
                      <a:prstGeom prst="rect">
                        <a:avLst/>
                      </a:prstGeom>
                      <a:noFill/>
                    </p:spPr>
                  </p:pic>
                </p:oleObj>
              </mc:Fallback>
            </mc:AlternateContent>
          </a:graphicData>
        </a:graphic>
      </p:graphicFrame>
      <p:sp>
        <p:nvSpPr>
          <p:cNvPr id="36" name="矩形 35">
            <a:extLst>
              <a:ext uri="{FF2B5EF4-FFF2-40B4-BE49-F238E27FC236}">
                <a16:creationId xmlns:a16="http://schemas.microsoft.com/office/drawing/2014/main" id="{3D52660A-C9BA-47CF-B124-FFD2C24866EF}"/>
              </a:ext>
            </a:extLst>
          </p:cNvPr>
          <p:cNvSpPr/>
          <p:nvPr/>
        </p:nvSpPr>
        <p:spPr>
          <a:xfrm>
            <a:off x="228019" y="5944502"/>
            <a:ext cx="2954655" cy="369332"/>
          </a:xfrm>
          <a:prstGeom prst="rect">
            <a:avLst/>
          </a:prstGeom>
        </p:spPr>
        <p:txBody>
          <a:bodyPr wrap="none">
            <a:spAutoFit/>
          </a:bodyPr>
          <a:lstStyle/>
          <a:p>
            <a:r>
              <a:rPr lang="zh-CN" altLang="en-US" dirty="0"/>
              <a:t>模型也可以写成矩阵形式：</a:t>
            </a:r>
          </a:p>
        </p:txBody>
      </p:sp>
      <p:sp>
        <p:nvSpPr>
          <p:cNvPr id="38" name="Rectangle 28">
            <a:extLst>
              <a:ext uri="{FF2B5EF4-FFF2-40B4-BE49-F238E27FC236}">
                <a16:creationId xmlns:a16="http://schemas.microsoft.com/office/drawing/2014/main" id="{B4712996-73CB-477B-97C2-3FC1268AB5B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0" name="对象 39">
            <a:extLst>
              <a:ext uri="{FF2B5EF4-FFF2-40B4-BE49-F238E27FC236}">
                <a16:creationId xmlns:a16="http://schemas.microsoft.com/office/drawing/2014/main" id="{DB72945B-4434-47EA-B894-114A2700B1A8}"/>
              </a:ext>
            </a:extLst>
          </p:cNvPr>
          <p:cNvGraphicFramePr>
            <a:graphicFrameLocks noChangeAspect="1"/>
          </p:cNvGraphicFramePr>
          <p:nvPr>
            <p:extLst>
              <p:ext uri="{D42A27DB-BD31-4B8C-83A1-F6EECF244321}">
                <p14:modId xmlns:p14="http://schemas.microsoft.com/office/powerpoint/2010/main" val="3630055986"/>
              </p:ext>
            </p:extLst>
          </p:nvPr>
        </p:nvGraphicFramePr>
        <p:xfrm>
          <a:off x="3052067" y="5953159"/>
          <a:ext cx="1573248" cy="311372"/>
        </p:xfrm>
        <a:graphic>
          <a:graphicData uri="http://schemas.openxmlformats.org/presentationml/2006/ole">
            <mc:AlternateContent xmlns:mc="http://schemas.openxmlformats.org/markup-compatibility/2006">
              <mc:Choice xmlns:v="urn:schemas-microsoft-com:vml" Requires="v">
                <p:oleObj spid="_x0000_s44399" name="Equation" r:id="rId19" imgW="927100" imgH="190500" progId="Equation.DSMT4">
                  <p:embed/>
                </p:oleObj>
              </mc:Choice>
              <mc:Fallback>
                <p:oleObj name="Equation" r:id="rId19" imgW="927100" imgH="190500" progId="Equation.DSMT4">
                  <p:embed/>
                  <p:pic>
                    <p:nvPicPr>
                      <p:cNvPr id="0" name="Object 2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52067" y="5953159"/>
                        <a:ext cx="1573248" cy="311372"/>
                      </a:xfrm>
                      <a:prstGeom prst="rect">
                        <a:avLst/>
                      </a:prstGeom>
                      <a:noFill/>
                    </p:spPr>
                  </p:pic>
                </p:oleObj>
              </mc:Fallback>
            </mc:AlternateContent>
          </a:graphicData>
        </a:graphic>
      </p:graphicFrame>
      <p:sp>
        <p:nvSpPr>
          <p:cNvPr id="43" name="矩形 42">
            <a:extLst>
              <a:ext uri="{FF2B5EF4-FFF2-40B4-BE49-F238E27FC236}">
                <a16:creationId xmlns:a16="http://schemas.microsoft.com/office/drawing/2014/main" id="{878E9CE7-39DB-44A3-AAD4-0D4026DCC1ED}"/>
              </a:ext>
            </a:extLst>
          </p:cNvPr>
          <p:cNvSpPr/>
          <p:nvPr/>
        </p:nvSpPr>
        <p:spPr>
          <a:xfrm>
            <a:off x="7445743" y="1875280"/>
            <a:ext cx="4693781" cy="2031325"/>
          </a:xfrm>
          <a:prstGeom prst="rect">
            <a:avLst/>
          </a:prstGeom>
        </p:spPr>
        <p:txBody>
          <a:bodyPr wrap="square">
            <a:spAutoFit/>
          </a:bodyPr>
          <a:lstStyle/>
          <a:p>
            <a:r>
              <a:rPr lang="zh-CN" altLang="en-US" dirty="0"/>
              <a:t>由此可以看出，若保留          而将</a:t>
            </a:r>
            <a:r>
              <a:rPr lang="en-US" altLang="zh-CN" dirty="0"/>
              <a:t>m</a:t>
            </a:r>
            <a:r>
              <a:rPr lang="zh-CN" altLang="en-US" dirty="0"/>
              <a:t>去掉，则混合地理加权回归模型就变为普通线性回归方程，若保留</a:t>
            </a:r>
            <a:r>
              <a:rPr lang="en-US" altLang="zh-CN" dirty="0"/>
              <a:t>m</a:t>
            </a:r>
            <a:r>
              <a:rPr lang="zh-CN" altLang="en-US" dirty="0"/>
              <a:t>而将         去掉，则混合地理加权回归模型则变为地理加权回归模型。由此可见，普通线性回归模型和地理加权回归模型都可以看成是混合地理加权回归模型的特殊形式。</a:t>
            </a:r>
          </a:p>
        </p:txBody>
      </p:sp>
      <p:sp>
        <p:nvSpPr>
          <p:cNvPr id="45" name="Rectangle 39">
            <a:extLst>
              <a:ext uri="{FF2B5EF4-FFF2-40B4-BE49-F238E27FC236}">
                <a16:creationId xmlns:a16="http://schemas.microsoft.com/office/drawing/2014/main" id="{B9896F11-B433-4110-B351-41FD7C72B33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9" name="对象 48">
            <a:extLst>
              <a:ext uri="{FF2B5EF4-FFF2-40B4-BE49-F238E27FC236}">
                <a16:creationId xmlns:a16="http://schemas.microsoft.com/office/drawing/2014/main" id="{44516763-E4B9-4DF3-8228-6B554BA85EE8}"/>
              </a:ext>
            </a:extLst>
          </p:cNvPr>
          <p:cNvGraphicFramePr>
            <a:graphicFrameLocks noChangeAspect="1"/>
          </p:cNvGraphicFramePr>
          <p:nvPr>
            <p:extLst>
              <p:ext uri="{D42A27DB-BD31-4B8C-83A1-F6EECF244321}">
                <p14:modId xmlns:p14="http://schemas.microsoft.com/office/powerpoint/2010/main" val="586257196"/>
              </p:ext>
            </p:extLst>
          </p:nvPr>
        </p:nvGraphicFramePr>
        <p:xfrm>
          <a:off x="9776816" y="1904468"/>
          <a:ext cx="531018" cy="347909"/>
        </p:xfrm>
        <a:graphic>
          <a:graphicData uri="http://schemas.openxmlformats.org/presentationml/2006/ole">
            <mc:AlternateContent xmlns:mc="http://schemas.openxmlformats.org/markup-compatibility/2006">
              <mc:Choice xmlns:v="urn:schemas-microsoft-com:vml" Requires="v">
                <p:oleObj spid="_x0000_s44400" name="Equation" r:id="rId21" imgW="317225" imgH="190335" progId="Equation.DSMT4">
                  <p:embed/>
                </p:oleObj>
              </mc:Choice>
              <mc:Fallback>
                <p:oleObj name="Equation" r:id="rId21" imgW="317225" imgH="190335" progId="Equation.DSMT4">
                  <p:embed/>
                  <p:pic>
                    <p:nvPicPr>
                      <p:cNvPr id="0" name="Object 3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76816" y="1904468"/>
                        <a:ext cx="531018" cy="347909"/>
                      </a:xfrm>
                      <a:prstGeom prst="rect">
                        <a:avLst/>
                      </a:prstGeom>
                      <a:noFill/>
                    </p:spPr>
                  </p:pic>
                </p:oleObj>
              </mc:Fallback>
            </mc:AlternateContent>
          </a:graphicData>
        </a:graphic>
      </p:graphicFrame>
      <p:graphicFrame>
        <p:nvGraphicFramePr>
          <p:cNvPr id="50" name="对象 49">
            <a:extLst>
              <a:ext uri="{FF2B5EF4-FFF2-40B4-BE49-F238E27FC236}">
                <a16:creationId xmlns:a16="http://schemas.microsoft.com/office/drawing/2014/main" id="{85D11654-A0D8-4B32-BD36-4684C7AD38F7}"/>
              </a:ext>
            </a:extLst>
          </p:cNvPr>
          <p:cNvGraphicFramePr>
            <a:graphicFrameLocks noChangeAspect="1"/>
          </p:cNvGraphicFramePr>
          <p:nvPr>
            <p:extLst>
              <p:ext uri="{D42A27DB-BD31-4B8C-83A1-F6EECF244321}">
                <p14:modId xmlns:p14="http://schemas.microsoft.com/office/powerpoint/2010/main" val="3521120177"/>
              </p:ext>
            </p:extLst>
          </p:nvPr>
        </p:nvGraphicFramePr>
        <p:xfrm>
          <a:off x="9493843" y="2453097"/>
          <a:ext cx="531018" cy="347909"/>
        </p:xfrm>
        <a:graphic>
          <a:graphicData uri="http://schemas.openxmlformats.org/presentationml/2006/ole">
            <mc:AlternateContent xmlns:mc="http://schemas.openxmlformats.org/markup-compatibility/2006">
              <mc:Choice xmlns:v="urn:schemas-microsoft-com:vml" Requires="v">
                <p:oleObj spid="_x0000_s44401" name="Equation" r:id="rId23" imgW="317225" imgH="190335" progId="Equation.DSMT4">
                  <p:embed/>
                </p:oleObj>
              </mc:Choice>
              <mc:Fallback>
                <p:oleObj name="Equation" r:id="rId23" imgW="317225" imgH="190335" progId="Equation.DSMT4">
                  <p:embed/>
                  <p:pic>
                    <p:nvPicPr>
                      <p:cNvPr id="49" name="对象 48">
                        <a:extLst>
                          <a:ext uri="{FF2B5EF4-FFF2-40B4-BE49-F238E27FC236}">
                            <a16:creationId xmlns:a16="http://schemas.microsoft.com/office/drawing/2014/main" id="{44516763-E4B9-4DF3-8228-6B554BA85EE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493843" y="2453097"/>
                        <a:ext cx="531018" cy="347909"/>
                      </a:xfrm>
                      <a:prstGeom prst="rect">
                        <a:avLst/>
                      </a:prstGeom>
                      <a:noFill/>
                    </p:spPr>
                  </p:pic>
                </p:oleObj>
              </mc:Fallback>
            </mc:AlternateContent>
          </a:graphicData>
        </a:graphic>
      </p:graphicFrame>
    </p:spTree>
    <p:extLst>
      <p:ext uri="{BB962C8B-B14F-4D97-AF65-F5344CB8AC3E}">
        <p14:creationId xmlns:p14="http://schemas.microsoft.com/office/powerpoint/2010/main" val="3579258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a:latin typeface="微软雅黑" panose="020B0503020204020204" pitchFamily="34" charset="-122"/>
                <a:ea typeface="微软雅黑" panose="020B0503020204020204" pitchFamily="34" charset="-122"/>
              </a:rPr>
              <a:t>邻接关系</a:t>
            </a: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1902173" cy="634428"/>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a:solidFill>
                  <a:prstClr val="black"/>
                </a:solidFill>
                <a:latin typeface="微软雅黑" panose="020B0503020204020204" pitchFamily="34" charset="-122"/>
              </a:rPr>
              <a:t>空间权重矩阵</a:t>
            </a:r>
          </a:p>
        </p:txBody>
      </p:sp>
      <p:pic>
        <p:nvPicPr>
          <p:cNvPr id="9" name="图片 8">
            <a:extLst>
              <a:ext uri="{FF2B5EF4-FFF2-40B4-BE49-F238E27FC236}">
                <a16:creationId xmlns:a16="http://schemas.microsoft.com/office/drawing/2014/main" id="{9B8E0A46-4B36-464F-8401-640417087585}"/>
              </a:ext>
            </a:extLst>
          </p:cNvPr>
          <p:cNvPicPr/>
          <p:nvPr/>
        </p:nvPicPr>
        <p:blipFill rotWithShape="1">
          <a:blip r:embed="rId2">
            <a:extLst>
              <a:ext uri="{28A0092B-C50C-407E-A947-70E740481C1C}">
                <a14:useLocalDpi xmlns:a14="http://schemas.microsoft.com/office/drawing/2010/main" val="0"/>
              </a:ext>
            </a:extLst>
          </a:blip>
          <a:srcRect l="64526" r="2631"/>
          <a:stretch/>
        </p:blipFill>
        <p:spPr bwMode="auto">
          <a:xfrm>
            <a:off x="8469730" y="4280902"/>
            <a:ext cx="2520003" cy="2577098"/>
          </a:xfrm>
          <a:prstGeom prst="rect">
            <a:avLst/>
          </a:prstGeom>
          <a:noFill/>
          <a:ln>
            <a:noFill/>
          </a:ln>
        </p:spPr>
      </p:pic>
      <p:sp>
        <p:nvSpPr>
          <p:cNvPr id="42" name="ïŝ1ïḓê">
            <a:extLst>
              <a:ext uri="{FF2B5EF4-FFF2-40B4-BE49-F238E27FC236}">
                <a16:creationId xmlns:a16="http://schemas.microsoft.com/office/drawing/2014/main" id="{A3990AEF-B24F-4A8A-BD14-21AA358D54AA}"/>
              </a:ext>
            </a:extLst>
          </p:cNvPr>
          <p:cNvSpPr txBox="1"/>
          <p:nvPr/>
        </p:nvSpPr>
        <p:spPr>
          <a:xfrm>
            <a:off x="734524" y="3039262"/>
            <a:ext cx="3096344" cy="1760164"/>
          </a:xfrm>
          <a:prstGeom prst="rect">
            <a:avLst/>
          </a:prstGeom>
          <a:noFill/>
        </p:spPr>
        <p:txBody>
          <a:bodyPr wrap="square" lIns="90000" tIns="46800" rIns="90000" bIns="46800" rtlCol="0">
            <a:noAutofit/>
          </a:bodyPr>
          <a:lstStyle/>
          <a:p>
            <a:r>
              <a:rPr lang="zh-CN" altLang="en-US" dirty="0">
                <a:solidFill>
                  <a:prstClr val="black"/>
                </a:solidFill>
                <a:latin typeface="Arial"/>
              </a:rPr>
              <a:t>边界相邻，即两个地理单元有共同边界，则认为它们相邻，称为</a:t>
            </a:r>
            <a:r>
              <a:rPr lang="en-US" altLang="zh-CN" dirty="0">
                <a:solidFill>
                  <a:prstClr val="black"/>
                </a:solidFill>
                <a:latin typeface="Arial"/>
              </a:rPr>
              <a:t>Rook</a:t>
            </a:r>
            <a:r>
              <a:rPr lang="zh-CN" altLang="en-US" dirty="0">
                <a:solidFill>
                  <a:prstClr val="black"/>
                </a:solidFill>
                <a:latin typeface="Arial"/>
              </a:rPr>
              <a:t>相邻。</a:t>
            </a:r>
            <a:endParaRPr lang="en-US" altLang="zh-CN" dirty="0">
              <a:solidFill>
                <a:prstClr val="black"/>
              </a:solidFill>
              <a:latin typeface="Arial"/>
            </a:endParaRPr>
          </a:p>
        </p:txBody>
      </p:sp>
      <p:sp>
        <p:nvSpPr>
          <p:cNvPr id="43" name="íṣḷïḑe">
            <a:extLst>
              <a:ext uri="{FF2B5EF4-FFF2-40B4-BE49-F238E27FC236}">
                <a16:creationId xmlns:a16="http://schemas.microsoft.com/office/drawing/2014/main" id="{433BCC94-C6DC-4ABF-B05D-8B9D420E6907}"/>
              </a:ext>
            </a:extLst>
          </p:cNvPr>
          <p:cNvSpPr txBox="1"/>
          <p:nvPr/>
        </p:nvSpPr>
        <p:spPr>
          <a:xfrm>
            <a:off x="734524" y="2536897"/>
            <a:ext cx="3096344" cy="402291"/>
          </a:xfrm>
          <a:prstGeom prst="rect">
            <a:avLst/>
          </a:prstGeom>
          <a:noFill/>
        </p:spPr>
        <p:txBody>
          <a:bodyPr wrap="square" lIns="90000" tIns="46800" rIns="90000" bIns="46800" rtlCol="0">
            <a:spAutoFit/>
          </a:bodyPr>
          <a:lstStyle/>
          <a:p>
            <a:pPr>
              <a:spcBef>
                <a:spcPct val="0"/>
              </a:spcBef>
            </a:pPr>
            <a:r>
              <a:rPr lang="en-US" altLang="zh-CN" sz="2000" b="1" dirty="0">
                <a:solidFill>
                  <a:prstClr val="black"/>
                </a:solidFill>
                <a:latin typeface="Arial"/>
              </a:rPr>
              <a:t>Rook</a:t>
            </a:r>
            <a:r>
              <a:rPr lang="zh-CN" altLang="en-US" sz="2000" b="1" dirty="0">
                <a:solidFill>
                  <a:prstClr val="black"/>
                </a:solidFill>
                <a:latin typeface="Arial"/>
              </a:rPr>
              <a:t>相邻</a:t>
            </a:r>
            <a:endParaRPr lang="en-US" altLang="zh-CN" sz="2000" b="1" dirty="0">
              <a:solidFill>
                <a:prstClr val="black"/>
              </a:solidFill>
              <a:latin typeface="Arial"/>
            </a:endParaRPr>
          </a:p>
        </p:txBody>
      </p:sp>
      <p:sp>
        <p:nvSpPr>
          <p:cNvPr id="44" name="íṩľíḋê">
            <a:extLst>
              <a:ext uri="{FF2B5EF4-FFF2-40B4-BE49-F238E27FC236}">
                <a16:creationId xmlns:a16="http://schemas.microsoft.com/office/drawing/2014/main" id="{216C8D85-ABF7-4547-9070-657467617E93}"/>
              </a:ext>
            </a:extLst>
          </p:cNvPr>
          <p:cNvSpPr txBox="1"/>
          <p:nvPr/>
        </p:nvSpPr>
        <p:spPr>
          <a:xfrm>
            <a:off x="4508511" y="3039262"/>
            <a:ext cx="3096344" cy="1754380"/>
          </a:xfrm>
          <a:prstGeom prst="rect">
            <a:avLst/>
          </a:prstGeom>
          <a:noFill/>
        </p:spPr>
        <p:txBody>
          <a:bodyPr wrap="square" lIns="90000" tIns="46800" rIns="90000" bIns="46800" rtlCol="0">
            <a:normAutofit/>
          </a:bodyPr>
          <a:lstStyle/>
          <a:p>
            <a:r>
              <a:rPr lang="zh-CN" altLang="en-US" dirty="0">
                <a:solidFill>
                  <a:prstClr val="black"/>
                </a:solidFill>
                <a:latin typeface="Arial"/>
              </a:rPr>
              <a:t>顶点相邻，即两个地理单元有公共顶点，则认为他们相邻，称为</a:t>
            </a:r>
            <a:r>
              <a:rPr lang="en-US" altLang="zh-CN" dirty="0">
                <a:solidFill>
                  <a:prstClr val="black"/>
                </a:solidFill>
                <a:latin typeface="Arial"/>
              </a:rPr>
              <a:t>Bishop</a:t>
            </a:r>
            <a:r>
              <a:rPr lang="zh-CN" altLang="en-US" dirty="0">
                <a:solidFill>
                  <a:prstClr val="black"/>
                </a:solidFill>
                <a:latin typeface="Arial"/>
              </a:rPr>
              <a:t>相邻。</a:t>
            </a:r>
            <a:endParaRPr lang="en-US" altLang="zh-CN" dirty="0">
              <a:solidFill>
                <a:prstClr val="black"/>
              </a:solidFill>
              <a:latin typeface="Arial"/>
            </a:endParaRPr>
          </a:p>
        </p:txBody>
      </p:sp>
      <p:sp>
        <p:nvSpPr>
          <p:cNvPr id="45" name="îSḻïdè">
            <a:extLst>
              <a:ext uri="{FF2B5EF4-FFF2-40B4-BE49-F238E27FC236}">
                <a16:creationId xmlns:a16="http://schemas.microsoft.com/office/drawing/2014/main" id="{B1085B00-F43B-49D3-A878-C146E60A40CF}"/>
              </a:ext>
            </a:extLst>
          </p:cNvPr>
          <p:cNvSpPr txBox="1"/>
          <p:nvPr/>
        </p:nvSpPr>
        <p:spPr>
          <a:xfrm>
            <a:off x="4547828" y="2536897"/>
            <a:ext cx="3096344" cy="402291"/>
          </a:xfrm>
          <a:prstGeom prst="rect">
            <a:avLst/>
          </a:prstGeom>
          <a:noFill/>
        </p:spPr>
        <p:txBody>
          <a:bodyPr wrap="square" lIns="90000" tIns="46800" rIns="90000" bIns="46800" rtlCol="0">
            <a:spAutoFit/>
          </a:bodyPr>
          <a:lstStyle>
            <a:defPPr>
              <a:defRPr lang="zh-CN"/>
            </a:defPPr>
            <a:lvl1pPr>
              <a:defRPr sz="1400" b="1">
                <a:solidFill>
                  <a:schemeClr val="accent1"/>
                </a:solidFill>
              </a:defRPr>
            </a:lvl1pPr>
          </a:lstStyle>
          <a:p>
            <a:pPr>
              <a:spcBef>
                <a:spcPct val="0"/>
              </a:spcBef>
            </a:pPr>
            <a:r>
              <a:rPr lang="en-US" altLang="zh-CN" sz="2000" dirty="0">
                <a:solidFill>
                  <a:prstClr val="black"/>
                </a:solidFill>
                <a:latin typeface="Arial"/>
              </a:rPr>
              <a:t>Bishop</a:t>
            </a:r>
            <a:r>
              <a:rPr lang="zh-CN" altLang="en-US" sz="2000" dirty="0">
                <a:solidFill>
                  <a:prstClr val="black"/>
                </a:solidFill>
                <a:latin typeface="Arial"/>
              </a:rPr>
              <a:t>相邻</a:t>
            </a:r>
            <a:endParaRPr lang="en-US" altLang="zh-CN" sz="2000" dirty="0">
              <a:solidFill>
                <a:prstClr val="black"/>
              </a:solidFill>
              <a:latin typeface="Arial"/>
            </a:endParaRPr>
          </a:p>
        </p:txBody>
      </p:sp>
      <p:sp>
        <p:nvSpPr>
          <p:cNvPr id="46" name="ís1ïḋè">
            <a:extLst>
              <a:ext uri="{FF2B5EF4-FFF2-40B4-BE49-F238E27FC236}">
                <a16:creationId xmlns:a16="http://schemas.microsoft.com/office/drawing/2014/main" id="{A356D3B6-084D-445E-9DA6-EEBF94DA1DAD}"/>
              </a:ext>
            </a:extLst>
          </p:cNvPr>
          <p:cNvSpPr txBox="1"/>
          <p:nvPr/>
        </p:nvSpPr>
        <p:spPr>
          <a:xfrm>
            <a:off x="8361132" y="3039262"/>
            <a:ext cx="3096344" cy="2392603"/>
          </a:xfrm>
          <a:prstGeom prst="rect">
            <a:avLst/>
          </a:prstGeom>
          <a:noFill/>
        </p:spPr>
        <p:txBody>
          <a:bodyPr wrap="square" lIns="90000" tIns="46800" rIns="90000" bIns="46800" rtlCol="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dirty="0">
                <a:solidFill>
                  <a:prstClr val="black"/>
                </a:solidFill>
                <a:latin typeface="Arial"/>
              </a:rPr>
              <a:t>边界或顶点相邻，即两个地理单元有共同边界或相同的顶点，则认为它们相邻，称为</a:t>
            </a:r>
            <a:r>
              <a:rPr lang="en-US" altLang="zh-CN" dirty="0">
                <a:solidFill>
                  <a:prstClr val="black"/>
                </a:solidFill>
                <a:latin typeface="Arial"/>
              </a:rPr>
              <a:t>Queen</a:t>
            </a:r>
            <a:r>
              <a:rPr lang="zh-CN" altLang="en-US" dirty="0">
                <a:solidFill>
                  <a:prstClr val="black"/>
                </a:solidFill>
                <a:latin typeface="Arial"/>
              </a:rPr>
              <a:t>相邻。</a:t>
            </a:r>
            <a:endParaRPr lang="en-US" altLang="zh-CN" dirty="0">
              <a:solidFill>
                <a:prstClr val="black"/>
              </a:solidFill>
              <a:latin typeface="微软雅黑"/>
            </a:endParaRPr>
          </a:p>
        </p:txBody>
      </p:sp>
      <p:sp>
        <p:nvSpPr>
          <p:cNvPr id="47" name="í$lïḓe">
            <a:extLst>
              <a:ext uri="{FF2B5EF4-FFF2-40B4-BE49-F238E27FC236}">
                <a16:creationId xmlns:a16="http://schemas.microsoft.com/office/drawing/2014/main" id="{8DFB9DF1-2B57-452A-AA35-BD902A8F8952}"/>
              </a:ext>
            </a:extLst>
          </p:cNvPr>
          <p:cNvSpPr txBox="1"/>
          <p:nvPr/>
        </p:nvSpPr>
        <p:spPr>
          <a:xfrm>
            <a:off x="8318956" y="2536897"/>
            <a:ext cx="3096344" cy="402291"/>
          </a:xfrm>
          <a:prstGeom prst="rect">
            <a:avLst/>
          </a:prstGeom>
          <a:noFill/>
        </p:spPr>
        <p:txBody>
          <a:bodyPr wrap="square" lIns="90000" tIns="46800" rIns="90000" bIns="46800" rtlCol="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en-US" altLang="zh-CN" sz="2000" b="1">
                <a:solidFill>
                  <a:prstClr val="black"/>
                </a:solidFill>
                <a:latin typeface="Arial"/>
              </a:rPr>
              <a:t>Queen</a:t>
            </a:r>
            <a:r>
              <a:rPr lang="zh-CN" altLang="en-US" sz="2000" b="1">
                <a:solidFill>
                  <a:prstClr val="black"/>
                </a:solidFill>
                <a:latin typeface="Arial"/>
              </a:rPr>
              <a:t>相邻</a:t>
            </a:r>
            <a:endParaRPr lang="en-US" altLang="zh-CN" sz="2000" b="1" dirty="0">
              <a:solidFill>
                <a:prstClr val="black"/>
              </a:solidFill>
              <a:latin typeface="Arial"/>
            </a:endParaRPr>
          </a:p>
        </p:txBody>
      </p:sp>
      <p:cxnSp>
        <p:nvCxnSpPr>
          <p:cNvPr id="48" name="直接连接符 47">
            <a:extLst>
              <a:ext uri="{FF2B5EF4-FFF2-40B4-BE49-F238E27FC236}">
                <a16:creationId xmlns:a16="http://schemas.microsoft.com/office/drawing/2014/main" id="{02EB86DA-DACC-4422-A4A4-AFA6DF71516A}"/>
              </a:ext>
            </a:extLst>
          </p:cNvPr>
          <p:cNvCxnSpPr>
            <a:cxnSpLocks/>
          </p:cNvCxnSpPr>
          <p:nvPr/>
        </p:nvCxnSpPr>
        <p:spPr>
          <a:xfrm>
            <a:off x="4150814" y="2104683"/>
            <a:ext cx="0" cy="2396686"/>
          </a:xfrm>
          <a:prstGeom prst="line">
            <a:avLst/>
          </a:prstGeom>
          <a:noFill/>
          <a:ln w="3175" cap="rnd" cmpd="sng" algn="ctr">
            <a:solidFill>
              <a:sysClr val="window" lastClr="FFFFFF">
                <a:lumMod val="85000"/>
              </a:sysClr>
            </a:solidFill>
            <a:prstDash val="solid"/>
            <a:round/>
            <a:headEnd type="none"/>
            <a:tailEnd type="none" w="med" len="med"/>
          </a:ln>
          <a:effectLst/>
        </p:spPr>
      </p:cxnSp>
      <p:cxnSp>
        <p:nvCxnSpPr>
          <p:cNvPr id="49" name="直接连接符 48">
            <a:extLst>
              <a:ext uri="{FF2B5EF4-FFF2-40B4-BE49-F238E27FC236}">
                <a16:creationId xmlns:a16="http://schemas.microsoft.com/office/drawing/2014/main" id="{6C32A090-BF35-4AD6-BBBC-72EE22C66286}"/>
              </a:ext>
            </a:extLst>
          </p:cNvPr>
          <p:cNvCxnSpPr>
            <a:cxnSpLocks/>
          </p:cNvCxnSpPr>
          <p:nvPr/>
        </p:nvCxnSpPr>
        <p:spPr>
          <a:xfrm>
            <a:off x="7961905" y="2104683"/>
            <a:ext cx="0" cy="2293146"/>
          </a:xfrm>
          <a:prstGeom prst="line">
            <a:avLst/>
          </a:prstGeom>
          <a:noFill/>
          <a:ln w="3175" cap="rnd" cmpd="sng" algn="ctr">
            <a:solidFill>
              <a:sysClr val="window" lastClr="FFFFFF">
                <a:lumMod val="85000"/>
              </a:sysClr>
            </a:solidFill>
            <a:prstDash val="solid"/>
            <a:round/>
            <a:headEnd type="none"/>
            <a:tailEnd type="none" w="med" len="med"/>
          </a:ln>
          <a:effectLst/>
        </p:spPr>
      </p:cxnSp>
      <p:sp>
        <p:nvSpPr>
          <p:cNvPr id="50" name="矩形 49">
            <a:extLst>
              <a:ext uri="{FF2B5EF4-FFF2-40B4-BE49-F238E27FC236}">
                <a16:creationId xmlns:a16="http://schemas.microsoft.com/office/drawing/2014/main" id="{BE92B448-06A0-42D4-9F79-4E14F9ACCE6C}"/>
              </a:ext>
            </a:extLst>
          </p:cNvPr>
          <p:cNvSpPr/>
          <p:nvPr/>
        </p:nvSpPr>
        <p:spPr>
          <a:xfrm>
            <a:off x="734524" y="1277256"/>
            <a:ext cx="10722951" cy="827427"/>
          </a:xfrm>
          <a:prstGeom prst="rect">
            <a:avLst/>
          </a:prstGeom>
          <a:solidFill>
            <a:srgbClr val="97A4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51" name="矩形 50">
            <a:extLst>
              <a:ext uri="{FF2B5EF4-FFF2-40B4-BE49-F238E27FC236}">
                <a16:creationId xmlns:a16="http://schemas.microsoft.com/office/drawing/2014/main" id="{432B0325-D345-4C8C-8946-BC9CDEAC5F4B}"/>
              </a:ext>
            </a:extLst>
          </p:cNvPr>
          <p:cNvSpPr/>
          <p:nvPr/>
        </p:nvSpPr>
        <p:spPr>
          <a:xfrm>
            <a:off x="960535" y="1396400"/>
            <a:ext cx="10496940" cy="646331"/>
          </a:xfrm>
          <a:prstGeom prst="rect">
            <a:avLst/>
          </a:prstGeom>
        </p:spPr>
        <p:txBody>
          <a:bodyPr wrap="square">
            <a:spAutoFit/>
          </a:bodyPr>
          <a:lstStyle/>
          <a:p>
            <a:r>
              <a:rPr lang="zh-CN" altLang="en-US" dirty="0">
                <a:solidFill>
                  <a:prstClr val="white"/>
                </a:solidFill>
                <a:latin typeface="微软雅黑"/>
                <a:cs typeface="Times New Roman" panose="02020603050405020304" pitchFamily="18" charset="0"/>
              </a:rPr>
              <a:t>邻接关系</a:t>
            </a:r>
            <a:r>
              <a:rPr lang="en-US" altLang="zh-CN" dirty="0">
                <a:solidFill>
                  <a:prstClr val="white"/>
                </a:solidFill>
                <a:latin typeface="微软雅黑"/>
                <a:cs typeface="Times New Roman" panose="02020603050405020304" pitchFamily="18" charset="0"/>
              </a:rPr>
              <a:t>:</a:t>
            </a:r>
            <a:r>
              <a:rPr lang="zh-CN" altLang="en-US" dirty="0">
                <a:solidFill>
                  <a:prstClr val="white"/>
                </a:solidFill>
                <a:latin typeface="微软雅黑"/>
                <a:cs typeface="Times New Roman" panose="02020603050405020304" pitchFamily="18" charset="0"/>
              </a:rPr>
              <a:t>空间数据间的邻接关系描述空间单元间有公共边界且公共边界长度非</a:t>
            </a:r>
            <a:r>
              <a:rPr lang="en-US" altLang="zh-CN" dirty="0">
                <a:solidFill>
                  <a:prstClr val="white"/>
                </a:solidFill>
                <a:latin typeface="微软雅黑"/>
                <a:cs typeface="Times New Roman" panose="02020603050405020304" pitchFamily="18" charset="0"/>
              </a:rPr>
              <a:t>0</a:t>
            </a:r>
            <a:r>
              <a:rPr lang="zh-CN" altLang="en-US" dirty="0">
                <a:solidFill>
                  <a:prstClr val="white"/>
                </a:solidFill>
                <a:latin typeface="微软雅黑"/>
                <a:cs typeface="Times New Roman" panose="02020603050405020304" pitchFamily="18" charset="0"/>
              </a:rPr>
              <a:t>的的现象，可以认为是名义的、双向的和相等的距离。</a:t>
            </a:r>
            <a:endParaRPr lang="zh-CN" altLang="en-US" dirty="0">
              <a:solidFill>
                <a:prstClr val="white"/>
              </a:solidFill>
              <a:latin typeface="微软雅黑"/>
            </a:endParaRPr>
          </a:p>
        </p:txBody>
      </p:sp>
      <p:pic>
        <p:nvPicPr>
          <p:cNvPr id="18" name="图片 17">
            <a:extLst>
              <a:ext uri="{FF2B5EF4-FFF2-40B4-BE49-F238E27FC236}">
                <a16:creationId xmlns:a16="http://schemas.microsoft.com/office/drawing/2014/main" id="{9B8E0A46-4B36-464F-8401-640417087585}"/>
              </a:ext>
            </a:extLst>
          </p:cNvPr>
          <p:cNvPicPr/>
          <p:nvPr/>
        </p:nvPicPr>
        <p:blipFill rotWithShape="1">
          <a:blip r:embed="rId2">
            <a:extLst>
              <a:ext uri="{28A0092B-C50C-407E-A947-70E740481C1C}">
                <a14:useLocalDpi xmlns:a14="http://schemas.microsoft.com/office/drawing/2010/main" val="0"/>
              </a:ext>
            </a:extLst>
          </a:blip>
          <a:srcRect r="66654"/>
          <a:stretch/>
        </p:blipFill>
        <p:spPr bwMode="auto">
          <a:xfrm>
            <a:off x="734524" y="4278727"/>
            <a:ext cx="2472186" cy="2577098"/>
          </a:xfrm>
          <a:prstGeom prst="rect">
            <a:avLst/>
          </a:prstGeom>
          <a:noFill/>
          <a:ln>
            <a:noFill/>
          </a:ln>
        </p:spPr>
      </p:pic>
      <p:pic>
        <p:nvPicPr>
          <p:cNvPr id="19" name="图片 18">
            <a:extLst>
              <a:ext uri="{FF2B5EF4-FFF2-40B4-BE49-F238E27FC236}">
                <a16:creationId xmlns:a16="http://schemas.microsoft.com/office/drawing/2014/main" id="{9B8E0A46-4B36-464F-8401-640417087585}"/>
              </a:ext>
            </a:extLst>
          </p:cNvPr>
          <p:cNvPicPr/>
          <p:nvPr/>
        </p:nvPicPr>
        <p:blipFill rotWithShape="1">
          <a:blip r:embed="rId2">
            <a:extLst>
              <a:ext uri="{28A0092B-C50C-407E-A947-70E740481C1C}">
                <a14:useLocalDpi xmlns:a14="http://schemas.microsoft.com/office/drawing/2010/main" val="0"/>
              </a:ext>
            </a:extLst>
          </a:blip>
          <a:srcRect l="33288" r="35961"/>
          <a:stretch/>
        </p:blipFill>
        <p:spPr bwMode="auto">
          <a:xfrm>
            <a:off x="4672925" y="4280902"/>
            <a:ext cx="2344876" cy="2577098"/>
          </a:xfrm>
          <a:prstGeom prst="rect">
            <a:avLst/>
          </a:prstGeom>
          <a:noFill/>
          <a:ln>
            <a:noFill/>
          </a:ln>
        </p:spPr>
      </p:pic>
    </p:spTree>
    <p:extLst>
      <p:ext uri="{BB962C8B-B14F-4D97-AF65-F5344CB8AC3E}">
        <p14:creationId xmlns:p14="http://schemas.microsoft.com/office/powerpoint/2010/main" val="1270770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地理加权广义线性回归</a:t>
            </a: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3019926" cy="634428"/>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地理加权广义线性回归</a:t>
            </a:r>
          </a:p>
        </p:txBody>
      </p:sp>
      <p:sp>
        <p:nvSpPr>
          <p:cNvPr id="4" name="Rectangle 2">
            <a:extLst>
              <a:ext uri="{FF2B5EF4-FFF2-40B4-BE49-F238E27FC236}">
                <a16:creationId xmlns:a16="http://schemas.microsoft.com/office/drawing/2014/main" id="{7A164D9E-715D-4778-AD8F-64E015B3CC2F}"/>
              </a:ext>
            </a:extLst>
          </p:cNvPr>
          <p:cNvSpPr>
            <a:spLocks noChangeArrowheads="1"/>
          </p:cNvSpPr>
          <p:nvPr/>
        </p:nvSpPr>
        <p:spPr bwMode="auto">
          <a:xfrm>
            <a:off x="1754234" y="273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9" name="Rectangle 5">
            <a:extLst>
              <a:ext uri="{FF2B5EF4-FFF2-40B4-BE49-F238E27FC236}">
                <a16:creationId xmlns:a16="http://schemas.microsoft.com/office/drawing/2014/main" id="{973D8067-03B0-4E8A-8B6B-514E40C75005}"/>
              </a:ext>
            </a:extLst>
          </p:cNvPr>
          <p:cNvSpPr>
            <a:spLocks noChangeArrowheads="1"/>
          </p:cNvSpPr>
          <p:nvPr/>
        </p:nvSpPr>
        <p:spPr bwMode="auto">
          <a:xfrm>
            <a:off x="8864599" y="3380961"/>
            <a:ext cx="179514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2" name="Rectangle 7">
            <a:extLst>
              <a:ext uri="{FF2B5EF4-FFF2-40B4-BE49-F238E27FC236}">
                <a16:creationId xmlns:a16="http://schemas.microsoft.com/office/drawing/2014/main" id="{5065F229-9D5B-419E-89DD-63144A1C0D1F}"/>
              </a:ext>
            </a:extLst>
          </p:cNvPr>
          <p:cNvSpPr>
            <a:spLocks noChangeArrowheads="1"/>
          </p:cNvSpPr>
          <p:nvPr/>
        </p:nvSpPr>
        <p:spPr bwMode="auto">
          <a:xfrm>
            <a:off x="673100" y="3832311"/>
            <a:ext cx="2259438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4" name="Rectangle 9">
            <a:extLst>
              <a:ext uri="{FF2B5EF4-FFF2-40B4-BE49-F238E27FC236}">
                <a16:creationId xmlns:a16="http://schemas.microsoft.com/office/drawing/2014/main" id="{4D733F68-5408-434A-9709-2B8517DF8ABD}"/>
              </a:ext>
            </a:extLst>
          </p:cNvPr>
          <p:cNvSpPr>
            <a:spLocks noChangeArrowheads="1"/>
          </p:cNvSpPr>
          <p:nvPr/>
        </p:nvSpPr>
        <p:spPr bwMode="auto">
          <a:xfrm>
            <a:off x="8125876" y="39708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9CF1FAA2-AB55-4C5A-B871-4D6AAF59A9D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8">
            <a:extLst>
              <a:ext uri="{FF2B5EF4-FFF2-40B4-BE49-F238E27FC236}">
                <a16:creationId xmlns:a16="http://schemas.microsoft.com/office/drawing/2014/main" id="{B4712996-73CB-477B-97C2-3FC1268AB5B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5" name="Rectangle 39">
            <a:extLst>
              <a:ext uri="{FF2B5EF4-FFF2-40B4-BE49-F238E27FC236}">
                <a16:creationId xmlns:a16="http://schemas.microsoft.com/office/drawing/2014/main" id="{B9896F11-B433-4110-B351-41FD7C72B33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7" name="组合 46">
            <a:extLst>
              <a:ext uri="{FF2B5EF4-FFF2-40B4-BE49-F238E27FC236}">
                <a16:creationId xmlns:a16="http://schemas.microsoft.com/office/drawing/2014/main" id="{284EC740-0DA7-461A-AA81-51D52CDB7DF3}"/>
              </a:ext>
            </a:extLst>
          </p:cNvPr>
          <p:cNvGrpSpPr/>
          <p:nvPr/>
        </p:nvGrpSpPr>
        <p:grpSpPr>
          <a:xfrm>
            <a:off x="-4574" y="1275322"/>
            <a:ext cx="12513972" cy="5582677"/>
            <a:chOff x="0" y="1133084"/>
            <a:chExt cx="12513972" cy="5669296"/>
          </a:xfrm>
        </p:grpSpPr>
        <p:sp>
          <p:nvSpPr>
            <p:cNvPr id="48" name="矩形 47">
              <a:extLst>
                <a:ext uri="{FF2B5EF4-FFF2-40B4-BE49-F238E27FC236}">
                  <a16:creationId xmlns:a16="http://schemas.microsoft.com/office/drawing/2014/main" id="{44A272D7-68D3-44A4-8BD2-7232E8061331}"/>
                </a:ext>
              </a:extLst>
            </p:cNvPr>
            <p:cNvSpPr/>
            <p:nvPr/>
          </p:nvSpPr>
          <p:spPr>
            <a:xfrm>
              <a:off x="7341750" y="1133084"/>
              <a:ext cx="5172222" cy="5669296"/>
            </a:xfrm>
            <a:prstGeom prst="rect">
              <a:avLst/>
            </a:prstGeom>
            <a:solidFill>
              <a:srgbClr val="97A4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Arial"/>
                  <a:ea typeface="微软雅黑"/>
                  <a:cs typeface="+mn-cs"/>
                </a:rPr>
                <a:t> </a:t>
              </a:r>
              <a:endParaRPr kumimoji="0" lang="zh-CN" altLang="en-US" sz="18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51" name="矩形 50">
              <a:extLst>
                <a:ext uri="{FF2B5EF4-FFF2-40B4-BE49-F238E27FC236}">
                  <a16:creationId xmlns:a16="http://schemas.microsoft.com/office/drawing/2014/main" id="{CE418424-5C26-4FB4-BBEA-341D57461771}"/>
                </a:ext>
              </a:extLst>
            </p:cNvPr>
            <p:cNvSpPr/>
            <p:nvPr/>
          </p:nvSpPr>
          <p:spPr>
            <a:xfrm>
              <a:off x="0" y="1133085"/>
              <a:ext cx="7341750" cy="5646386"/>
            </a:xfrm>
            <a:prstGeom prst="rect">
              <a:avLst/>
            </a:prstGeom>
            <a:solidFill>
              <a:srgbClr val="F4F4F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grpSp>
      <p:sp>
        <p:nvSpPr>
          <p:cNvPr id="55" name="矩形 54">
            <a:extLst>
              <a:ext uri="{FF2B5EF4-FFF2-40B4-BE49-F238E27FC236}">
                <a16:creationId xmlns:a16="http://schemas.microsoft.com/office/drawing/2014/main" id="{A4B40F8F-FFB5-4245-880D-5CD65F434D4A}"/>
              </a:ext>
            </a:extLst>
          </p:cNvPr>
          <p:cNvSpPr/>
          <p:nvPr/>
        </p:nvSpPr>
        <p:spPr>
          <a:xfrm>
            <a:off x="529263" y="1498298"/>
            <a:ext cx="1114408" cy="369332"/>
          </a:xfrm>
          <a:prstGeom prst="rect">
            <a:avLst/>
          </a:prstGeom>
        </p:spPr>
        <p:txBody>
          <a:bodyPr wrap="none">
            <a:spAutoFit/>
          </a:bodyPr>
          <a:lstStyle/>
          <a:p>
            <a:pPr lvl="0">
              <a:spcBef>
                <a:spcPts val="1200"/>
              </a:spcBef>
              <a:spcAft>
                <a:spcPts val="1200"/>
              </a:spcAft>
            </a:pPr>
            <a:r>
              <a:rPr lang="zh-CN" altLang="zh-CN" b="1" kern="100" dirty="0">
                <a:latin typeface="Times New Roman" panose="02020603050405020304" pitchFamily="18" charset="0"/>
                <a:ea typeface="楷体" panose="02010609060101010101" pitchFamily="49" charset="-122"/>
                <a:cs typeface="Times New Roman" panose="02020603050405020304" pitchFamily="18" charset="0"/>
              </a:rPr>
              <a:t>模型思想</a:t>
            </a:r>
          </a:p>
        </p:txBody>
      </p:sp>
      <p:sp>
        <p:nvSpPr>
          <p:cNvPr id="56" name="矩形 55">
            <a:extLst>
              <a:ext uri="{FF2B5EF4-FFF2-40B4-BE49-F238E27FC236}">
                <a16:creationId xmlns:a16="http://schemas.microsoft.com/office/drawing/2014/main" id="{F64D7F80-8D35-4E88-80FD-8AF4FFA9A7DF}"/>
              </a:ext>
            </a:extLst>
          </p:cNvPr>
          <p:cNvSpPr/>
          <p:nvPr/>
        </p:nvSpPr>
        <p:spPr>
          <a:xfrm>
            <a:off x="1861167" y="1359183"/>
            <a:ext cx="5370020" cy="646331"/>
          </a:xfrm>
          <a:prstGeom prst="rect">
            <a:avLst/>
          </a:prstGeom>
        </p:spPr>
        <p:txBody>
          <a:bodyPr wrap="square">
            <a:spAutoFit/>
          </a:bodyPr>
          <a:lstStyle/>
          <a:p>
            <a:r>
              <a:rPr lang="zh-CN" altLang="en-US" dirty="0">
                <a:latin typeface="+mn-ea"/>
                <a:cs typeface="Times New Roman" panose="02020603050405020304" pitchFamily="18" charset="0"/>
              </a:rPr>
              <a:t>地理加权广义线性回归则是对普通广义线性回归模型的扩展，将数据的地理位置嵌入到回归参数中</a:t>
            </a:r>
            <a:endParaRPr lang="zh-CN" altLang="en-US" dirty="0">
              <a:latin typeface="+mn-ea"/>
            </a:endParaRPr>
          </a:p>
        </p:txBody>
      </p:sp>
      <p:sp>
        <p:nvSpPr>
          <p:cNvPr id="57" name="矩形 56">
            <a:extLst>
              <a:ext uri="{FF2B5EF4-FFF2-40B4-BE49-F238E27FC236}">
                <a16:creationId xmlns:a16="http://schemas.microsoft.com/office/drawing/2014/main" id="{F57E1A66-525A-4CF7-B139-9360AE60CD39}"/>
              </a:ext>
            </a:extLst>
          </p:cNvPr>
          <p:cNvSpPr/>
          <p:nvPr/>
        </p:nvSpPr>
        <p:spPr>
          <a:xfrm>
            <a:off x="1680525" y="1422036"/>
            <a:ext cx="73709" cy="607850"/>
          </a:xfrm>
          <a:prstGeom prst="rect">
            <a:avLst/>
          </a:prstGeom>
          <a:solidFill>
            <a:srgbClr val="97A4A5"/>
          </a:solidFill>
          <a:ln w="12700" cap="flat" cmpd="sng" algn="ctr">
            <a:noFill/>
            <a:prstDash val="solid"/>
            <a:miter lim="800000"/>
          </a:ln>
          <a:effectLst/>
        </p:spPr>
        <p:txBody>
          <a:bodyPr rtlCol="0" anchor="ctr"/>
          <a:lstStyle/>
          <a:p>
            <a:pPr algn="ctr"/>
            <a:endParaRPr lang="zh-CN" altLang="en-US" kern="0">
              <a:solidFill>
                <a:prstClr val="white"/>
              </a:solidFill>
              <a:latin typeface="Arial"/>
              <a:ea typeface="微软雅黑"/>
            </a:endParaRPr>
          </a:p>
        </p:txBody>
      </p:sp>
      <p:sp>
        <p:nvSpPr>
          <p:cNvPr id="3" name="矩形 2">
            <a:extLst>
              <a:ext uri="{FF2B5EF4-FFF2-40B4-BE49-F238E27FC236}">
                <a16:creationId xmlns:a16="http://schemas.microsoft.com/office/drawing/2014/main" id="{D310BEE3-3B4A-4688-B96E-C78213113E5F}"/>
              </a:ext>
            </a:extLst>
          </p:cNvPr>
          <p:cNvSpPr/>
          <p:nvPr/>
        </p:nvSpPr>
        <p:spPr>
          <a:xfrm>
            <a:off x="461368" y="2230489"/>
            <a:ext cx="3647152" cy="369332"/>
          </a:xfrm>
          <a:prstGeom prst="rect">
            <a:avLst/>
          </a:prstGeom>
        </p:spPr>
        <p:txBody>
          <a:bodyPr wrap="none">
            <a:spAutoFit/>
          </a:bodyPr>
          <a:lstStyle/>
          <a:p>
            <a:r>
              <a:rPr lang="zh-CN" altLang="en-US" dirty="0"/>
              <a:t>定义地理加权广义线性回归模型：</a:t>
            </a:r>
          </a:p>
        </p:txBody>
      </p:sp>
      <p:sp>
        <p:nvSpPr>
          <p:cNvPr id="58" name="矩形 57">
            <a:extLst>
              <a:ext uri="{FF2B5EF4-FFF2-40B4-BE49-F238E27FC236}">
                <a16:creationId xmlns:a16="http://schemas.microsoft.com/office/drawing/2014/main" id="{6BA8D98F-EE1D-4EDD-A2C9-E128D6B53007}"/>
              </a:ext>
            </a:extLst>
          </p:cNvPr>
          <p:cNvSpPr/>
          <p:nvPr/>
        </p:nvSpPr>
        <p:spPr>
          <a:xfrm rot="5400000">
            <a:off x="2126860" y="978945"/>
            <a:ext cx="45719" cy="3376706"/>
          </a:xfrm>
          <a:prstGeom prst="rect">
            <a:avLst/>
          </a:prstGeom>
          <a:solidFill>
            <a:srgbClr val="97A4A5"/>
          </a:solidFill>
          <a:ln w="12700" cap="flat" cmpd="sng" algn="ctr">
            <a:noFill/>
            <a:prstDash val="solid"/>
            <a:miter lim="800000"/>
          </a:ln>
          <a:effectLst/>
        </p:spPr>
        <p:txBody>
          <a:bodyPr rtlCol="0" anchor="ctr"/>
          <a:lstStyle/>
          <a:p>
            <a:pPr algn="ctr"/>
            <a:endParaRPr lang="zh-CN" altLang="en-US" kern="0" dirty="0">
              <a:solidFill>
                <a:prstClr val="white"/>
              </a:solidFill>
              <a:latin typeface="Arial"/>
              <a:ea typeface="微软雅黑"/>
            </a:endParaRPr>
          </a:p>
        </p:txBody>
      </p:sp>
      <p:sp>
        <p:nvSpPr>
          <p:cNvPr id="10" name="矩形 9">
            <a:extLst>
              <a:ext uri="{FF2B5EF4-FFF2-40B4-BE49-F238E27FC236}">
                <a16:creationId xmlns:a16="http://schemas.microsoft.com/office/drawing/2014/main" id="{93693562-1426-41C5-A360-29B1A3ACFF10}"/>
              </a:ext>
            </a:extLst>
          </p:cNvPr>
          <p:cNvSpPr/>
          <p:nvPr/>
        </p:nvSpPr>
        <p:spPr>
          <a:xfrm>
            <a:off x="529263" y="2823738"/>
            <a:ext cx="5136342" cy="369332"/>
          </a:xfrm>
          <a:prstGeom prst="rect">
            <a:avLst/>
          </a:prstGeom>
        </p:spPr>
        <p:txBody>
          <a:bodyPr wrap="none">
            <a:spAutoFit/>
          </a:bodyPr>
          <a:lstStyle/>
          <a:p>
            <a:r>
              <a:rPr lang="zh-CN" altLang="en-US" dirty="0"/>
              <a:t>若因变量</a:t>
            </a:r>
            <a:r>
              <a:rPr lang="en-US" altLang="zh-CN" dirty="0"/>
              <a:t>y</a:t>
            </a:r>
            <a:r>
              <a:rPr lang="zh-CN" altLang="en-US" dirty="0"/>
              <a:t>服从指数分布族，其概率密度函数为：</a:t>
            </a:r>
          </a:p>
        </p:txBody>
      </p:sp>
      <p:sp>
        <p:nvSpPr>
          <p:cNvPr id="13" name="Rectangle 2">
            <a:extLst>
              <a:ext uri="{FF2B5EF4-FFF2-40B4-BE49-F238E27FC236}">
                <a16:creationId xmlns:a16="http://schemas.microsoft.com/office/drawing/2014/main" id="{CE1FCE9F-0A4B-48B7-BB19-5C56E3154E6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a:extLst>
              <a:ext uri="{FF2B5EF4-FFF2-40B4-BE49-F238E27FC236}">
                <a16:creationId xmlns:a16="http://schemas.microsoft.com/office/drawing/2014/main" id="{41CDE2BD-6FF7-4EF9-A05C-13DE3BA04468}"/>
              </a:ext>
            </a:extLst>
          </p:cNvPr>
          <p:cNvGraphicFramePr>
            <a:graphicFrameLocks noChangeAspect="1"/>
          </p:cNvGraphicFramePr>
          <p:nvPr>
            <p:extLst>
              <p:ext uri="{D42A27DB-BD31-4B8C-83A1-F6EECF244321}">
                <p14:modId xmlns:p14="http://schemas.microsoft.com/office/powerpoint/2010/main" val="1575113282"/>
              </p:ext>
            </p:extLst>
          </p:nvPr>
        </p:nvGraphicFramePr>
        <p:xfrm>
          <a:off x="718499" y="3367515"/>
          <a:ext cx="2951133" cy="701259"/>
        </p:xfrm>
        <a:graphic>
          <a:graphicData uri="http://schemas.openxmlformats.org/presentationml/2006/ole">
            <mc:AlternateContent xmlns:mc="http://schemas.openxmlformats.org/markup-compatibility/2006">
              <mc:Choice xmlns:v="urn:schemas-microsoft-com:vml" Requires="v">
                <p:oleObj spid="_x0000_s45181" name="Equation" r:id="rId3" imgW="1905000" imgH="393700" progId="Equation.DSMT4">
                  <p:embed/>
                </p:oleObj>
              </mc:Choice>
              <mc:Fallback>
                <p:oleObj name="Equation" r:id="rId3" imgW="1905000" imgH="3937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499" y="3367515"/>
                        <a:ext cx="2951133" cy="701259"/>
                      </a:xfrm>
                      <a:prstGeom prst="rect">
                        <a:avLst/>
                      </a:prstGeom>
                      <a:noFill/>
                    </p:spPr>
                  </p:pic>
                </p:oleObj>
              </mc:Fallback>
            </mc:AlternateContent>
          </a:graphicData>
        </a:graphic>
      </p:graphicFrame>
      <p:sp>
        <p:nvSpPr>
          <p:cNvPr id="15" name="Rectangle 4">
            <a:extLst>
              <a:ext uri="{FF2B5EF4-FFF2-40B4-BE49-F238E27FC236}">
                <a16:creationId xmlns:a16="http://schemas.microsoft.com/office/drawing/2014/main" id="{966A0341-8BB8-4C5F-ADE3-DE25746DAC2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a:extLst>
              <a:ext uri="{FF2B5EF4-FFF2-40B4-BE49-F238E27FC236}">
                <a16:creationId xmlns:a16="http://schemas.microsoft.com/office/drawing/2014/main" id="{B8FC0F48-E8D9-4648-9A3A-6FC18BB5A982}"/>
              </a:ext>
            </a:extLst>
          </p:cNvPr>
          <p:cNvGraphicFramePr>
            <a:graphicFrameLocks noChangeAspect="1"/>
          </p:cNvGraphicFramePr>
          <p:nvPr>
            <p:extLst>
              <p:ext uri="{D42A27DB-BD31-4B8C-83A1-F6EECF244321}">
                <p14:modId xmlns:p14="http://schemas.microsoft.com/office/powerpoint/2010/main" val="717626250"/>
              </p:ext>
            </p:extLst>
          </p:nvPr>
        </p:nvGraphicFramePr>
        <p:xfrm>
          <a:off x="658110" y="4036409"/>
          <a:ext cx="5845568" cy="372704"/>
        </p:xfrm>
        <a:graphic>
          <a:graphicData uri="http://schemas.openxmlformats.org/presentationml/2006/ole">
            <mc:AlternateContent xmlns:mc="http://schemas.openxmlformats.org/markup-compatibility/2006">
              <mc:Choice xmlns:v="urn:schemas-microsoft-com:vml" Requires="v">
                <p:oleObj spid="_x0000_s45182" name="Equation" r:id="rId5" imgW="2857500" imgH="203200" progId="Equation.DSMT4">
                  <p:embed/>
                </p:oleObj>
              </mc:Choice>
              <mc:Fallback>
                <p:oleObj name="Equation" r:id="rId5" imgW="2857500" imgH="2032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110" y="4036409"/>
                        <a:ext cx="5845568" cy="372704"/>
                      </a:xfrm>
                      <a:prstGeom prst="rect">
                        <a:avLst/>
                      </a:prstGeom>
                      <a:noFill/>
                    </p:spPr>
                  </p:pic>
                </p:oleObj>
              </mc:Fallback>
            </mc:AlternateContent>
          </a:graphicData>
        </a:graphic>
      </p:graphicFrame>
      <p:sp>
        <p:nvSpPr>
          <p:cNvPr id="17" name="矩形 16">
            <a:extLst>
              <a:ext uri="{FF2B5EF4-FFF2-40B4-BE49-F238E27FC236}">
                <a16:creationId xmlns:a16="http://schemas.microsoft.com/office/drawing/2014/main" id="{976865AC-507C-4E32-AE55-97C3923D1826}"/>
              </a:ext>
            </a:extLst>
          </p:cNvPr>
          <p:cNvSpPr/>
          <p:nvPr/>
        </p:nvSpPr>
        <p:spPr>
          <a:xfrm>
            <a:off x="588222" y="4567492"/>
            <a:ext cx="2545890" cy="369332"/>
          </a:xfrm>
          <a:prstGeom prst="rect">
            <a:avLst/>
          </a:prstGeom>
        </p:spPr>
        <p:txBody>
          <a:bodyPr wrap="none">
            <a:spAutoFit/>
          </a:bodyPr>
          <a:lstStyle/>
          <a:p>
            <a:r>
              <a:rPr lang="en-US" altLang="zh-CN" dirty="0" err="1"/>
              <a:t>i</a:t>
            </a:r>
            <a:r>
              <a:rPr lang="zh-CN" altLang="en-US" dirty="0"/>
              <a:t>点回归参数的估计为：</a:t>
            </a:r>
          </a:p>
        </p:txBody>
      </p:sp>
      <p:sp>
        <p:nvSpPr>
          <p:cNvPr id="23" name="Rectangle 6">
            <a:extLst>
              <a:ext uri="{FF2B5EF4-FFF2-40B4-BE49-F238E27FC236}">
                <a16:creationId xmlns:a16="http://schemas.microsoft.com/office/drawing/2014/main" id="{C6BC7889-BCE1-4319-8B78-DEB7A605FE1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4" name="对象 23">
            <a:extLst>
              <a:ext uri="{FF2B5EF4-FFF2-40B4-BE49-F238E27FC236}">
                <a16:creationId xmlns:a16="http://schemas.microsoft.com/office/drawing/2014/main" id="{CB42D224-D7D6-4B0B-80FB-92B2331F8E90}"/>
              </a:ext>
            </a:extLst>
          </p:cNvPr>
          <p:cNvGraphicFramePr>
            <a:graphicFrameLocks noChangeAspect="1"/>
          </p:cNvGraphicFramePr>
          <p:nvPr>
            <p:extLst>
              <p:ext uri="{D42A27DB-BD31-4B8C-83A1-F6EECF244321}">
                <p14:modId xmlns:p14="http://schemas.microsoft.com/office/powerpoint/2010/main" val="3250644397"/>
              </p:ext>
            </p:extLst>
          </p:nvPr>
        </p:nvGraphicFramePr>
        <p:xfrm>
          <a:off x="786045" y="4973080"/>
          <a:ext cx="2311389" cy="609597"/>
        </p:xfrm>
        <a:graphic>
          <a:graphicData uri="http://schemas.openxmlformats.org/presentationml/2006/ole">
            <mc:AlternateContent xmlns:mc="http://schemas.openxmlformats.org/markup-compatibility/2006">
              <mc:Choice xmlns:v="urn:schemas-microsoft-com:vml" Requires="v">
                <p:oleObj spid="_x0000_s45183" name="Equation" r:id="rId7" imgW="1739900" imgH="393700" progId="Equation.DSMT4">
                  <p:embed/>
                </p:oleObj>
              </mc:Choice>
              <mc:Fallback>
                <p:oleObj name="Equation" r:id="rId7" imgW="1739900" imgH="3937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6045" y="4973080"/>
                        <a:ext cx="2311389" cy="609597"/>
                      </a:xfrm>
                      <a:prstGeom prst="rect">
                        <a:avLst/>
                      </a:prstGeom>
                      <a:noFill/>
                    </p:spPr>
                  </p:pic>
                </p:oleObj>
              </mc:Fallback>
            </mc:AlternateContent>
          </a:graphicData>
        </a:graphic>
      </p:graphicFrame>
      <p:sp>
        <p:nvSpPr>
          <p:cNvPr id="25" name="矩形 24">
            <a:extLst>
              <a:ext uri="{FF2B5EF4-FFF2-40B4-BE49-F238E27FC236}">
                <a16:creationId xmlns:a16="http://schemas.microsoft.com/office/drawing/2014/main" id="{3AD1D5B4-EEB3-4BA2-9A68-9AC520879B8E}"/>
              </a:ext>
            </a:extLst>
          </p:cNvPr>
          <p:cNvSpPr/>
          <p:nvPr/>
        </p:nvSpPr>
        <p:spPr>
          <a:xfrm>
            <a:off x="737974" y="5783535"/>
            <a:ext cx="5325497" cy="369332"/>
          </a:xfrm>
          <a:prstGeom prst="rect">
            <a:avLst/>
          </a:prstGeom>
        </p:spPr>
        <p:txBody>
          <a:bodyPr wrap="none">
            <a:spAutoFit/>
          </a:bodyPr>
          <a:lstStyle/>
          <a:p>
            <a:r>
              <a:rPr lang="zh-CN" altLang="en-US" dirty="0"/>
              <a:t>其中，             为位置          的空间权重矩阵，则有：</a:t>
            </a:r>
          </a:p>
        </p:txBody>
      </p:sp>
      <p:pic>
        <p:nvPicPr>
          <p:cNvPr id="59" name="图片 58">
            <a:extLst>
              <a:ext uri="{FF2B5EF4-FFF2-40B4-BE49-F238E27FC236}">
                <a16:creationId xmlns:a16="http://schemas.microsoft.com/office/drawing/2014/main" id="{34AEE3BF-0AC5-43DD-8588-A9E0C9196E65}"/>
              </a:ext>
            </a:extLst>
          </p:cNvPr>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1306525" y="5841595"/>
            <a:ext cx="895417" cy="311272"/>
          </a:xfrm>
          <a:prstGeom prst="rect">
            <a:avLst/>
          </a:prstGeom>
          <a:noFill/>
          <a:ln>
            <a:noFill/>
          </a:ln>
        </p:spPr>
      </p:pic>
      <p:pic>
        <p:nvPicPr>
          <p:cNvPr id="60" name="图片 59">
            <a:extLst>
              <a:ext uri="{FF2B5EF4-FFF2-40B4-BE49-F238E27FC236}">
                <a16:creationId xmlns:a16="http://schemas.microsoft.com/office/drawing/2014/main" id="{505435EC-2354-47DC-B0A4-BD3EB198E3CA}"/>
              </a:ext>
            </a:extLst>
          </p:cNvPr>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2897875" y="5827243"/>
            <a:ext cx="472473" cy="241447"/>
          </a:xfrm>
          <a:prstGeom prst="rect">
            <a:avLst/>
          </a:prstGeom>
          <a:noFill/>
          <a:ln>
            <a:noFill/>
          </a:ln>
        </p:spPr>
      </p:pic>
      <p:sp>
        <p:nvSpPr>
          <p:cNvPr id="26" name="Rectangle 8">
            <a:extLst>
              <a:ext uri="{FF2B5EF4-FFF2-40B4-BE49-F238E27FC236}">
                <a16:creationId xmlns:a16="http://schemas.microsoft.com/office/drawing/2014/main" id="{58AAB79F-E0C6-45EF-830D-8220575C23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5" name="对象 34">
            <a:extLst>
              <a:ext uri="{FF2B5EF4-FFF2-40B4-BE49-F238E27FC236}">
                <a16:creationId xmlns:a16="http://schemas.microsoft.com/office/drawing/2014/main" id="{1A791615-CBED-4B12-B011-EB7EDB2DF937}"/>
              </a:ext>
            </a:extLst>
          </p:cNvPr>
          <p:cNvGraphicFramePr>
            <a:graphicFrameLocks noChangeAspect="1"/>
          </p:cNvGraphicFramePr>
          <p:nvPr>
            <p:extLst>
              <p:ext uri="{D42A27DB-BD31-4B8C-83A1-F6EECF244321}">
                <p14:modId xmlns:p14="http://schemas.microsoft.com/office/powerpoint/2010/main" val="3118885395"/>
              </p:ext>
            </p:extLst>
          </p:nvPr>
        </p:nvGraphicFramePr>
        <p:xfrm>
          <a:off x="764122" y="6112398"/>
          <a:ext cx="4511607" cy="372698"/>
        </p:xfrm>
        <a:graphic>
          <a:graphicData uri="http://schemas.openxmlformats.org/presentationml/2006/ole">
            <mc:AlternateContent xmlns:mc="http://schemas.openxmlformats.org/markup-compatibility/2006">
              <mc:Choice xmlns:v="urn:schemas-microsoft-com:vml" Requires="v">
                <p:oleObj spid="_x0000_s45184" name="Equation" r:id="rId11" imgW="2171700" imgH="228600" progId="Equation.DSMT4">
                  <p:embed/>
                </p:oleObj>
              </mc:Choice>
              <mc:Fallback>
                <p:oleObj name="Equation" r:id="rId11" imgW="2171700" imgH="228600" progId="Equation.DSMT4">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4122" y="6112398"/>
                        <a:ext cx="4511607" cy="372698"/>
                      </a:xfrm>
                      <a:prstGeom prst="rect">
                        <a:avLst/>
                      </a:prstGeom>
                      <a:noFill/>
                    </p:spPr>
                  </p:pic>
                </p:oleObj>
              </mc:Fallback>
            </mc:AlternateContent>
          </a:graphicData>
        </a:graphic>
      </p:graphicFrame>
      <p:sp>
        <p:nvSpPr>
          <p:cNvPr id="61" name="矩形 60">
            <a:extLst>
              <a:ext uri="{FF2B5EF4-FFF2-40B4-BE49-F238E27FC236}">
                <a16:creationId xmlns:a16="http://schemas.microsoft.com/office/drawing/2014/main" id="{CF6A2CA3-6DE0-45CD-9F81-A21C4CCC4080}"/>
              </a:ext>
            </a:extLst>
          </p:cNvPr>
          <p:cNvSpPr/>
          <p:nvPr/>
        </p:nvSpPr>
        <p:spPr>
          <a:xfrm>
            <a:off x="7769188" y="2100844"/>
            <a:ext cx="4177150" cy="1754326"/>
          </a:xfrm>
          <a:prstGeom prst="rect">
            <a:avLst/>
          </a:prstGeom>
        </p:spPr>
        <p:txBody>
          <a:bodyPr wrap="square">
            <a:spAutoFit/>
          </a:bodyPr>
          <a:lstStyle/>
          <a:p>
            <a:r>
              <a:rPr lang="zh-CN" altLang="en-US" dirty="0"/>
              <a:t>对所有样本点进行逐点回归计算，得到所有点回归参数的估计值，由于不同采样点上的估计值不同，它反映了该参数对应的变量间的关系在研究区域内的变化情况，这样就可以探测这种空间关系的非平稳性。</a:t>
            </a:r>
          </a:p>
        </p:txBody>
      </p:sp>
    </p:spTree>
    <p:extLst>
      <p:ext uri="{BB962C8B-B14F-4D97-AF65-F5344CB8AC3E}">
        <p14:creationId xmlns:p14="http://schemas.microsoft.com/office/powerpoint/2010/main" val="31289172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63">
            <a:extLst>
              <a:ext uri="{FF2B5EF4-FFF2-40B4-BE49-F238E27FC236}">
                <a16:creationId xmlns:a16="http://schemas.microsoft.com/office/drawing/2014/main" id="{D8C18162-D45C-460D-8D52-154FAEB5548C}"/>
              </a:ext>
            </a:extLst>
          </p:cNvPr>
          <p:cNvSpPr/>
          <p:nvPr/>
        </p:nvSpPr>
        <p:spPr>
          <a:xfrm>
            <a:off x="7494578" y="1065983"/>
            <a:ext cx="4694628" cy="5972490"/>
          </a:xfrm>
          <a:prstGeom prst="rect">
            <a:avLst/>
          </a:prstGeom>
          <a:solidFill>
            <a:srgbClr val="F4F4F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46" name="矩形 45">
            <a:extLst>
              <a:ext uri="{FF2B5EF4-FFF2-40B4-BE49-F238E27FC236}">
                <a16:creationId xmlns:a16="http://schemas.microsoft.com/office/drawing/2014/main" id="{BEFB985B-1236-4BF6-8D2F-241D0C561620}"/>
              </a:ext>
            </a:extLst>
          </p:cNvPr>
          <p:cNvSpPr/>
          <p:nvPr/>
        </p:nvSpPr>
        <p:spPr>
          <a:xfrm>
            <a:off x="2795" y="1062879"/>
            <a:ext cx="4694629" cy="5881045"/>
          </a:xfrm>
          <a:prstGeom prst="rect">
            <a:avLst/>
          </a:prstGeom>
          <a:solidFill>
            <a:srgbClr val="97A4A5"/>
          </a:solidFill>
          <a:ln w="12700" cap="flat" cmpd="sng" algn="ctr">
            <a:noFill/>
            <a:prstDash val="solid"/>
            <a:miter lim="800000"/>
          </a:ln>
          <a:effectLst/>
        </p:spPr>
        <p:txBody>
          <a:bodyPr rtlCol="0" anchor="ctr"/>
          <a:lstStyle/>
          <a:p>
            <a:pPr lvl="0">
              <a:defRPr/>
            </a:pPr>
            <a:endParaRPr lang="zh-CN" altLang="en-US" dirty="0"/>
          </a:p>
        </p:txBody>
      </p:sp>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地理加权广义线性回归</a:t>
            </a: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3019926" cy="634428"/>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地理加权广义线性回归</a:t>
            </a:r>
          </a:p>
        </p:txBody>
      </p:sp>
      <p:sp>
        <p:nvSpPr>
          <p:cNvPr id="4" name="Rectangle 2">
            <a:extLst>
              <a:ext uri="{FF2B5EF4-FFF2-40B4-BE49-F238E27FC236}">
                <a16:creationId xmlns:a16="http://schemas.microsoft.com/office/drawing/2014/main" id="{7A164D9E-715D-4778-AD8F-64E015B3CC2F}"/>
              </a:ext>
            </a:extLst>
          </p:cNvPr>
          <p:cNvSpPr>
            <a:spLocks noChangeArrowheads="1"/>
          </p:cNvSpPr>
          <p:nvPr/>
        </p:nvSpPr>
        <p:spPr bwMode="auto">
          <a:xfrm>
            <a:off x="1754234" y="273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9" name="Rectangle 5">
            <a:extLst>
              <a:ext uri="{FF2B5EF4-FFF2-40B4-BE49-F238E27FC236}">
                <a16:creationId xmlns:a16="http://schemas.microsoft.com/office/drawing/2014/main" id="{973D8067-03B0-4E8A-8B6B-514E40C75005}"/>
              </a:ext>
            </a:extLst>
          </p:cNvPr>
          <p:cNvSpPr>
            <a:spLocks noChangeArrowheads="1"/>
          </p:cNvSpPr>
          <p:nvPr/>
        </p:nvSpPr>
        <p:spPr bwMode="auto">
          <a:xfrm>
            <a:off x="8864599" y="3380961"/>
            <a:ext cx="179514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2" name="Rectangle 7">
            <a:extLst>
              <a:ext uri="{FF2B5EF4-FFF2-40B4-BE49-F238E27FC236}">
                <a16:creationId xmlns:a16="http://schemas.microsoft.com/office/drawing/2014/main" id="{5065F229-9D5B-419E-89DD-63144A1C0D1F}"/>
              </a:ext>
            </a:extLst>
          </p:cNvPr>
          <p:cNvSpPr>
            <a:spLocks noChangeArrowheads="1"/>
          </p:cNvSpPr>
          <p:nvPr/>
        </p:nvSpPr>
        <p:spPr bwMode="auto">
          <a:xfrm>
            <a:off x="673100" y="3832311"/>
            <a:ext cx="2259438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4" name="Rectangle 9">
            <a:extLst>
              <a:ext uri="{FF2B5EF4-FFF2-40B4-BE49-F238E27FC236}">
                <a16:creationId xmlns:a16="http://schemas.microsoft.com/office/drawing/2014/main" id="{4D733F68-5408-434A-9709-2B8517DF8ABD}"/>
              </a:ext>
            </a:extLst>
          </p:cNvPr>
          <p:cNvSpPr>
            <a:spLocks noChangeArrowheads="1"/>
          </p:cNvSpPr>
          <p:nvPr/>
        </p:nvSpPr>
        <p:spPr bwMode="auto">
          <a:xfrm>
            <a:off x="8125876" y="39708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9CF1FAA2-AB55-4C5A-B871-4D6AAF59A9D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8">
            <a:extLst>
              <a:ext uri="{FF2B5EF4-FFF2-40B4-BE49-F238E27FC236}">
                <a16:creationId xmlns:a16="http://schemas.microsoft.com/office/drawing/2014/main" id="{B4712996-73CB-477B-97C2-3FC1268AB5B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5" name="Rectangle 39">
            <a:extLst>
              <a:ext uri="{FF2B5EF4-FFF2-40B4-BE49-F238E27FC236}">
                <a16:creationId xmlns:a16="http://schemas.microsoft.com/office/drawing/2014/main" id="{B9896F11-B433-4110-B351-41FD7C72B33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CE1FCE9F-0A4B-48B7-BB19-5C56E3154E6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966A0341-8BB8-4C5F-ADE3-DE25746DAC2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6">
            <a:extLst>
              <a:ext uri="{FF2B5EF4-FFF2-40B4-BE49-F238E27FC236}">
                <a16:creationId xmlns:a16="http://schemas.microsoft.com/office/drawing/2014/main" id="{C6BC7889-BCE1-4319-8B78-DEB7A605FE1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8">
            <a:extLst>
              <a:ext uri="{FF2B5EF4-FFF2-40B4-BE49-F238E27FC236}">
                <a16:creationId xmlns:a16="http://schemas.microsoft.com/office/drawing/2014/main" id="{58AAB79F-E0C6-45EF-830D-8220575C23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6" name="išḷiḍe">
            <a:extLst>
              <a:ext uri="{FF2B5EF4-FFF2-40B4-BE49-F238E27FC236}">
                <a16:creationId xmlns:a16="http://schemas.microsoft.com/office/drawing/2014/main" id="{2068FF9C-398C-42ED-AD5A-4B5DC101C727}"/>
              </a:ext>
            </a:extLst>
          </p:cNvPr>
          <p:cNvSpPr/>
          <p:nvPr/>
        </p:nvSpPr>
        <p:spPr>
          <a:xfrm flipH="1">
            <a:off x="4697425" y="2392092"/>
            <a:ext cx="1333676" cy="1371181"/>
          </a:xfrm>
          <a:prstGeom prst="homePlate">
            <a:avLst/>
          </a:prstGeom>
          <a:solidFill>
            <a:srgbClr val="4F5E60"/>
          </a:solidFill>
          <a:ln w="12700" cap="flat" cmpd="sng" algn="ctr">
            <a:noFill/>
            <a:prstDash val="solid"/>
            <a:miter lim="800000"/>
          </a:ln>
          <a:effectLst/>
        </p:spPr>
        <p:txBody>
          <a:bodyPr rtlCol="0" anchor="ctr"/>
          <a:lstStyle/>
          <a:p>
            <a:pPr algn="ctr"/>
            <a:r>
              <a:rPr lang="zh-CN" altLang="en-US" sz="2000" b="1" dirty="0">
                <a:solidFill>
                  <a:schemeClr val="lt1"/>
                </a:solidFill>
              </a:rPr>
              <a:t>地理加权逻辑回归</a:t>
            </a:r>
          </a:p>
        </p:txBody>
      </p:sp>
      <p:sp>
        <p:nvSpPr>
          <p:cNvPr id="37" name="ïṥļiḑê">
            <a:extLst>
              <a:ext uri="{FF2B5EF4-FFF2-40B4-BE49-F238E27FC236}">
                <a16:creationId xmlns:a16="http://schemas.microsoft.com/office/drawing/2014/main" id="{D8C4D928-71EF-462F-83DC-6F9B4F443EEA}"/>
              </a:ext>
            </a:extLst>
          </p:cNvPr>
          <p:cNvSpPr/>
          <p:nvPr/>
        </p:nvSpPr>
        <p:spPr>
          <a:xfrm>
            <a:off x="6096568" y="2392092"/>
            <a:ext cx="1433963" cy="1362459"/>
          </a:xfrm>
          <a:prstGeom prst="homePlate">
            <a:avLst/>
          </a:prstGeom>
          <a:solidFill>
            <a:srgbClr val="97A4A5"/>
          </a:solidFill>
          <a:ln w="12700" cap="flat" cmpd="sng" algn="ctr">
            <a:noFill/>
            <a:prstDash val="solid"/>
            <a:miter lim="800000"/>
          </a:ln>
          <a:effectLst/>
        </p:spPr>
        <p:txBody>
          <a:bodyPr rtlCol="0" anchor="ctr"/>
          <a:lstStyle/>
          <a:p>
            <a:pPr algn="ctr"/>
            <a:r>
              <a:rPr lang="zh-CN" altLang="en-US" sz="2000" b="1">
                <a:solidFill>
                  <a:schemeClr val="lt1"/>
                </a:solidFill>
              </a:rPr>
              <a:t>地理加权泊松回归</a:t>
            </a:r>
            <a:endParaRPr lang="zh-CN" altLang="en-US" sz="2000" b="1" dirty="0">
              <a:solidFill>
                <a:schemeClr val="lt1"/>
              </a:solidFill>
            </a:endParaRPr>
          </a:p>
        </p:txBody>
      </p:sp>
      <p:sp>
        <p:nvSpPr>
          <p:cNvPr id="11" name="矩形 10">
            <a:extLst>
              <a:ext uri="{FF2B5EF4-FFF2-40B4-BE49-F238E27FC236}">
                <a16:creationId xmlns:a16="http://schemas.microsoft.com/office/drawing/2014/main" id="{8FCD427C-4520-4477-B5E7-9E5FB3E4F958}"/>
              </a:ext>
            </a:extLst>
          </p:cNvPr>
          <p:cNvSpPr/>
          <p:nvPr/>
        </p:nvSpPr>
        <p:spPr>
          <a:xfrm>
            <a:off x="142786" y="1031272"/>
            <a:ext cx="4518685" cy="646331"/>
          </a:xfrm>
          <a:prstGeom prst="rect">
            <a:avLst/>
          </a:prstGeom>
        </p:spPr>
        <p:txBody>
          <a:bodyPr wrap="square">
            <a:spAutoFit/>
          </a:bodyPr>
          <a:lstStyle/>
          <a:p>
            <a:r>
              <a:rPr lang="zh-CN" altLang="en-US" dirty="0"/>
              <a:t>假设地理位置</a:t>
            </a:r>
            <a:r>
              <a:rPr lang="en-US" altLang="zh-CN" dirty="0" err="1"/>
              <a:t>i</a:t>
            </a:r>
            <a:r>
              <a:rPr lang="zh-CN" altLang="en-US" dirty="0"/>
              <a:t>发生事件的概率为</a:t>
            </a:r>
            <a:r>
              <a:rPr lang="en-US" altLang="zh-CN" dirty="0"/>
              <a:t>p</a:t>
            </a:r>
            <a:r>
              <a:rPr lang="zh-CN" altLang="en-US" dirty="0"/>
              <a:t>，则不发生该事件的概率为</a:t>
            </a:r>
            <a:r>
              <a:rPr lang="en-US" altLang="zh-CN" dirty="0"/>
              <a:t>(1-p)</a:t>
            </a:r>
            <a:r>
              <a:rPr lang="zh-CN" altLang="en-US" dirty="0"/>
              <a:t>，则</a:t>
            </a:r>
            <a:r>
              <a:rPr lang="en-US" altLang="zh-CN" dirty="0"/>
              <a:t>:</a:t>
            </a:r>
            <a:endParaRPr lang="zh-CN" altLang="en-US" dirty="0"/>
          </a:p>
        </p:txBody>
      </p:sp>
      <p:sp>
        <p:nvSpPr>
          <p:cNvPr id="12" name="Rectangle 7">
            <a:extLst>
              <a:ext uri="{FF2B5EF4-FFF2-40B4-BE49-F238E27FC236}">
                <a16:creationId xmlns:a16="http://schemas.microsoft.com/office/drawing/2014/main" id="{8877822B-1452-448A-B64E-75EB7EB1F2D2}"/>
              </a:ext>
            </a:extLst>
          </p:cNvPr>
          <p:cNvSpPr>
            <a:spLocks noChangeArrowheads="1"/>
          </p:cNvSpPr>
          <p:nvPr/>
        </p:nvSpPr>
        <p:spPr bwMode="auto">
          <a:xfrm>
            <a:off x="7200549" y="1693818"/>
            <a:ext cx="122357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8" name="对象 17">
            <a:extLst>
              <a:ext uri="{FF2B5EF4-FFF2-40B4-BE49-F238E27FC236}">
                <a16:creationId xmlns:a16="http://schemas.microsoft.com/office/drawing/2014/main" id="{9EF97B4E-3EB4-4B6D-8FEC-A32566F53FFD}"/>
              </a:ext>
            </a:extLst>
          </p:cNvPr>
          <p:cNvGraphicFramePr>
            <a:graphicFrameLocks noChangeAspect="1"/>
          </p:cNvGraphicFramePr>
          <p:nvPr>
            <p:extLst>
              <p:ext uri="{D42A27DB-BD31-4B8C-83A1-F6EECF244321}">
                <p14:modId xmlns:p14="http://schemas.microsoft.com/office/powerpoint/2010/main" val="1244640843"/>
              </p:ext>
            </p:extLst>
          </p:nvPr>
        </p:nvGraphicFramePr>
        <p:xfrm>
          <a:off x="67575" y="1604681"/>
          <a:ext cx="4518685" cy="1127245"/>
        </p:xfrm>
        <a:graphic>
          <a:graphicData uri="http://schemas.openxmlformats.org/presentationml/2006/ole">
            <mc:AlternateContent xmlns:mc="http://schemas.openxmlformats.org/markup-compatibility/2006">
              <mc:Choice xmlns:v="urn:schemas-microsoft-com:vml" Requires="v">
                <p:oleObj spid="_x0000_s46272" name="Equation" r:id="rId3" imgW="3784600" imgH="774700" progId="Equation.DSMT4">
                  <p:embed/>
                </p:oleObj>
              </mc:Choice>
              <mc:Fallback>
                <p:oleObj name="Equation" r:id="rId3" imgW="3784600" imgH="7747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75" y="1604681"/>
                        <a:ext cx="4518685" cy="1127245"/>
                      </a:xfrm>
                      <a:prstGeom prst="rect">
                        <a:avLst/>
                      </a:prstGeom>
                      <a:noFill/>
                    </p:spPr>
                  </p:pic>
                </p:oleObj>
              </mc:Fallback>
            </mc:AlternateContent>
          </a:graphicData>
        </a:graphic>
      </p:graphicFrame>
      <p:sp>
        <p:nvSpPr>
          <p:cNvPr id="19" name="矩形 18">
            <a:extLst>
              <a:ext uri="{FF2B5EF4-FFF2-40B4-BE49-F238E27FC236}">
                <a16:creationId xmlns:a16="http://schemas.microsoft.com/office/drawing/2014/main" id="{D3A897EA-362A-401B-8E5F-7D8975DD9F8A}"/>
              </a:ext>
            </a:extLst>
          </p:cNvPr>
          <p:cNvSpPr/>
          <p:nvPr/>
        </p:nvSpPr>
        <p:spPr>
          <a:xfrm>
            <a:off x="53346" y="2668530"/>
            <a:ext cx="704039" cy="369332"/>
          </a:xfrm>
          <a:prstGeom prst="rect">
            <a:avLst/>
          </a:prstGeom>
        </p:spPr>
        <p:txBody>
          <a:bodyPr wrap="none">
            <a:spAutoFit/>
          </a:bodyPr>
          <a:lstStyle/>
          <a:p>
            <a:r>
              <a:rPr lang="zh-CN" altLang="en-US" dirty="0"/>
              <a:t>其中</a:t>
            </a:r>
            <a:r>
              <a:rPr lang="en-US" altLang="zh-CN" dirty="0"/>
              <a:t>,</a:t>
            </a:r>
            <a:endParaRPr lang="zh-CN" altLang="en-US" dirty="0"/>
          </a:p>
        </p:txBody>
      </p:sp>
      <p:graphicFrame>
        <p:nvGraphicFramePr>
          <p:cNvPr id="21" name="对象 20">
            <a:extLst>
              <a:ext uri="{FF2B5EF4-FFF2-40B4-BE49-F238E27FC236}">
                <a16:creationId xmlns:a16="http://schemas.microsoft.com/office/drawing/2014/main" id="{BEAB1002-75CC-4300-8974-24424198ACD2}"/>
              </a:ext>
            </a:extLst>
          </p:cNvPr>
          <p:cNvGraphicFramePr>
            <a:graphicFrameLocks noChangeAspect="1"/>
          </p:cNvGraphicFramePr>
          <p:nvPr>
            <p:extLst>
              <p:ext uri="{D42A27DB-BD31-4B8C-83A1-F6EECF244321}">
                <p14:modId xmlns:p14="http://schemas.microsoft.com/office/powerpoint/2010/main" val="942484267"/>
              </p:ext>
            </p:extLst>
          </p:nvPr>
        </p:nvGraphicFramePr>
        <p:xfrm>
          <a:off x="673768" y="2758360"/>
          <a:ext cx="3965779" cy="260845"/>
        </p:xfrm>
        <a:graphic>
          <a:graphicData uri="http://schemas.openxmlformats.org/presentationml/2006/ole">
            <mc:AlternateContent xmlns:mc="http://schemas.openxmlformats.org/markup-compatibility/2006">
              <mc:Choice xmlns:v="urn:schemas-microsoft-com:vml" Requires="v">
                <p:oleObj spid="_x0000_s46273" name="Equation" r:id="rId5" imgW="3086100" imgH="203200" progId="Equation.DSMT4">
                  <p:embed/>
                </p:oleObj>
              </mc:Choice>
              <mc:Fallback>
                <p:oleObj name="Equation" r:id="rId5" imgW="3086100" imgH="2032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768" y="2758360"/>
                        <a:ext cx="3965779" cy="260845"/>
                      </a:xfrm>
                      <a:prstGeom prst="rect">
                        <a:avLst/>
                      </a:prstGeom>
                      <a:noFill/>
                    </p:spPr>
                  </p:pic>
                </p:oleObj>
              </mc:Fallback>
            </mc:AlternateContent>
          </a:graphicData>
        </a:graphic>
      </p:graphicFrame>
      <p:sp>
        <p:nvSpPr>
          <p:cNvPr id="49" name="矩形 48">
            <a:extLst>
              <a:ext uri="{FF2B5EF4-FFF2-40B4-BE49-F238E27FC236}">
                <a16:creationId xmlns:a16="http://schemas.microsoft.com/office/drawing/2014/main" id="{A9D58D8E-9000-4ED7-8DC8-EAF00AFF63C0}"/>
              </a:ext>
            </a:extLst>
          </p:cNvPr>
          <p:cNvSpPr/>
          <p:nvPr/>
        </p:nvSpPr>
        <p:spPr>
          <a:xfrm>
            <a:off x="42657" y="3208702"/>
            <a:ext cx="2028119" cy="369332"/>
          </a:xfrm>
          <a:prstGeom prst="rect">
            <a:avLst/>
          </a:prstGeom>
        </p:spPr>
        <p:txBody>
          <a:bodyPr wrap="none">
            <a:spAutoFit/>
          </a:bodyPr>
          <a:lstStyle/>
          <a:p>
            <a:r>
              <a:rPr lang="zh-CN" altLang="en-US" dirty="0"/>
              <a:t>经过</a:t>
            </a:r>
            <a:r>
              <a:rPr lang="en-US" altLang="zh-CN" dirty="0"/>
              <a:t>Logit</a:t>
            </a:r>
            <a:r>
              <a:rPr lang="zh-CN" altLang="en-US" dirty="0"/>
              <a:t>变换，有</a:t>
            </a:r>
          </a:p>
        </p:txBody>
      </p:sp>
      <p:sp>
        <p:nvSpPr>
          <p:cNvPr id="22" name="Rectangle 11">
            <a:extLst>
              <a:ext uri="{FF2B5EF4-FFF2-40B4-BE49-F238E27FC236}">
                <a16:creationId xmlns:a16="http://schemas.microsoft.com/office/drawing/2014/main" id="{69647C57-BA07-46FB-932D-6FA47D593E6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7" name="对象 26">
            <a:extLst>
              <a:ext uri="{FF2B5EF4-FFF2-40B4-BE49-F238E27FC236}">
                <a16:creationId xmlns:a16="http://schemas.microsoft.com/office/drawing/2014/main" id="{2D5DC7DA-9B74-406E-A043-8DBAD2D2FA2A}"/>
              </a:ext>
            </a:extLst>
          </p:cNvPr>
          <p:cNvGraphicFramePr>
            <a:graphicFrameLocks noChangeAspect="1"/>
          </p:cNvGraphicFramePr>
          <p:nvPr>
            <p:extLst>
              <p:ext uri="{D42A27DB-BD31-4B8C-83A1-F6EECF244321}">
                <p14:modId xmlns:p14="http://schemas.microsoft.com/office/powerpoint/2010/main" val="3243527608"/>
              </p:ext>
            </p:extLst>
          </p:nvPr>
        </p:nvGraphicFramePr>
        <p:xfrm>
          <a:off x="213305" y="3763273"/>
          <a:ext cx="4323220" cy="521242"/>
        </p:xfrm>
        <a:graphic>
          <a:graphicData uri="http://schemas.openxmlformats.org/presentationml/2006/ole">
            <mc:AlternateContent xmlns:mc="http://schemas.openxmlformats.org/markup-compatibility/2006">
              <mc:Choice xmlns:v="urn:schemas-microsoft-com:vml" Requires="v">
                <p:oleObj spid="_x0000_s46274" name="Equation" r:id="rId7" imgW="3975100" imgH="381000" progId="Equation.DSMT4">
                  <p:embed/>
                </p:oleObj>
              </mc:Choice>
              <mc:Fallback>
                <p:oleObj name="Equation" r:id="rId7" imgW="3975100" imgH="381000"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305" y="3763273"/>
                        <a:ext cx="4323220" cy="521242"/>
                      </a:xfrm>
                      <a:prstGeom prst="rect">
                        <a:avLst/>
                      </a:prstGeom>
                      <a:noFill/>
                    </p:spPr>
                  </p:pic>
                </p:oleObj>
              </mc:Fallback>
            </mc:AlternateContent>
          </a:graphicData>
        </a:graphic>
      </p:graphicFrame>
      <p:sp>
        <p:nvSpPr>
          <p:cNvPr id="50" name="矩形 49">
            <a:extLst>
              <a:ext uri="{FF2B5EF4-FFF2-40B4-BE49-F238E27FC236}">
                <a16:creationId xmlns:a16="http://schemas.microsoft.com/office/drawing/2014/main" id="{9059EAE0-CA15-43DB-A91C-79432D16AD98}"/>
              </a:ext>
            </a:extLst>
          </p:cNvPr>
          <p:cNvSpPr/>
          <p:nvPr/>
        </p:nvSpPr>
        <p:spPr>
          <a:xfrm>
            <a:off x="213305" y="4311470"/>
            <a:ext cx="2028119" cy="369332"/>
          </a:xfrm>
          <a:prstGeom prst="rect">
            <a:avLst/>
          </a:prstGeom>
        </p:spPr>
        <p:txBody>
          <a:bodyPr wrap="none">
            <a:spAutoFit/>
          </a:bodyPr>
          <a:lstStyle/>
          <a:p>
            <a:r>
              <a:rPr lang="zh-CN" altLang="en-US" dirty="0"/>
              <a:t>其参数估计可以是</a:t>
            </a:r>
          </a:p>
        </p:txBody>
      </p:sp>
      <p:sp>
        <p:nvSpPr>
          <p:cNvPr id="28" name="Rectangle 16">
            <a:extLst>
              <a:ext uri="{FF2B5EF4-FFF2-40B4-BE49-F238E27FC236}">
                <a16:creationId xmlns:a16="http://schemas.microsoft.com/office/drawing/2014/main" id="{6F230826-8BFC-43BF-A54C-0422C393ECA1}"/>
              </a:ext>
            </a:extLst>
          </p:cNvPr>
          <p:cNvSpPr>
            <a:spLocks noChangeArrowheads="1"/>
          </p:cNvSpPr>
          <p:nvPr/>
        </p:nvSpPr>
        <p:spPr bwMode="auto">
          <a:xfrm>
            <a:off x="0" y="-1"/>
            <a:ext cx="1066551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9" name="对象 28">
            <a:extLst>
              <a:ext uri="{FF2B5EF4-FFF2-40B4-BE49-F238E27FC236}">
                <a16:creationId xmlns:a16="http://schemas.microsoft.com/office/drawing/2014/main" id="{62B083E4-2AFD-4282-B091-1FEFEE2C5B87}"/>
              </a:ext>
            </a:extLst>
          </p:cNvPr>
          <p:cNvGraphicFramePr>
            <a:graphicFrameLocks noChangeAspect="1"/>
          </p:cNvGraphicFramePr>
          <p:nvPr>
            <p:extLst>
              <p:ext uri="{D42A27DB-BD31-4B8C-83A1-F6EECF244321}">
                <p14:modId xmlns:p14="http://schemas.microsoft.com/office/powerpoint/2010/main" val="1397486147"/>
              </p:ext>
            </p:extLst>
          </p:nvPr>
        </p:nvGraphicFramePr>
        <p:xfrm>
          <a:off x="146587" y="4824163"/>
          <a:ext cx="4216688" cy="297833"/>
        </p:xfrm>
        <a:graphic>
          <a:graphicData uri="http://schemas.openxmlformats.org/presentationml/2006/ole">
            <mc:AlternateContent xmlns:mc="http://schemas.openxmlformats.org/markup-compatibility/2006">
              <mc:Choice xmlns:v="urn:schemas-microsoft-com:vml" Requires="v">
                <p:oleObj spid="_x0000_s46275" name="Equation" r:id="rId9" imgW="2540000" imgH="228600" progId="Equation.DSMT4">
                  <p:embed/>
                </p:oleObj>
              </mc:Choice>
              <mc:Fallback>
                <p:oleObj name="Equation" r:id="rId9" imgW="2540000" imgH="228600" progId="Equation.DSMT4">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6587" y="4824163"/>
                        <a:ext cx="4216688" cy="297833"/>
                      </a:xfrm>
                      <a:prstGeom prst="rect">
                        <a:avLst/>
                      </a:prstGeom>
                      <a:noFill/>
                    </p:spPr>
                  </p:pic>
                </p:oleObj>
              </mc:Fallback>
            </mc:AlternateContent>
          </a:graphicData>
        </a:graphic>
      </p:graphicFrame>
      <p:sp>
        <p:nvSpPr>
          <p:cNvPr id="32" name="矩形 31">
            <a:extLst>
              <a:ext uri="{FF2B5EF4-FFF2-40B4-BE49-F238E27FC236}">
                <a16:creationId xmlns:a16="http://schemas.microsoft.com/office/drawing/2014/main" id="{4A640BA5-3ED7-44FE-AE29-7B7DD3F7A588}"/>
              </a:ext>
            </a:extLst>
          </p:cNvPr>
          <p:cNvSpPr/>
          <p:nvPr/>
        </p:nvSpPr>
        <p:spPr>
          <a:xfrm>
            <a:off x="81440" y="5209364"/>
            <a:ext cx="4281835" cy="646331"/>
          </a:xfrm>
          <a:prstGeom prst="rect">
            <a:avLst/>
          </a:prstGeom>
        </p:spPr>
        <p:txBody>
          <a:bodyPr wrap="square">
            <a:spAutoFit/>
          </a:bodyPr>
          <a:lstStyle/>
          <a:p>
            <a:r>
              <a:rPr lang="zh-CN" altLang="en-US" dirty="0"/>
              <a:t>其中，      为位置</a:t>
            </a:r>
            <a:r>
              <a:rPr lang="en-US" altLang="zh-CN" dirty="0" err="1"/>
              <a:t>i</a:t>
            </a:r>
            <a:r>
              <a:rPr lang="zh-CN" altLang="en-US" dirty="0"/>
              <a:t>的地理坐标，</a:t>
            </a:r>
            <a:r>
              <a:rPr lang="en-US" altLang="zh-CN" dirty="0"/>
              <a:t>X</a:t>
            </a:r>
            <a:r>
              <a:rPr lang="zh-CN" altLang="en-US" dirty="0"/>
              <a:t>为解释变量矩阵。</a:t>
            </a:r>
          </a:p>
        </p:txBody>
      </p:sp>
      <p:pic>
        <p:nvPicPr>
          <p:cNvPr id="62" name="图片 61">
            <a:extLst>
              <a:ext uri="{FF2B5EF4-FFF2-40B4-BE49-F238E27FC236}">
                <a16:creationId xmlns:a16="http://schemas.microsoft.com/office/drawing/2014/main" id="{44565F58-78BE-42ED-84F2-21E7027CC382}"/>
              </a:ext>
            </a:extLst>
          </p:cNvPr>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705501" y="5214019"/>
            <a:ext cx="459013" cy="364677"/>
          </a:xfrm>
          <a:prstGeom prst="rect">
            <a:avLst/>
          </a:prstGeom>
          <a:noFill/>
          <a:ln>
            <a:noFill/>
          </a:ln>
        </p:spPr>
      </p:pic>
      <p:sp>
        <p:nvSpPr>
          <p:cNvPr id="33" name="矩形 32">
            <a:extLst>
              <a:ext uri="{FF2B5EF4-FFF2-40B4-BE49-F238E27FC236}">
                <a16:creationId xmlns:a16="http://schemas.microsoft.com/office/drawing/2014/main" id="{8AADA27D-0A0A-4AAE-8B7B-BD94BFB95C2A}"/>
              </a:ext>
            </a:extLst>
          </p:cNvPr>
          <p:cNvSpPr/>
          <p:nvPr/>
        </p:nvSpPr>
        <p:spPr>
          <a:xfrm>
            <a:off x="7718288" y="1381738"/>
            <a:ext cx="1864613" cy="369332"/>
          </a:xfrm>
          <a:prstGeom prst="rect">
            <a:avLst/>
          </a:prstGeom>
        </p:spPr>
        <p:txBody>
          <a:bodyPr wrap="non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基本表达式如式</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34" name="Rectangle 21">
            <a:extLst>
              <a:ext uri="{FF2B5EF4-FFF2-40B4-BE49-F238E27FC236}">
                <a16:creationId xmlns:a16="http://schemas.microsoft.com/office/drawing/2014/main" id="{7012E67D-3CF3-4C1F-A34F-9A50530A37C8}"/>
              </a:ext>
            </a:extLst>
          </p:cNvPr>
          <p:cNvSpPr>
            <a:spLocks noChangeArrowheads="1"/>
          </p:cNvSpPr>
          <p:nvPr/>
        </p:nvSpPr>
        <p:spPr bwMode="auto">
          <a:xfrm>
            <a:off x="7331946" y="1986460"/>
            <a:ext cx="1144780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0" name="对象 39">
            <a:extLst>
              <a:ext uri="{FF2B5EF4-FFF2-40B4-BE49-F238E27FC236}">
                <a16:creationId xmlns:a16="http://schemas.microsoft.com/office/drawing/2014/main" id="{AEFE4653-65E9-42EF-9542-FFFEF49BECFB}"/>
              </a:ext>
            </a:extLst>
          </p:cNvPr>
          <p:cNvGraphicFramePr>
            <a:graphicFrameLocks noChangeAspect="1"/>
          </p:cNvGraphicFramePr>
          <p:nvPr>
            <p:extLst>
              <p:ext uri="{D42A27DB-BD31-4B8C-83A1-F6EECF244321}">
                <p14:modId xmlns:p14="http://schemas.microsoft.com/office/powerpoint/2010/main" val="314090423"/>
              </p:ext>
            </p:extLst>
          </p:nvPr>
        </p:nvGraphicFramePr>
        <p:xfrm>
          <a:off x="7808495" y="1986461"/>
          <a:ext cx="4380710" cy="344314"/>
        </p:xfrm>
        <a:graphic>
          <a:graphicData uri="http://schemas.openxmlformats.org/presentationml/2006/ole">
            <mc:AlternateContent xmlns:mc="http://schemas.openxmlformats.org/markup-compatibility/2006">
              <mc:Choice xmlns:v="urn:schemas-microsoft-com:vml" Requires="v">
                <p:oleObj spid="_x0000_s46276" name="Equation" r:id="rId12" imgW="3365500" imgH="203200" progId="Equation.DSMT4">
                  <p:embed/>
                </p:oleObj>
              </mc:Choice>
              <mc:Fallback>
                <p:oleObj name="Equation" r:id="rId12" imgW="3365500" imgH="203200" progId="Equation.DSMT4">
                  <p:embed/>
                  <p:pic>
                    <p:nvPicPr>
                      <p:cNvPr id="0" name="Object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08495" y="1986461"/>
                        <a:ext cx="4380710" cy="344314"/>
                      </a:xfrm>
                      <a:prstGeom prst="rect">
                        <a:avLst/>
                      </a:prstGeom>
                      <a:noFill/>
                    </p:spPr>
                  </p:pic>
                </p:oleObj>
              </mc:Fallback>
            </mc:AlternateContent>
          </a:graphicData>
        </a:graphic>
      </p:graphicFrame>
      <p:sp>
        <p:nvSpPr>
          <p:cNvPr id="41" name="矩形 40">
            <a:extLst>
              <a:ext uri="{FF2B5EF4-FFF2-40B4-BE49-F238E27FC236}">
                <a16:creationId xmlns:a16="http://schemas.microsoft.com/office/drawing/2014/main" id="{06191069-7DF0-4FD2-A1F3-50021C5C9B7A}"/>
              </a:ext>
            </a:extLst>
          </p:cNvPr>
          <p:cNvSpPr/>
          <p:nvPr/>
        </p:nvSpPr>
        <p:spPr>
          <a:xfrm>
            <a:off x="7766203" y="2535112"/>
            <a:ext cx="2324675" cy="369332"/>
          </a:xfrm>
          <a:prstGeom prst="rect">
            <a:avLst/>
          </a:prstGeom>
        </p:spPr>
        <p:txBody>
          <a:bodyPr wrap="none">
            <a:spAutoFit/>
          </a:bodyPr>
          <a:lstStyle/>
          <a:p>
            <a:r>
              <a:rPr lang="zh-CN" altLang="en-US" dirty="0"/>
              <a:t>对应的参数估计方程</a:t>
            </a:r>
            <a:r>
              <a:rPr lang="en-US" altLang="zh-CN" dirty="0"/>
              <a:t>:</a:t>
            </a:r>
            <a:endParaRPr lang="zh-CN" altLang="en-US" dirty="0"/>
          </a:p>
        </p:txBody>
      </p:sp>
      <p:sp>
        <p:nvSpPr>
          <p:cNvPr id="43" name="Rectangle 23">
            <a:extLst>
              <a:ext uri="{FF2B5EF4-FFF2-40B4-BE49-F238E27FC236}">
                <a16:creationId xmlns:a16="http://schemas.microsoft.com/office/drawing/2014/main" id="{3C5ACEC4-3BBE-41B3-8640-5BFFEF6B86B2}"/>
              </a:ext>
            </a:extLst>
          </p:cNvPr>
          <p:cNvSpPr>
            <a:spLocks noChangeArrowheads="1"/>
          </p:cNvSpPr>
          <p:nvPr/>
        </p:nvSpPr>
        <p:spPr bwMode="auto">
          <a:xfrm>
            <a:off x="7683488" y="3127990"/>
            <a:ext cx="133192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2" name="对象 51">
            <a:extLst>
              <a:ext uri="{FF2B5EF4-FFF2-40B4-BE49-F238E27FC236}">
                <a16:creationId xmlns:a16="http://schemas.microsoft.com/office/drawing/2014/main" id="{A79282D8-3B05-4617-A790-09363DF84562}"/>
              </a:ext>
            </a:extLst>
          </p:cNvPr>
          <p:cNvGraphicFramePr>
            <a:graphicFrameLocks noChangeAspect="1"/>
          </p:cNvGraphicFramePr>
          <p:nvPr>
            <p:extLst>
              <p:ext uri="{D42A27DB-BD31-4B8C-83A1-F6EECF244321}">
                <p14:modId xmlns:p14="http://schemas.microsoft.com/office/powerpoint/2010/main" val="2614447456"/>
              </p:ext>
            </p:extLst>
          </p:nvPr>
        </p:nvGraphicFramePr>
        <p:xfrm>
          <a:off x="7683489" y="3127991"/>
          <a:ext cx="4059948" cy="297834"/>
        </p:xfrm>
        <a:graphic>
          <a:graphicData uri="http://schemas.openxmlformats.org/presentationml/2006/ole">
            <mc:AlternateContent xmlns:mc="http://schemas.openxmlformats.org/markup-compatibility/2006">
              <mc:Choice xmlns:v="urn:schemas-microsoft-com:vml" Requires="v">
                <p:oleObj spid="_x0000_s46277" name="Equation" r:id="rId14" imgW="2438400" imgH="228600" progId="Equation.DSMT4">
                  <p:embed/>
                </p:oleObj>
              </mc:Choice>
              <mc:Fallback>
                <p:oleObj name="Equation" r:id="rId14" imgW="2438400" imgH="228600" progId="Equation.DSMT4">
                  <p:embed/>
                  <p:pic>
                    <p:nvPicPr>
                      <p:cNvPr id="0" name="Object 2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83489" y="3127991"/>
                        <a:ext cx="4059948" cy="297834"/>
                      </a:xfrm>
                      <a:prstGeom prst="rect">
                        <a:avLst/>
                      </a:prstGeom>
                      <a:noFill/>
                    </p:spPr>
                  </p:pic>
                </p:oleObj>
              </mc:Fallback>
            </mc:AlternateContent>
          </a:graphicData>
        </a:graphic>
      </p:graphicFrame>
      <p:sp>
        <p:nvSpPr>
          <p:cNvPr id="53" name="矩形 52">
            <a:extLst>
              <a:ext uri="{FF2B5EF4-FFF2-40B4-BE49-F238E27FC236}">
                <a16:creationId xmlns:a16="http://schemas.microsoft.com/office/drawing/2014/main" id="{B1183CC2-9F89-4E35-9CB7-AC57D41180E6}"/>
              </a:ext>
            </a:extLst>
          </p:cNvPr>
          <p:cNvSpPr/>
          <p:nvPr/>
        </p:nvSpPr>
        <p:spPr>
          <a:xfrm>
            <a:off x="7683488" y="3701164"/>
            <a:ext cx="4362454" cy="646331"/>
          </a:xfrm>
          <a:prstGeom prst="rect">
            <a:avLst/>
          </a:prstGeom>
        </p:spPr>
        <p:txBody>
          <a:bodyPr wrap="square">
            <a:spAutoFit/>
          </a:bodyPr>
          <a:lstStyle/>
          <a:p>
            <a:r>
              <a:rPr lang="zh-CN" altLang="en-US" dirty="0"/>
              <a:t>其中，      为位置</a:t>
            </a:r>
            <a:r>
              <a:rPr lang="en-US" altLang="zh-CN" dirty="0" err="1"/>
              <a:t>i</a:t>
            </a:r>
            <a:r>
              <a:rPr lang="zh-CN" altLang="en-US" dirty="0"/>
              <a:t>的地理坐标，</a:t>
            </a:r>
            <a:r>
              <a:rPr lang="en-US" altLang="zh-CN" dirty="0"/>
              <a:t>X</a:t>
            </a:r>
            <a:r>
              <a:rPr lang="zh-CN" altLang="en-US" dirty="0"/>
              <a:t>为解释变量矩阵。</a:t>
            </a:r>
          </a:p>
        </p:txBody>
      </p:sp>
      <p:pic>
        <p:nvPicPr>
          <p:cNvPr id="63" name="图片 62">
            <a:extLst>
              <a:ext uri="{FF2B5EF4-FFF2-40B4-BE49-F238E27FC236}">
                <a16:creationId xmlns:a16="http://schemas.microsoft.com/office/drawing/2014/main" id="{21330571-0E6C-4ED5-9A4A-C24FA9049DA1}"/>
              </a:ext>
            </a:extLst>
          </p:cNvPr>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8374377" y="3695691"/>
            <a:ext cx="459013" cy="364677"/>
          </a:xfrm>
          <a:prstGeom prst="rect">
            <a:avLst/>
          </a:prstGeom>
          <a:noFill/>
          <a:ln>
            <a:noFill/>
          </a:ln>
        </p:spPr>
      </p:pic>
    </p:spTree>
    <p:extLst>
      <p:ext uri="{BB962C8B-B14F-4D97-AF65-F5344CB8AC3E}">
        <p14:creationId xmlns:p14="http://schemas.microsoft.com/office/powerpoint/2010/main" val="846748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时空地理加权回归</a:t>
            </a: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3019926"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时空地理加权回归</a:t>
            </a:r>
          </a:p>
        </p:txBody>
      </p:sp>
      <p:sp>
        <p:nvSpPr>
          <p:cNvPr id="4" name="Rectangle 2">
            <a:extLst>
              <a:ext uri="{FF2B5EF4-FFF2-40B4-BE49-F238E27FC236}">
                <a16:creationId xmlns:a16="http://schemas.microsoft.com/office/drawing/2014/main" id="{7A164D9E-715D-4778-AD8F-64E015B3CC2F}"/>
              </a:ext>
            </a:extLst>
          </p:cNvPr>
          <p:cNvSpPr>
            <a:spLocks noChangeArrowheads="1"/>
          </p:cNvSpPr>
          <p:nvPr/>
        </p:nvSpPr>
        <p:spPr bwMode="auto">
          <a:xfrm>
            <a:off x="1754234" y="273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9" name="Rectangle 5">
            <a:extLst>
              <a:ext uri="{FF2B5EF4-FFF2-40B4-BE49-F238E27FC236}">
                <a16:creationId xmlns:a16="http://schemas.microsoft.com/office/drawing/2014/main" id="{973D8067-03B0-4E8A-8B6B-514E40C75005}"/>
              </a:ext>
            </a:extLst>
          </p:cNvPr>
          <p:cNvSpPr>
            <a:spLocks noChangeArrowheads="1"/>
          </p:cNvSpPr>
          <p:nvPr/>
        </p:nvSpPr>
        <p:spPr bwMode="auto">
          <a:xfrm>
            <a:off x="8864599" y="3380961"/>
            <a:ext cx="179514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2" name="Rectangle 7">
            <a:extLst>
              <a:ext uri="{FF2B5EF4-FFF2-40B4-BE49-F238E27FC236}">
                <a16:creationId xmlns:a16="http://schemas.microsoft.com/office/drawing/2014/main" id="{5065F229-9D5B-419E-89DD-63144A1C0D1F}"/>
              </a:ext>
            </a:extLst>
          </p:cNvPr>
          <p:cNvSpPr>
            <a:spLocks noChangeArrowheads="1"/>
          </p:cNvSpPr>
          <p:nvPr/>
        </p:nvSpPr>
        <p:spPr bwMode="auto">
          <a:xfrm>
            <a:off x="673100" y="3832311"/>
            <a:ext cx="2259438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4" name="Rectangle 9">
            <a:extLst>
              <a:ext uri="{FF2B5EF4-FFF2-40B4-BE49-F238E27FC236}">
                <a16:creationId xmlns:a16="http://schemas.microsoft.com/office/drawing/2014/main" id="{4D733F68-5408-434A-9709-2B8517DF8ABD}"/>
              </a:ext>
            </a:extLst>
          </p:cNvPr>
          <p:cNvSpPr>
            <a:spLocks noChangeArrowheads="1"/>
          </p:cNvSpPr>
          <p:nvPr/>
        </p:nvSpPr>
        <p:spPr bwMode="auto">
          <a:xfrm>
            <a:off x="8125876" y="39708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9CF1FAA2-AB55-4C5A-B871-4D6AAF59A9D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8">
            <a:extLst>
              <a:ext uri="{FF2B5EF4-FFF2-40B4-BE49-F238E27FC236}">
                <a16:creationId xmlns:a16="http://schemas.microsoft.com/office/drawing/2014/main" id="{B4712996-73CB-477B-97C2-3FC1268AB5B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5" name="Rectangle 39">
            <a:extLst>
              <a:ext uri="{FF2B5EF4-FFF2-40B4-BE49-F238E27FC236}">
                <a16:creationId xmlns:a16="http://schemas.microsoft.com/office/drawing/2014/main" id="{B9896F11-B433-4110-B351-41FD7C72B33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1" name="矩形 50">
            <a:extLst>
              <a:ext uri="{FF2B5EF4-FFF2-40B4-BE49-F238E27FC236}">
                <a16:creationId xmlns:a16="http://schemas.microsoft.com/office/drawing/2014/main" id="{CE418424-5C26-4FB4-BBEA-341D57461771}"/>
              </a:ext>
            </a:extLst>
          </p:cNvPr>
          <p:cNvSpPr/>
          <p:nvPr/>
        </p:nvSpPr>
        <p:spPr>
          <a:xfrm>
            <a:off x="1754234" y="2572266"/>
            <a:ext cx="7341750" cy="4061286"/>
          </a:xfrm>
          <a:prstGeom prst="rect">
            <a:avLst/>
          </a:prstGeom>
          <a:solidFill>
            <a:srgbClr val="F4F4F4"/>
          </a:solidFill>
          <a:ln w="12700" cap="flat" cmpd="sng" algn="ctr">
            <a:noFill/>
            <a:prstDash val="solid"/>
            <a:miter lim="800000"/>
          </a:ln>
          <a:effectLst/>
        </p:spPr>
        <p:txBody>
          <a:bodyPr rtlCol="0" anchor="ctr"/>
          <a:lstStyle/>
          <a:p>
            <a:pPr lvl="0" algn="ctr">
              <a:defRPr/>
            </a:pPr>
            <a:r>
              <a:rPr lang="zh-CN" altLang="en-US" kern="0">
                <a:solidFill>
                  <a:prstClr val="white"/>
                </a:solidFill>
                <a:latin typeface="Arial"/>
              </a:rPr>
              <a:t>其中，</a:t>
            </a:r>
            <a:endParaRPr kumimoji="0" lang="zh-CN" altLang="en-US" sz="18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55" name="矩形 54">
            <a:extLst>
              <a:ext uri="{FF2B5EF4-FFF2-40B4-BE49-F238E27FC236}">
                <a16:creationId xmlns:a16="http://schemas.microsoft.com/office/drawing/2014/main" id="{A4B40F8F-FFB5-4245-880D-5CD65F434D4A}"/>
              </a:ext>
            </a:extLst>
          </p:cNvPr>
          <p:cNvSpPr/>
          <p:nvPr/>
        </p:nvSpPr>
        <p:spPr>
          <a:xfrm>
            <a:off x="2288071" y="1306468"/>
            <a:ext cx="1114408" cy="369332"/>
          </a:xfrm>
          <a:prstGeom prst="rect">
            <a:avLst/>
          </a:prstGeom>
        </p:spPr>
        <p:txBody>
          <a:bodyPr wrap="none">
            <a:spAutoFit/>
          </a:bodyPr>
          <a:lstStyle/>
          <a:p>
            <a:pPr lvl="0">
              <a:spcBef>
                <a:spcPts val="1200"/>
              </a:spcBef>
              <a:spcAft>
                <a:spcPts val="1200"/>
              </a:spcAft>
            </a:pPr>
            <a:r>
              <a:rPr lang="zh-CN" altLang="zh-CN" b="1" kern="100" dirty="0">
                <a:latin typeface="Times New Roman" panose="02020603050405020304" pitchFamily="18" charset="0"/>
                <a:ea typeface="楷体" panose="02010609060101010101" pitchFamily="49" charset="-122"/>
                <a:cs typeface="Times New Roman" panose="02020603050405020304" pitchFamily="18" charset="0"/>
              </a:rPr>
              <a:t>模型思想</a:t>
            </a:r>
          </a:p>
        </p:txBody>
      </p:sp>
      <p:sp>
        <p:nvSpPr>
          <p:cNvPr id="56" name="矩形 55">
            <a:extLst>
              <a:ext uri="{FF2B5EF4-FFF2-40B4-BE49-F238E27FC236}">
                <a16:creationId xmlns:a16="http://schemas.microsoft.com/office/drawing/2014/main" id="{F64D7F80-8D35-4E88-80FD-8AF4FFA9A7DF}"/>
              </a:ext>
            </a:extLst>
          </p:cNvPr>
          <p:cNvSpPr/>
          <p:nvPr/>
        </p:nvSpPr>
        <p:spPr>
          <a:xfrm>
            <a:off x="3619975" y="1167353"/>
            <a:ext cx="5370020" cy="923330"/>
          </a:xfrm>
          <a:prstGeom prst="rect">
            <a:avLst/>
          </a:prstGeom>
        </p:spPr>
        <p:txBody>
          <a:bodyPr wrap="square">
            <a:spAutoFit/>
          </a:bodyPr>
          <a:lstStyle/>
          <a:p>
            <a:r>
              <a:rPr lang="zh-CN" altLang="en-US" dirty="0">
                <a:latin typeface="+mn-ea"/>
                <a:cs typeface="Times New Roman" panose="02020603050405020304" pitchFamily="18" charset="0"/>
              </a:rPr>
              <a:t>通过在传统的地理加权回归模型中引入时间维度的概念，使得回归系数是地理位置和观测时刻的函数，从而可以将数据的时空特征纳入到回归模型中。</a:t>
            </a:r>
            <a:endParaRPr lang="zh-CN" altLang="en-US" dirty="0">
              <a:latin typeface="+mn-ea"/>
            </a:endParaRPr>
          </a:p>
        </p:txBody>
      </p:sp>
      <p:sp>
        <p:nvSpPr>
          <p:cNvPr id="57" name="矩形 56">
            <a:extLst>
              <a:ext uri="{FF2B5EF4-FFF2-40B4-BE49-F238E27FC236}">
                <a16:creationId xmlns:a16="http://schemas.microsoft.com/office/drawing/2014/main" id="{F57E1A66-525A-4CF7-B139-9360AE60CD39}"/>
              </a:ext>
            </a:extLst>
          </p:cNvPr>
          <p:cNvSpPr/>
          <p:nvPr/>
        </p:nvSpPr>
        <p:spPr>
          <a:xfrm>
            <a:off x="3439333" y="1230206"/>
            <a:ext cx="73709" cy="607850"/>
          </a:xfrm>
          <a:prstGeom prst="rect">
            <a:avLst/>
          </a:prstGeom>
          <a:solidFill>
            <a:srgbClr val="97A4A5"/>
          </a:solidFill>
          <a:ln w="12700" cap="flat" cmpd="sng" algn="ctr">
            <a:noFill/>
            <a:prstDash val="solid"/>
            <a:miter lim="800000"/>
          </a:ln>
          <a:effectLst/>
        </p:spPr>
        <p:txBody>
          <a:bodyPr rtlCol="0" anchor="ctr"/>
          <a:lstStyle/>
          <a:p>
            <a:pPr algn="ctr"/>
            <a:endParaRPr lang="zh-CN" altLang="en-US" kern="0">
              <a:solidFill>
                <a:prstClr val="white"/>
              </a:solidFill>
              <a:latin typeface="Arial"/>
              <a:ea typeface="微软雅黑"/>
            </a:endParaRPr>
          </a:p>
        </p:txBody>
      </p:sp>
      <p:sp>
        <p:nvSpPr>
          <p:cNvPr id="3" name="矩形 2">
            <a:extLst>
              <a:ext uri="{FF2B5EF4-FFF2-40B4-BE49-F238E27FC236}">
                <a16:creationId xmlns:a16="http://schemas.microsoft.com/office/drawing/2014/main" id="{D310BEE3-3B4A-4688-B96E-C78213113E5F}"/>
              </a:ext>
            </a:extLst>
          </p:cNvPr>
          <p:cNvSpPr/>
          <p:nvPr/>
        </p:nvSpPr>
        <p:spPr>
          <a:xfrm>
            <a:off x="2217344" y="2702268"/>
            <a:ext cx="1569660" cy="369332"/>
          </a:xfrm>
          <a:prstGeom prst="rect">
            <a:avLst/>
          </a:prstGeom>
        </p:spPr>
        <p:txBody>
          <a:bodyPr wrap="none">
            <a:spAutoFit/>
          </a:bodyPr>
          <a:lstStyle/>
          <a:p>
            <a:r>
              <a:rPr lang="zh-CN" altLang="en-US" dirty="0"/>
              <a:t>基本表达式：</a:t>
            </a:r>
          </a:p>
        </p:txBody>
      </p:sp>
      <p:sp>
        <p:nvSpPr>
          <p:cNvPr id="13" name="Rectangle 2">
            <a:extLst>
              <a:ext uri="{FF2B5EF4-FFF2-40B4-BE49-F238E27FC236}">
                <a16:creationId xmlns:a16="http://schemas.microsoft.com/office/drawing/2014/main" id="{CE1FCE9F-0A4B-48B7-BB19-5C56E3154E6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966A0341-8BB8-4C5F-ADE3-DE25746DAC2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6">
            <a:extLst>
              <a:ext uri="{FF2B5EF4-FFF2-40B4-BE49-F238E27FC236}">
                <a16:creationId xmlns:a16="http://schemas.microsoft.com/office/drawing/2014/main" id="{C6BC7889-BCE1-4319-8B78-DEB7A605FE1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8">
            <a:extLst>
              <a:ext uri="{FF2B5EF4-FFF2-40B4-BE49-F238E27FC236}">
                <a16:creationId xmlns:a16="http://schemas.microsoft.com/office/drawing/2014/main" id="{58AAB79F-E0C6-45EF-830D-8220575C23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11">
            <a:extLst>
              <a:ext uri="{FF2B5EF4-FFF2-40B4-BE49-F238E27FC236}">
                <a16:creationId xmlns:a16="http://schemas.microsoft.com/office/drawing/2014/main" id="{1F00A112-9D71-4F2E-8B73-3BA0D0A848D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a:extLst>
              <a:ext uri="{FF2B5EF4-FFF2-40B4-BE49-F238E27FC236}">
                <a16:creationId xmlns:a16="http://schemas.microsoft.com/office/drawing/2014/main" id="{520B6A57-9A4A-46C7-BFA8-A2845FD73D6C}"/>
              </a:ext>
            </a:extLst>
          </p:cNvPr>
          <p:cNvGraphicFramePr>
            <a:graphicFrameLocks noChangeAspect="1"/>
          </p:cNvGraphicFramePr>
          <p:nvPr>
            <p:extLst>
              <p:ext uri="{D42A27DB-BD31-4B8C-83A1-F6EECF244321}">
                <p14:modId xmlns:p14="http://schemas.microsoft.com/office/powerpoint/2010/main" val="1990447880"/>
              </p:ext>
            </p:extLst>
          </p:nvPr>
        </p:nvGraphicFramePr>
        <p:xfrm>
          <a:off x="2235408" y="3247624"/>
          <a:ext cx="4553918" cy="625894"/>
        </p:xfrm>
        <a:graphic>
          <a:graphicData uri="http://schemas.openxmlformats.org/presentationml/2006/ole">
            <mc:AlternateContent xmlns:mc="http://schemas.openxmlformats.org/markup-compatibility/2006">
              <mc:Choice xmlns:v="urn:schemas-microsoft-com:vml" Requires="v">
                <p:oleObj spid="_x0000_s48196" name="Equation" r:id="rId3" imgW="2057400" imgH="292100" progId="Equation.DSMT4">
                  <p:embed/>
                </p:oleObj>
              </mc:Choice>
              <mc:Fallback>
                <p:oleObj name="Equation" r:id="rId3" imgW="2057400" imgH="292100" progId="Equation.DSMT4">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408" y="3247624"/>
                        <a:ext cx="4553918" cy="625894"/>
                      </a:xfrm>
                      <a:prstGeom prst="rect">
                        <a:avLst/>
                      </a:prstGeom>
                      <a:noFill/>
                    </p:spPr>
                  </p:pic>
                </p:oleObj>
              </mc:Fallback>
            </mc:AlternateContent>
          </a:graphicData>
        </a:graphic>
      </p:graphicFrame>
      <p:sp>
        <p:nvSpPr>
          <p:cNvPr id="18" name="Rectangle 13">
            <a:extLst>
              <a:ext uri="{FF2B5EF4-FFF2-40B4-BE49-F238E27FC236}">
                <a16:creationId xmlns:a16="http://schemas.microsoft.com/office/drawing/2014/main" id="{C2C4627E-F9CB-4414-9561-B3B3BBE13FA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9" name="对象 18">
            <a:extLst>
              <a:ext uri="{FF2B5EF4-FFF2-40B4-BE49-F238E27FC236}">
                <a16:creationId xmlns:a16="http://schemas.microsoft.com/office/drawing/2014/main" id="{FF0E5271-CE0B-446E-996C-AD19DEDDF91E}"/>
              </a:ext>
            </a:extLst>
          </p:cNvPr>
          <p:cNvGraphicFramePr>
            <a:graphicFrameLocks noChangeAspect="1"/>
          </p:cNvGraphicFramePr>
          <p:nvPr>
            <p:extLst>
              <p:ext uri="{D42A27DB-BD31-4B8C-83A1-F6EECF244321}">
                <p14:modId xmlns:p14="http://schemas.microsoft.com/office/powerpoint/2010/main" val="2564588248"/>
              </p:ext>
            </p:extLst>
          </p:nvPr>
        </p:nvGraphicFramePr>
        <p:xfrm>
          <a:off x="2177919" y="5404983"/>
          <a:ext cx="5453248" cy="372704"/>
        </p:xfrm>
        <a:graphic>
          <a:graphicData uri="http://schemas.openxmlformats.org/presentationml/2006/ole">
            <mc:AlternateContent xmlns:mc="http://schemas.openxmlformats.org/markup-compatibility/2006">
              <mc:Choice xmlns:v="urn:schemas-microsoft-com:vml" Requires="v">
                <p:oleObj spid="_x0000_s48197" name="Equation" r:id="rId5" imgW="2628900" imgH="215900" progId="Equation.DSMT4">
                  <p:embed/>
                </p:oleObj>
              </mc:Choice>
              <mc:Fallback>
                <p:oleObj name="Equation" r:id="rId5" imgW="2628900" imgH="215900" progId="Equation.DSMT4">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7919" y="5404983"/>
                        <a:ext cx="5453248" cy="372704"/>
                      </a:xfrm>
                      <a:prstGeom prst="rect">
                        <a:avLst/>
                      </a:prstGeom>
                      <a:noFill/>
                    </p:spPr>
                  </p:pic>
                </p:oleObj>
              </mc:Fallback>
            </mc:AlternateContent>
          </a:graphicData>
        </a:graphic>
      </p:graphicFrame>
      <p:sp>
        <p:nvSpPr>
          <p:cNvPr id="20" name="矩形 19">
            <a:extLst>
              <a:ext uri="{FF2B5EF4-FFF2-40B4-BE49-F238E27FC236}">
                <a16:creationId xmlns:a16="http://schemas.microsoft.com/office/drawing/2014/main" id="{1685F28B-CA26-4084-A913-83760D13104F}"/>
              </a:ext>
            </a:extLst>
          </p:cNvPr>
          <p:cNvSpPr/>
          <p:nvPr/>
        </p:nvSpPr>
        <p:spPr>
          <a:xfrm>
            <a:off x="2137692" y="4937655"/>
            <a:ext cx="2262158" cy="369332"/>
          </a:xfrm>
          <a:prstGeom prst="rect">
            <a:avLst/>
          </a:prstGeom>
        </p:spPr>
        <p:txBody>
          <a:bodyPr wrap="none">
            <a:spAutoFit/>
          </a:bodyPr>
          <a:lstStyle/>
          <a:p>
            <a:r>
              <a:rPr lang="zh-CN" altLang="en-US" dirty="0"/>
              <a:t>得到的参数估计式：</a:t>
            </a:r>
          </a:p>
        </p:txBody>
      </p:sp>
      <p:sp>
        <p:nvSpPr>
          <p:cNvPr id="41" name="矩形 40">
            <a:extLst>
              <a:ext uri="{FF2B5EF4-FFF2-40B4-BE49-F238E27FC236}">
                <a16:creationId xmlns:a16="http://schemas.microsoft.com/office/drawing/2014/main" id="{2B84A70C-C4BC-46A3-AFA7-4B114184771C}"/>
              </a:ext>
            </a:extLst>
          </p:cNvPr>
          <p:cNvSpPr/>
          <p:nvPr/>
        </p:nvSpPr>
        <p:spPr>
          <a:xfrm>
            <a:off x="2178867" y="3805422"/>
            <a:ext cx="6304673" cy="923330"/>
          </a:xfrm>
          <a:prstGeom prst="rect">
            <a:avLst/>
          </a:prstGeom>
        </p:spPr>
        <p:txBody>
          <a:bodyPr wrap="square">
            <a:spAutoFit/>
          </a:bodyPr>
          <a:lstStyle/>
          <a:p>
            <a:r>
              <a:rPr lang="zh-CN" altLang="en-US" dirty="0"/>
              <a:t>其中，</a:t>
            </a:r>
            <a:r>
              <a:rPr lang="en-US" altLang="zh-CN" dirty="0"/>
              <a:t>(</a:t>
            </a:r>
            <a:r>
              <a:rPr lang="en-US" altLang="zh-CN" dirty="0" err="1"/>
              <a:t>ui</a:t>
            </a:r>
            <a:r>
              <a:rPr lang="zh-CN" altLang="en-US" dirty="0"/>
              <a:t>，</a:t>
            </a:r>
            <a:r>
              <a:rPr lang="en-US" altLang="zh-CN" dirty="0"/>
              <a:t>vi</a:t>
            </a:r>
            <a:r>
              <a:rPr lang="zh-CN" altLang="en-US" dirty="0"/>
              <a:t>，</a:t>
            </a:r>
            <a:r>
              <a:rPr lang="en-US" altLang="zh-CN" dirty="0" err="1"/>
              <a:t>ti</a:t>
            </a:r>
            <a:r>
              <a:rPr lang="en-US" altLang="zh-CN" dirty="0"/>
              <a:t>)</a:t>
            </a:r>
            <a:r>
              <a:rPr lang="zh-CN" altLang="en-US" dirty="0"/>
              <a:t>是第</a:t>
            </a:r>
            <a:r>
              <a:rPr lang="en-US" altLang="zh-CN" dirty="0" err="1"/>
              <a:t>i</a:t>
            </a:r>
            <a:r>
              <a:rPr lang="zh-CN" altLang="en-US" dirty="0"/>
              <a:t>个采样点的时空坐标，</a:t>
            </a:r>
            <a:r>
              <a:rPr lang="en-US" altLang="zh-CN" dirty="0"/>
              <a:t>βk(</a:t>
            </a:r>
            <a:r>
              <a:rPr lang="en-US" altLang="zh-CN" dirty="0" err="1"/>
              <a:t>ui</a:t>
            </a:r>
            <a:r>
              <a:rPr lang="zh-CN" altLang="en-US" dirty="0"/>
              <a:t>，</a:t>
            </a:r>
            <a:r>
              <a:rPr lang="en-US" altLang="zh-CN" dirty="0"/>
              <a:t>vi</a:t>
            </a:r>
            <a:r>
              <a:rPr lang="zh-CN" altLang="en-US" dirty="0"/>
              <a:t>，</a:t>
            </a:r>
            <a:r>
              <a:rPr lang="en-US" altLang="zh-CN" dirty="0" err="1"/>
              <a:t>ti</a:t>
            </a:r>
            <a:r>
              <a:rPr lang="en-US" altLang="zh-CN" dirty="0"/>
              <a:t>) </a:t>
            </a:r>
            <a:r>
              <a:rPr lang="zh-CN" altLang="en-US" dirty="0"/>
              <a:t>是第</a:t>
            </a:r>
            <a:r>
              <a:rPr lang="en-US" altLang="zh-CN" dirty="0" err="1"/>
              <a:t>i</a:t>
            </a:r>
            <a:r>
              <a:rPr lang="zh-CN" altLang="en-US" dirty="0"/>
              <a:t>个采样点上第</a:t>
            </a:r>
            <a:r>
              <a:rPr lang="en-US" altLang="zh-CN" dirty="0"/>
              <a:t>k</a:t>
            </a:r>
            <a:r>
              <a:rPr lang="zh-CN" altLang="en-US" dirty="0"/>
              <a:t>个时空回归参数，是地理位置和时间的函数。</a:t>
            </a:r>
            <a:r>
              <a:rPr lang="en-US" altLang="zh-CN" dirty="0" err="1"/>
              <a:t>εi</a:t>
            </a:r>
            <a:r>
              <a:rPr lang="zh-CN" altLang="en-US" dirty="0"/>
              <a:t>是第</a:t>
            </a:r>
            <a:r>
              <a:rPr lang="en-US" altLang="zh-CN" dirty="0" err="1"/>
              <a:t>i</a:t>
            </a:r>
            <a:r>
              <a:rPr lang="zh-CN" altLang="en-US" dirty="0"/>
              <a:t>个时空区域的随机误差。</a:t>
            </a:r>
          </a:p>
        </p:txBody>
      </p:sp>
    </p:spTree>
    <p:extLst>
      <p:ext uri="{BB962C8B-B14F-4D97-AF65-F5344CB8AC3E}">
        <p14:creationId xmlns:p14="http://schemas.microsoft.com/office/powerpoint/2010/main" val="1890082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矩形 88">
            <a:extLst>
              <a:ext uri="{FF2B5EF4-FFF2-40B4-BE49-F238E27FC236}">
                <a16:creationId xmlns:a16="http://schemas.microsoft.com/office/drawing/2014/main" id="{035D30E2-12A0-4F38-9AB1-5D07F781DB94}"/>
              </a:ext>
            </a:extLst>
          </p:cNvPr>
          <p:cNvSpPr/>
          <p:nvPr/>
        </p:nvSpPr>
        <p:spPr>
          <a:xfrm>
            <a:off x="5759693" y="2547826"/>
            <a:ext cx="6432307" cy="4310173"/>
          </a:xfrm>
          <a:prstGeom prst="rect">
            <a:avLst/>
          </a:prstGeom>
          <a:solidFill>
            <a:srgbClr val="F4F4F4"/>
          </a:solidFill>
          <a:ln w="12700" cap="flat" cmpd="sng" algn="ctr">
            <a:noFill/>
            <a:prstDash val="solid"/>
            <a:miter lim="800000"/>
          </a:ln>
          <a:effectLst/>
        </p:spPr>
        <p:txBody>
          <a:bodyPr rtlCol="0" anchor="ctr"/>
          <a:lstStyle/>
          <a:p>
            <a:pPr lvl="0" algn="ctr">
              <a:defRPr/>
            </a:pPr>
            <a:r>
              <a:rPr lang="zh-CN" altLang="en-US" kern="0">
                <a:solidFill>
                  <a:prstClr val="white"/>
                </a:solidFill>
                <a:latin typeface="Arial"/>
              </a:rPr>
              <a:t>其中，</a:t>
            </a:r>
            <a:endParaRPr kumimoji="0" lang="zh-CN" altLang="en-US" sz="18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69" name="矩形 68">
            <a:extLst>
              <a:ext uri="{FF2B5EF4-FFF2-40B4-BE49-F238E27FC236}">
                <a16:creationId xmlns:a16="http://schemas.microsoft.com/office/drawing/2014/main" id="{53560D29-728E-4388-A9A1-CF5885D406A0}"/>
              </a:ext>
            </a:extLst>
          </p:cNvPr>
          <p:cNvSpPr/>
          <p:nvPr/>
        </p:nvSpPr>
        <p:spPr>
          <a:xfrm>
            <a:off x="5801685" y="1146218"/>
            <a:ext cx="6432307" cy="1497632"/>
          </a:xfrm>
          <a:prstGeom prst="rect">
            <a:avLst/>
          </a:prstGeom>
          <a:solidFill>
            <a:srgbClr val="F4F4F4"/>
          </a:solidFill>
          <a:ln w="12700" cap="flat" cmpd="sng" algn="ctr">
            <a:noFill/>
            <a:prstDash val="solid"/>
            <a:miter lim="800000"/>
          </a:ln>
          <a:effectLst/>
        </p:spPr>
        <p:txBody>
          <a:bodyPr rtlCol="0" anchor="ctr"/>
          <a:lstStyle/>
          <a:p>
            <a:pPr lvl="0" algn="ctr">
              <a:defRPr/>
            </a:pPr>
            <a:r>
              <a:rPr lang="zh-CN" altLang="en-US" kern="0">
                <a:solidFill>
                  <a:prstClr val="white"/>
                </a:solidFill>
                <a:latin typeface="Arial"/>
              </a:rPr>
              <a:t>其中，</a:t>
            </a:r>
            <a:endParaRPr kumimoji="0" lang="zh-CN" altLang="en-US" sz="18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50" name="矩形 49">
            <a:extLst>
              <a:ext uri="{FF2B5EF4-FFF2-40B4-BE49-F238E27FC236}">
                <a16:creationId xmlns:a16="http://schemas.microsoft.com/office/drawing/2014/main" id="{63D5C102-54AD-47D0-82E0-9BFF47DC7913}"/>
              </a:ext>
            </a:extLst>
          </p:cNvPr>
          <p:cNvSpPr/>
          <p:nvPr/>
        </p:nvSpPr>
        <p:spPr>
          <a:xfrm>
            <a:off x="24495" y="1136689"/>
            <a:ext cx="3570560" cy="1117965"/>
          </a:xfrm>
          <a:prstGeom prst="rect">
            <a:avLst/>
          </a:prstGeom>
          <a:solidFill>
            <a:srgbClr val="97A4A5"/>
          </a:solidFill>
          <a:ln w="12700" cap="flat" cmpd="sng" algn="ctr">
            <a:noFill/>
            <a:prstDash val="solid"/>
            <a:miter lim="800000"/>
          </a:ln>
          <a:effectLst/>
        </p:spPr>
        <p:txBody>
          <a:bodyPr rtlCol="0" anchor="ctr"/>
          <a:lstStyle/>
          <a:p>
            <a:pPr lvl="0">
              <a:defRPr/>
            </a:pPr>
            <a:endParaRPr lang="zh-CN" altLang="en-US" dirty="0"/>
          </a:p>
        </p:txBody>
      </p:sp>
      <p:sp>
        <p:nvSpPr>
          <p:cNvPr id="52" name="矩形 51">
            <a:extLst>
              <a:ext uri="{FF2B5EF4-FFF2-40B4-BE49-F238E27FC236}">
                <a16:creationId xmlns:a16="http://schemas.microsoft.com/office/drawing/2014/main" id="{589646F4-C7F0-40AB-BC56-F817ED770DD0}"/>
              </a:ext>
            </a:extLst>
          </p:cNvPr>
          <p:cNvSpPr/>
          <p:nvPr/>
        </p:nvSpPr>
        <p:spPr>
          <a:xfrm>
            <a:off x="2796" y="2434836"/>
            <a:ext cx="3592259" cy="4290818"/>
          </a:xfrm>
          <a:prstGeom prst="rect">
            <a:avLst/>
          </a:prstGeom>
          <a:solidFill>
            <a:srgbClr val="97A4A5"/>
          </a:solidFill>
          <a:ln w="12700" cap="flat" cmpd="sng" algn="ctr">
            <a:noFill/>
            <a:prstDash val="solid"/>
            <a:miter lim="800000"/>
          </a:ln>
          <a:effectLst/>
        </p:spPr>
        <p:txBody>
          <a:bodyPr rtlCol="0" anchor="ctr"/>
          <a:lstStyle/>
          <a:p>
            <a:pPr lvl="0">
              <a:defRPr/>
            </a:pPr>
            <a:endParaRPr lang="zh-CN" altLang="en-US" dirty="0"/>
          </a:p>
        </p:txBody>
      </p:sp>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时空权函数的选择</a:t>
            </a: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3019926"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时空地理加权回归</a:t>
            </a:r>
          </a:p>
        </p:txBody>
      </p:sp>
      <p:sp>
        <p:nvSpPr>
          <p:cNvPr id="4" name="Rectangle 2">
            <a:extLst>
              <a:ext uri="{FF2B5EF4-FFF2-40B4-BE49-F238E27FC236}">
                <a16:creationId xmlns:a16="http://schemas.microsoft.com/office/drawing/2014/main" id="{7A164D9E-715D-4778-AD8F-64E015B3CC2F}"/>
              </a:ext>
            </a:extLst>
          </p:cNvPr>
          <p:cNvSpPr>
            <a:spLocks noChangeArrowheads="1"/>
          </p:cNvSpPr>
          <p:nvPr/>
        </p:nvSpPr>
        <p:spPr bwMode="auto">
          <a:xfrm>
            <a:off x="1754234" y="273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9" name="Rectangle 5">
            <a:extLst>
              <a:ext uri="{FF2B5EF4-FFF2-40B4-BE49-F238E27FC236}">
                <a16:creationId xmlns:a16="http://schemas.microsoft.com/office/drawing/2014/main" id="{973D8067-03B0-4E8A-8B6B-514E40C75005}"/>
              </a:ext>
            </a:extLst>
          </p:cNvPr>
          <p:cNvSpPr>
            <a:spLocks noChangeArrowheads="1"/>
          </p:cNvSpPr>
          <p:nvPr/>
        </p:nvSpPr>
        <p:spPr bwMode="auto">
          <a:xfrm>
            <a:off x="8864599" y="3380961"/>
            <a:ext cx="179514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2" name="Rectangle 7">
            <a:extLst>
              <a:ext uri="{FF2B5EF4-FFF2-40B4-BE49-F238E27FC236}">
                <a16:creationId xmlns:a16="http://schemas.microsoft.com/office/drawing/2014/main" id="{5065F229-9D5B-419E-89DD-63144A1C0D1F}"/>
              </a:ext>
            </a:extLst>
          </p:cNvPr>
          <p:cNvSpPr>
            <a:spLocks noChangeArrowheads="1"/>
          </p:cNvSpPr>
          <p:nvPr/>
        </p:nvSpPr>
        <p:spPr bwMode="auto">
          <a:xfrm>
            <a:off x="158765" y="4246428"/>
            <a:ext cx="356134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en-US" dirty="0"/>
              <a:t>式中，       和        分别代表两个样本点之间的空间和时间距离，    是时空距离，代表时间和空间的复合影响，  是一个运算符，表征这两种距离复合成为时空距离的运算。</a:t>
            </a:r>
          </a:p>
        </p:txBody>
      </p:sp>
      <p:sp>
        <p:nvSpPr>
          <p:cNvPr id="44" name="Rectangle 9">
            <a:extLst>
              <a:ext uri="{FF2B5EF4-FFF2-40B4-BE49-F238E27FC236}">
                <a16:creationId xmlns:a16="http://schemas.microsoft.com/office/drawing/2014/main" id="{4D733F68-5408-434A-9709-2B8517DF8ABD}"/>
              </a:ext>
            </a:extLst>
          </p:cNvPr>
          <p:cNvSpPr>
            <a:spLocks noChangeArrowheads="1"/>
          </p:cNvSpPr>
          <p:nvPr/>
        </p:nvSpPr>
        <p:spPr bwMode="auto">
          <a:xfrm>
            <a:off x="8125876" y="39708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9CF1FAA2-AB55-4C5A-B871-4D6AAF59A9D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8">
            <a:extLst>
              <a:ext uri="{FF2B5EF4-FFF2-40B4-BE49-F238E27FC236}">
                <a16:creationId xmlns:a16="http://schemas.microsoft.com/office/drawing/2014/main" id="{B4712996-73CB-477B-97C2-3FC1268AB5B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5" name="Rectangle 39">
            <a:extLst>
              <a:ext uri="{FF2B5EF4-FFF2-40B4-BE49-F238E27FC236}">
                <a16:creationId xmlns:a16="http://schemas.microsoft.com/office/drawing/2014/main" id="{B9896F11-B433-4110-B351-41FD7C72B33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CE1FCE9F-0A4B-48B7-BB19-5C56E3154E6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966A0341-8BB8-4C5F-ADE3-DE25746DAC2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6">
            <a:extLst>
              <a:ext uri="{FF2B5EF4-FFF2-40B4-BE49-F238E27FC236}">
                <a16:creationId xmlns:a16="http://schemas.microsoft.com/office/drawing/2014/main" id="{C6BC7889-BCE1-4319-8B78-DEB7A605FE1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8">
            <a:extLst>
              <a:ext uri="{FF2B5EF4-FFF2-40B4-BE49-F238E27FC236}">
                <a16:creationId xmlns:a16="http://schemas.microsoft.com/office/drawing/2014/main" id="{58AAB79F-E0C6-45EF-830D-8220575C23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11">
            <a:extLst>
              <a:ext uri="{FF2B5EF4-FFF2-40B4-BE49-F238E27FC236}">
                <a16:creationId xmlns:a16="http://schemas.microsoft.com/office/drawing/2014/main" id="{1F00A112-9D71-4F2E-8B73-3BA0D0A848D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13">
            <a:extLst>
              <a:ext uri="{FF2B5EF4-FFF2-40B4-BE49-F238E27FC236}">
                <a16:creationId xmlns:a16="http://schemas.microsoft.com/office/drawing/2014/main" id="{C2C4627E-F9CB-4414-9561-B3B3BBE13FA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a:extLst>
              <a:ext uri="{FF2B5EF4-FFF2-40B4-BE49-F238E27FC236}">
                <a16:creationId xmlns:a16="http://schemas.microsoft.com/office/drawing/2014/main" id="{EBB8EF55-8146-458A-ADF6-953776B3485C}"/>
              </a:ext>
            </a:extLst>
          </p:cNvPr>
          <p:cNvSpPr/>
          <p:nvPr/>
        </p:nvSpPr>
        <p:spPr>
          <a:xfrm>
            <a:off x="223357" y="1491038"/>
            <a:ext cx="1577315" cy="369332"/>
          </a:xfrm>
          <a:prstGeom prst="rect">
            <a:avLst/>
          </a:prstGeom>
        </p:spPr>
        <p:txBody>
          <a:bodyPr wrap="square">
            <a:spAutoFit/>
          </a:bodyPr>
          <a:lstStyle/>
          <a:p>
            <a:r>
              <a:rPr lang="zh-CN" altLang="en-US" dirty="0"/>
              <a:t>椭圆坐标系统</a:t>
            </a:r>
          </a:p>
        </p:txBody>
      </p:sp>
      <p:sp>
        <p:nvSpPr>
          <p:cNvPr id="10" name="矩形 9">
            <a:extLst>
              <a:ext uri="{FF2B5EF4-FFF2-40B4-BE49-F238E27FC236}">
                <a16:creationId xmlns:a16="http://schemas.microsoft.com/office/drawing/2014/main" id="{7A647E02-82AE-47AB-8E5A-17654CFA9C18}"/>
              </a:ext>
            </a:extLst>
          </p:cNvPr>
          <p:cNvSpPr/>
          <p:nvPr/>
        </p:nvSpPr>
        <p:spPr>
          <a:xfrm>
            <a:off x="83244" y="3235146"/>
            <a:ext cx="3453063" cy="646331"/>
          </a:xfrm>
          <a:prstGeom prst="rect">
            <a:avLst/>
          </a:prstGeom>
        </p:spPr>
        <p:txBody>
          <a:bodyPr wrap="square">
            <a:spAutoFit/>
          </a:bodyPr>
          <a:lstStyle/>
          <a:p>
            <a:r>
              <a:rPr lang="zh-CN" altLang="en-US" dirty="0"/>
              <a:t>时间因素与空间因素对于“时空距离”的影响公式：</a:t>
            </a:r>
          </a:p>
        </p:txBody>
      </p:sp>
      <p:graphicFrame>
        <p:nvGraphicFramePr>
          <p:cNvPr id="16" name="对象 15">
            <a:extLst>
              <a:ext uri="{FF2B5EF4-FFF2-40B4-BE49-F238E27FC236}">
                <a16:creationId xmlns:a16="http://schemas.microsoft.com/office/drawing/2014/main" id="{AFC4156A-C3ED-4706-8D0C-4409C4EEC8BB}"/>
              </a:ext>
            </a:extLst>
          </p:cNvPr>
          <p:cNvGraphicFramePr>
            <a:graphicFrameLocks noChangeAspect="1"/>
          </p:cNvGraphicFramePr>
          <p:nvPr>
            <p:extLst>
              <p:ext uri="{D42A27DB-BD31-4B8C-83A1-F6EECF244321}">
                <p14:modId xmlns:p14="http://schemas.microsoft.com/office/powerpoint/2010/main" val="1841929927"/>
              </p:ext>
            </p:extLst>
          </p:nvPr>
        </p:nvGraphicFramePr>
        <p:xfrm>
          <a:off x="760961" y="3922192"/>
          <a:ext cx="1452382" cy="358380"/>
        </p:xfrm>
        <a:graphic>
          <a:graphicData uri="http://schemas.openxmlformats.org/presentationml/2006/ole">
            <mc:AlternateContent xmlns:mc="http://schemas.openxmlformats.org/markup-compatibility/2006">
              <mc:Choice xmlns:v="urn:schemas-microsoft-com:vml" Requires="v">
                <p:oleObj spid="_x0000_s50418" name="Equation" r:id="rId3" imgW="774028" imgH="177646" progId="Equation.DSMT4">
                  <p:embed/>
                </p:oleObj>
              </mc:Choice>
              <mc:Fallback>
                <p:oleObj name="Equation" r:id="rId3" imgW="774028" imgH="177646" progId="Equation.DSMT4">
                  <p:embed/>
                  <p:pic>
                    <p:nvPicPr>
                      <p:cNvPr id="16" name="对象 15">
                        <a:extLst>
                          <a:ext uri="{FF2B5EF4-FFF2-40B4-BE49-F238E27FC236}">
                            <a16:creationId xmlns:a16="http://schemas.microsoft.com/office/drawing/2014/main" id="{AFC4156A-C3ED-4706-8D0C-4409C4EEC8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961" y="3922192"/>
                        <a:ext cx="1452382" cy="358380"/>
                      </a:xfrm>
                      <a:prstGeom prst="rect">
                        <a:avLst/>
                      </a:prstGeom>
                      <a:noFill/>
                    </p:spPr>
                  </p:pic>
                </p:oleObj>
              </mc:Fallback>
            </mc:AlternateContent>
          </a:graphicData>
        </a:graphic>
      </p:graphicFrame>
      <p:graphicFrame>
        <p:nvGraphicFramePr>
          <p:cNvPr id="21" name="对象 20">
            <a:extLst>
              <a:ext uri="{FF2B5EF4-FFF2-40B4-BE49-F238E27FC236}">
                <a16:creationId xmlns:a16="http://schemas.microsoft.com/office/drawing/2014/main" id="{6ACA5772-E130-4BDC-ACF6-BDC5C209F692}"/>
              </a:ext>
            </a:extLst>
          </p:cNvPr>
          <p:cNvGraphicFramePr>
            <a:graphicFrameLocks noChangeAspect="1"/>
          </p:cNvGraphicFramePr>
          <p:nvPr>
            <p:extLst>
              <p:ext uri="{D42A27DB-BD31-4B8C-83A1-F6EECF244321}">
                <p14:modId xmlns:p14="http://schemas.microsoft.com/office/powerpoint/2010/main" val="1394291080"/>
              </p:ext>
            </p:extLst>
          </p:nvPr>
        </p:nvGraphicFramePr>
        <p:xfrm>
          <a:off x="904723" y="4221229"/>
          <a:ext cx="360947" cy="400538"/>
        </p:xfrm>
        <a:graphic>
          <a:graphicData uri="http://schemas.openxmlformats.org/presentationml/2006/ole">
            <mc:AlternateContent xmlns:mc="http://schemas.openxmlformats.org/markup-compatibility/2006">
              <mc:Choice xmlns:v="urn:schemas-microsoft-com:vml" Requires="v">
                <p:oleObj spid="_x0000_s50419" name="Equation" r:id="rId5" imgW="177492" imgH="177492" progId="Equation.DSMT4">
                  <p:embed/>
                </p:oleObj>
              </mc:Choice>
              <mc:Fallback>
                <p:oleObj name="Equation" r:id="rId5" imgW="177492" imgH="177492" progId="Equation.DSMT4">
                  <p:embed/>
                  <p:pic>
                    <p:nvPicPr>
                      <p:cNvPr id="21" name="对象 20">
                        <a:extLst>
                          <a:ext uri="{FF2B5EF4-FFF2-40B4-BE49-F238E27FC236}">
                            <a16:creationId xmlns:a16="http://schemas.microsoft.com/office/drawing/2014/main" id="{6ACA5772-E130-4BDC-ACF6-BDC5C209F6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723" y="4221229"/>
                        <a:ext cx="360947" cy="400538"/>
                      </a:xfrm>
                      <a:prstGeom prst="rect">
                        <a:avLst/>
                      </a:prstGeom>
                      <a:noFill/>
                    </p:spPr>
                  </p:pic>
                </p:oleObj>
              </mc:Fallback>
            </mc:AlternateContent>
          </a:graphicData>
        </a:graphic>
      </p:graphicFrame>
      <p:sp>
        <p:nvSpPr>
          <p:cNvPr id="22" name="Rectangle 6">
            <a:extLst>
              <a:ext uri="{FF2B5EF4-FFF2-40B4-BE49-F238E27FC236}">
                <a16:creationId xmlns:a16="http://schemas.microsoft.com/office/drawing/2014/main" id="{05F30B22-4E25-4123-A018-BB6208B04DD7}"/>
              </a:ext>
            </a:extLst>
          </p:cNvPr>
          <p:cNvSpPr>
            <a:spLocks noChangeArrowheads="1"/>
          </p:cNvSpPr>
          <p:nvPr/>
        </p:nvSpPr>
        <p:spPr bwMode="auto">
          <a:xfrm>
            <a:off x="-5271465" y="3824064"/>
            <a:ext cx="24316362" cy="53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4" name="对象 23">
            <a:extLst>
              <a:ext uri="{FF2B5EF4-FFF2-40B4-BE49-F238E27FC236}">
                <a16:creationId xmlns:a16="http://schemas.microsoft.com/office/drawing/2014/main" id="{5DD47BD6-2DAC-47DF-A04D-FF259D2B183C}"/>
              </a:ext>
            </a:extLst>
          </p:cNvPr>
          <p:cNvGraphicFramePr>
            <a:graphicFrameLocks noChangeAspect="1"/>
          </p:cNvGraphicFramePr>
          <p:nvPr>
            <p:extLst>
              <p:ext uri="{D42A27DB-BD31-4B8C-83A1-F6EECF244321}">
                <p14:modId xmlns:p14="http://schemas.microsoft.com/office/powerpoint/2010/main" val="2389533465"/>
              </p:ext>
            </p:extLst>
          </p:nvPr>
        </p:nvGraphicFramePr>
        <p:xfrm>
          <a:off x="1552054" y="4253862"/>
          <a:ext cx="360946" cy="360946"/>
        </p:xfrm>
        <a:graphic>
          <a:graphicData uri="http://schemas.openxmlformats.org/presentationml/2006/ole">
            <mc:AlternateContent xmlns:mc="http://schemas.openxmlformats.org/markup-compatibility/2006">
              <mc:Choice xmlns:v="urn:schemas-microsoft-com:vml" Requires="v">
                <p:oleObj spid="_x0000_s50420" name="Equation" r:id="rId7" imgW="177492" imgH="177492" progId="Equation.DSMT4">
                  <p:embed/>
                </p:oleObj>
              </mc:Choice>
              <mc:Fallback>
                <p:oleObj name="Equation" r:id="rId7" imgW="177492" imgH="177492" progId="Equation.DSMT4">
                  <p:embed/>
                  <p:pic>
                    <p:nvPicPr>
                      <p:cNvPr id="24" name="对象 23">
                        <a:extLst>
                          <a:ext uri="{FF2B5EF4-FFF2-40B4-BE49-F238E27FC236}">
                            <a16:creationId xmlns:a16="http://schemas.microsoft.com/office/drawing/2014/main" id="{5DD47BD6-2DAC-47DF-A04D-FF259D2B18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52054" y="4253862"/>
                        <a:ext cx="360946" cy="360946"/>
                      </a:xfrm>
                      <a:prstGeom prst="rect">
                        <a:avLst/>
                      </a:prstGeom>
                      <a:noFill/>
                    </p:spPr>
                  </p:pic>
                </p:oleObj>
              </mc:Fallback>
            </mc:AlternateContent>
          </a:graphicData>
        </a:graphic>
      </p:graphicFrame>
      <p:graphicFrame>
        <p:nvGraphicFramePr>
          <p:cNvPr id="27" name="对象 26">
            <a:extLst>
              <a:ext uri="{FF2B5EF4-FFF2-40B4-BE49-F238E27FC236}">
                <a16:creationId xmlns:a16="http://schemas.microsoft.com/office/drawing/2014/main" id="{5E34CFAD-711F-4A13-B141-E8B2AFE8F4CA}"/>
              </a:ext>
            </a:extLst>
          </p:cNvPr>
          <p:cNvGraphicFramePr>
            <a:graphicFrameLocks noChangeAspect="1"/>
          </p:cNvGraphicFramePr>
          <p:nvPr>
            <p:extLst>
              <p:ext uri="{D42A27DB-BD31-4B8C-83A1-F6EECF244321}">
                <p14:modId xmlns:p14="http://schemas.microsoft.com/office/powerpoint/2010/main" val="663162502"/>
              </p:ext>
            </p:extLst>
          </p:nvPr>
        </p:nvGraphicFramePr>
        <p:xfrm>
          <a:off x="3094470" y="4489024"/>
          <a:ext cx="360946" cy="360946"/>
        </p:xfrm>
        <a:graphic>
          <a:graphicData uri="http://schemas.openxmlformats.org/presentationml/2006/ole">
            <mc:AlternateContent xmlns:mc="http://schemas.openxmlformats.org/markup-compatibility/2006">
              <mc:Choice xmlns:v="urn:schemas-microsoft-com:vml" Requires="v">
                <p:oleObj spid="_x0000_s50421" name="Equation" r:id="rId9" imgW="215619" imgH="177569" progId="Equation.DSMT4">
                  <p:embed/>
                </p:oleObj>
              </mc:Choice>
              <mc:Fallback>
                <p:oleObj name="Equation" r:id="rId9" imgW="215619" imgH="177569" progId="Equation.DSMT4">
                  <p:embed/>
                  <p:pic>
                    <p:nvPicPr>
                      <p:cNvPr id="27" name="对象 26">
                        <a:extLst>
                          <a:ext uri="{FF2B5EF4-FFF2-40B4-BE49-F238E27FC236}">
                            <a16:creationId xmlns:a16="http://schemas.microsoft.com/office/drawing/2014/main" id="{5E34CFAD-711F-4A13-B141-E8B2AFE8F4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94470" y="4489024"/>
                        <a:ext cx="360946" cy="360946"/>
                      </a:xfrm>
                      <a:prstGeom prst="rect">
                        <a:avLst/>
                      </a:prstGeom>
                      <a:noFill/>
                    </p:spPr>
                  </p:pic>
                </p:oleObj>
              </mc:Fallback>
            </mc:AlternateContent>
          </a:graphicData>
        </a:graphic>
      </p:graphicFrame>
      <p:sp>
        <p:nvSpPr>
          <p:cNvPr id="28" name="Rectangle 14">
            <a:extLst>
              <a:ext uri="{FF2B5EF4-FFF2-40B4-BE49-F238E27FC236}">
                <a16:creationId xmlns:a16="http://schemas.microsoft.com/office/drawing/2014/main" id="{F18BD99B-3AEA-4C00-A692-896BDDAD35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9" name="对象 28">
            <a:extLst>
              <a:ext uri="{FF2B5EF4-FFF2-40B4-BE49-F238E27FC236}">
                <a16:creationId xmlns:a16="http://schemas.microsoft.com/office/drawing/2014/main" id="{255B6D02-F915-45A1-A9DF-C783E3DFCF89}"/>
              </a:ext>
            </a:extLst>
          </p:cNvPr>
          <p:cNvGraphicFramePr>
            <a:graphicFrameLocks noChangeAspect="1"/>
          </p:cNvGraphicFramePr>
          <p:nvPr>
            <p:extLst>
              <p:ext uri="{D42A27DB-BD31-4B8C-83A1-F6EECF244321}">
                <p14:modId xmlns:p14="http://schemas.microsoft.com/office/powerpoint/2010/main" val="1898065807"/>
              </p:ext>
            </p:extLst>
          </p:nvPr>
        </p:nvGraphicFramePr>
        <p:xfrm>
          <a:off x="1265670" y="5123591"/>
          <a:ext cx="278517" cy="278517"/>
        </p:xfrm>
        <a:graphic>
          <a:graphicData uri="http://schemas.openxmlformats.org/presentationml/2006/ole">
            <mc:AlternateContent xmlns:mc="http://schemas.openxmlformats.org/markup-compatibility/2006">
              <mc:Choice xmlns:v="urn:schemas-microsoft-com:vml" Requires="v">
                <p:oleObj spid="_x0000_s50422" name="Equation" r:id="rId11" imgW="139639" imgH="152334" progId="Equation.DSMT4">
                  <p:embed/>
                </p:oleObj>
              </mc:Choice>
              <mc:Fallback>
                <p:oleObj name="Equation" r:id="rId11" imgW="139639" imgH="152334" progId="Equation.DSMT4">
                  <p:embed/>
                  <p:pic>
                    <p:nvPicPr>
                      <p:cNvPr id="29" name="对象 28">
                        <a:extLst>
                          <a:ext uri="{FF2B5EF4-FFF2-40B4-BE49-F238E27FC236}">
                            <a16:creationId xmlns:a16="http://schemas.microsoft.com/office/drawing/2014/main" id="{255B6D02-F915-45A1-A9DF-C783E3DFCF8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5670" y="5123591"/>
                        <a:ext cx="278517" cy="278517"/>
                      </a:xfrm>
                      <a:prstGeom prst="rect">
                        <a:avLst/>
                      </a:prstGeom>
                      <a:noFill/>
                    </p:spPr>
                  </p:pic>
                </p:oleObj>
              </mc:Fallback>
            </mc:AlternateContent>
          </a:graphicData>
        </a:graphic>
      </p:graphicFrame>
      <p:pic>
        <p:nvPicPr>
          <p:cNvPr id="40" name="图片 39">
            <a:extLst>
              <a:ext uri="{FF2B5EF4-FFF2-40B4-BE49-F238E27FC236}">
                <a16:creationId xmlns:a16="http://schemas.microsoft.com/office/drawing/2014/main" id="{92AD8301-64AB-4358-B448-E915D74F51CA}"/>
              </a:ext>
            </a:extLst>
          </p:cNvPr>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3570845" y="1130636"/>
            <a:ext cx="2231011" cy="2700120"/>
          </a:xfrm>
          <a:prstGeom prst="rect">
            <a:avLst/>
          </a:prstGeom>
          <a:noFill/>
          <a:ln>
            <a:noFill/>
          </a:ln>
        </p:spPr>
      </p:pic>
      <p:sp>
        <p:nvSpPr>
          <p:cNvPr id="30" name="矩形 29">
            <a:extLst>
              <a:ext uri="{FF2B5EF4-FFF2-40B4-BE49-F238E27FC236}">
                <a16:creationId xmlns:a16="http://schemas.microsoft.com/office/drawing/2014/main" id="{342E47C0-B69A-4C57-80CD-06C1A3F49145}"/>
              </a:ext>
            </a:extLst>
          </p:cNvPr>
          <p:cNvSpPr/>
          <p:nvPr/>
        </p:nvSpPr>
        <p:spPr>
          <a:xfrm>
            <a:off x="3689698" y="4036210"/>
            <a:ext cx="2031325" cy="369332"/>
          </a:xfrm>
          <a:prstGeom prst="rect">
            <a:avLst/>
          </a:prstGeom>
        </p:spPr>
        <p:txBody>
          <a:bodyPr wrap="non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时空权重概念模型</a:t>
            </a:r>
            <a:endParaRPr lang="zh-CN" altLang="en-US" dirty="0"/>
          </a:p>
        </p:txBody>
      </p:sp>
      <p:sp>
        <p:nvSpPr>
          <p:cNvPr id="3" name="矩形 2">
            <a:extLst>
              <a:ext uri="{FF2B5EF4-FFF2-40B4-BE49-F238E27FC236}">
                <a16:creationId xmlns:a16="http://schemas.microsoft.com/office/drawing/2014/main" id="{80A46428-A8D4-496D-B20F-EC263557FC57}"/>
              </a:ext>
            </a:extLst>
          </p:cNvPr>
          <p:cNvSpPr/>
          <p:nvPr/>
        </p:nvSpPr>
        <p:spPr>
          <a:xfrm>
            <a:off x="1851126" y="1221251"/>
            <a:ext cx="1668229" cy="923330"/>
          </a:xfrm>
          <a:prstGeom prst="rect">
            <a:avLst/>
          </a:prstGeom>
        </p:spPr>
        <p:txBody>
          <a:bodyPr wrap="square">
            <a:spAutoFit/>
          </a:bodyPr>
          <a:lstStyle/>
          <a:p>
            <a:r>
              <a:rPr lang="en-US" altLang="zh-CN" dirty="0"/>
              <a:t>u</a:t>
            </a:r>
            <a:r>
              <a:rPr lang="zh-CN" altLang="en-US" dirty="0"/>
              <a:t>，</a:t>
            </a:r>
            <a:r>
              <a:rPr lang="en-US" altLang="zh-CN" dirty="0"/>
              <a:t>v</a:t>
            </a:r>
            <a:r>
              <a:rPr lang="zh-CN" altLang="en-US" dirty="0"/>
              <a:t>分别代表一个时间截面上的空间位置</a:t>
            </a:r>
          </a:p>
        </p:txBody>
      </p:sp>
      <p:grpSp>
        <p:nvGrpSpPr>
          <p:cNvPr id="70" name="组合 69">
            <a:extLst>
              <a:ext uri="{FF2B5EF4-FFF2-40B4-BE49-F238E27FC236}">
                <a16:creationId xmlns:a16="http://schemas.microsoft.com/office/drawing/2014/main" id="{BD8B8347-90BD-47C7-880E-CCCA1F56B742}"/>
              </a:ext>
            </a:extLst>
          </p:cNvPr>
          <p:cNvGrpSpPr/>
          <p:nvPr/>
        </p:nvGrpSpPr>
        <p:grpSpPr>
          <a:xfrm>
            <a:off x="6337559" y="1691201"/>
            <a:ext cx="4737724" cy="749310"/>
            <a:chOff x="6958430" y="3259420"/>
            <a:chExt cx="4737724" cy="749310"/>
          </a:xfrm>
        </p:grpSpPr>
        <p:sp>
          <p:nvSpPr>
            <p:cNvPr id="25" name="Rectangle 8">
              <a:extLst>
                <a:ext uri="{FF2B5EF4-FFF2-40B4-BE49-F238E27FC236}">
                  <a16:creationId xmlns:a16="http://schemas.microsoft.com/office/drawing/2014/main" id="{1E4908C5-17B6-4555-9FB9-EA60CF0B9680}"/>
                </a:ext>
              </a:extLst>
            </p:cNvPr>
            <p:cNvSpPr>
              <a:spLocks noChangeArrowheads="1"/>
            </p:cNvSpPr>
            <p:nvPr/>
          </p:nvSpPr>
          <p:spPr bwMode="auto">
            <a:xfrm>
              <a:off x="6958430" y="3418508"/>
              <a:ext cx="132112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en-US" dirty="0"/>
                <a:t>加权方式</a:t>
              </a:r>
            </a:p>
          </p:txBody>
        </p:sp>
        <p:sp>
          <p:nvSpPr>
            <p:cNvPr id="58" name="矩形 57">
              <a:extLst>
                <a:ext uri="{FF2B5EF4-FFF2-40B4-BE49-F238E27FC236}">
                  <a16:creationId xmlns:a16="http://schemas.microsoft.com/office/drawing/2014/main" id="{AA2187E2-3FF7-4AA6-A0C1-91B96378509B}"/>
                </a:ext>
              </a:extLst>
            </p:cNvPr>
            <p:cNvSpPr/>
            <p:nvPr/>
          </p:nvSpPr>
          <p:spPr>
            <a:xfrm>
              <a:off x="8279834" y="3259420"/>
              <a:ext cx="3416320" cy="369332"/>
            </a:xfrm>
            <a:prstGeom prst="rect">
              <a:avLst/>
            </a:prstGeom>
          </p:spPr>
          <p:txBody>
            <a:bodyPr wrap="none">
              <a:spAutoFit/>
            </a:bodyPr>
            <a:lstStyle/>
            <a:p>
              <a:r>
                <a:rPr lang="zh-CN" altLang="en-US" dirty="0">
                  <a:latin typeface="+mn-ea"/>
                  <a:cs typeface="Times New Roman" panose="02020603050405020304" pitchFamily="18" charset="0"/>
                </a:rPr>
                <a:t>固定距离核函数：时空距离固定</a:t>
              </a:r>
              <a:endParaRPr lang="zh-CN" altLang="en-US" dirty="0">
                <a:latin typeface="+mn-ea"/>
              </a:endParaRPr>
            </a:p>
          </p:txBody>
        </p:sp>
        <p:sp>
          <p:nvSpPr>
            <p:cNvPr id="59" name="矩形 58">
              <a:extLst>
                <a:ext uri="{FF2B5EF4-FFF2-40B4-BE49-F238E27FC236}">
                  <a16:creationId xmlns:a16="http://schemas.microsoft.com/office/drawing/2014/main" id="{A9E73433-F432-4D7F-8949-06860CA7D1E4}"/>
                </a:ext>
              </a:extLst>
            </p:cNvPr>
            <p:cNvSpPr/>
            <p:nvPr/>
          </p:nvSpPr>
          <p:spPr>
            <a:xfrm>
              <a:off x="8279834" y="3639398"/>
              <a:ext cx="3416320" cy="369332"/>
            </a:xfrm>
            <a:prstGeom prst="rect">
              <a:avLst/>
            </a:prstGeom>
          </p:spPr>
          <p:txBody>
            <a:bodyPr wrap="none">
              <a:spAutoFit/>
            </a:bodyPr>
            <a:lstStyle/>
            <a:p>
              <a:r>
                <a:rPr lang="zh-CN" altLang="en-US" dirty="0">
                  <a:latin typeface="+mn-ea"/>
                  <a:cs typeface="Times New Roman" panose="02020603050405020304" pitchFamily="18" charset="0"/>
                </a:rPr>
                <a:t>自适应核函数：样本点个数指定</a:t>
              </a:r>
              <a:endParaRPr lang="zh-CN" altLang="en-US" dirty="0">
                <a:latin typeface="+mn-ea"/>
              </a:endParaRPr>
            </a:p>
          </p:txBody>
        </p:sp>
        <p:sp>
          <p:nvSpPr>
            <p:cNvPr id="60" name="左大括号 59">
              <a:extLst>
                <a:ext uri="{FF2B5EF4-FFF2-40B4-BE49-F238E27FC236}">
                  <a16:creationId xmlns:a16="http://schemas.microsoft.com/office/drawing/2014/main" id="{EA251D92-AFAD-483A-8C1A-5A3FFA1C7DAE}"/>
                </a:ext>
              </a:extLst>
            </p:cNvPr>
            <p:cNvSpPr/>
            <p:nvPr/>
          </p:nvSpPr>
          <p:spPr>
            <a:xfrm>
              <a:off x="8155387" y="3341331"/>
              <a:ext cx="124447" cy="5748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grpSp>
      <p:graphicFrame>
        <p:nvGraphicFramePr>
          <p:cNvPr id="71" name="表格 70">
            <a:extLst>
              <a:ext uri="{FF2B5EF4-FFF2-40B4-BE49-F238E27FC236}">
                <a16:creationId xmlns:a16="http://schemas.microsoft.com/office/drawing/2014/main" id="{BBAA8E9A-7E89-4C41-82FC-EF92B13045B0}"/>
              </a:ext>
            </a:extLst>
          </p:cNvPr>
          <p:cNvGraphicFramePr>
            <a:graphicFrameLocks noGrp="1"/>
          </p:cNvGraphicFramePr>
          <p:nvPr>
            <p:extLst>
              <p:ext uri="{D42A27DB-BD31-4B8C-83A1-F6EECF244321}">
                <p14:modId xmlns:p14="http://schemas.microsoft.com/office/powerpoint/2010/main" val="745056161"/>
              </p:ext>
            </p:extLst>
          </p:nvPr>
        </p:nvGraphicFramePr>
        <p:xfrm>
          <a:off x="5801856" y="3265993"/>
          <a:ext cx="6358554" cy="3029098"/>
        </p:xfrm>
        <a:graphic>
          <a:graphicData uri="http://schemas.openxmlformats.org/drawingml/2006/table">
            <a:tbl>
              <a:tblPr firstRow="1" firstCol="1" bandRow="1"/>
              <a:tblGrid>
                <a:gridCol w="1590885">
                  <a:extLst>
                    <a:ext uri="{9D8B030D-6E8A-4147-A177-3AD203B41FA5}">
                      <a16:colId xmlns:a16="http://schemas.microsoft.com/office/drawing/2014/main" val="3363969198"/>
                    </a:ext>
                  </a:extLst>
                </a:gridCol>
                <a:gridCol w="981640">
                  <a:extLst>
                    <a:ext uri="{9D8B030D-6E8A-4147-A177-3AD203B41FA5}">
                      <a16:colId xmlns:a16="http://schemas.microsoft.com/office/drawing/2014/main" val="35868458"/>
                    </a:ext>
                  </a:extLst>
                </a:gridCol>
                <a:gridCol w="1331587">
                  <a:extLst>
                    <a:ext uri="{9D8B030D-6E8A-4147-A177-3AD203B41FA5}">
                      <a16:colId xmlns:a16="http://schemas.microsoft.com/office/drawing/2014/main" val="300428308"/>
                    </a:ext>
                  </a:extLst>
                </a:gridCol>
                <a:gridCol w="2454442">
                  <a:extLst>
                    <a:ext uri="{9D8B030D-6E8A-4147-A177-3AD203B41FA5}">
                      <a16:colId xmlns:a16="http://schemas.microsoft.com/office/drawing/2014/main" val="4153649464"/>
                    </a:ext>
                  </a:extLst>
                </a:gridCol>
              </a:tblGrid>
              <a:tr h="832160">
                <a:tc>
                  <a:txBody>
                    <a:bodyPr/>
                    <a:lstStyle/>
                    <a:p>
                      <a:pPr algn="just">
                        <a:spcAft>
                          <a:spcPts val="0"/>
                        </a:spcAft>
                      </a:pPr>
                      <a:r>
                        <a:rPr lang="zh-CN" sz="1800" kern="100" dirty="0">
                          <a:effectLst/>
                          <a:latin typeface="+mn-ea"/>
                          <a:ea typeface="+mn-ea"/>
                          <a:cs typeface="Times New Roman" panose="02020603050405020304" pitchFamily="18" charset="0"/>
                        </a:rPr>
                        <a:t>核函数名称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just">
                        <a:spcAft>
                          <a:spcPts val="0"/>
                        </a:spcAft>
                      </a:pPr>
                      <a:r>
                        <a:rPr lang="zh-CN" sz="1800" kern="100" dirty="0">
                          <a:effectLst/>
                          <a:latin typeface="+mn-ea"/>
                          <a:ea typeface="+mn-ea"/>
                          <a:cs typeface="Times New Roman" panose="02020603050405020304" pitchFamily="18" charset="0"/>
                        </a:rPr>
                        <a:t>固定距离核函数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just">
                        <a:spcAft>
                          <a:spcPts val="0"/>
                        </a:spcAft>
                      </a:pPr>
                      <a:r>
                        <a:rPr lang="zh-CN" sz="1800" kern="100" dirty="0">
                          <a:effectLst/>
                          <a:latin typeface="+mn-ea"/>
                          <a:ea typeface="+mn-ea"/>
                          <a:cs typeface="Times New Roman" panose="02020603050405020304" pitchFamily="18" charset="0"/>
                        </a:rPr>
                        <a:t>自适应核函数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3934075"/>
                  </a:ext>
                </a:extLst>
              </a:tr>
              <a:tr h="1107619">
                <a:tc>
                  <a:txBody>
                    <a:bodyPr/>
                    <a:lstStyle/>
                    <a:p>
                      <a:pPr algn="just">
                        <a:spcAft>
                          <a:spcPts val="0"/>
                        </a:spcAft>
                      </a:pPr>
                      <a:r>
                        <a:rPr lang="zh-CN" sz="1800" kern="100">
                          <a:effectLst/>
                          <a:latin typeface="+mn-ea"/>
                          <a:ea typeface="+mn-ea"/>
                          <a:cs typeface="Times New Roman" panose="02020603050405020304" pitchFamily="18" charset="0"/>
                        </a:rPr>
                        <a:t>高斯型</a:t>
                      </a:r>
                      <a:r>
                        <a:rPr lang="en-US" sz="1800" kern="100">
                          <a:effectLst/>
                          <a:latin typeface="+mn-ea"/>
                          <a:ea typeface="+mn-ea"/>
                          <a:cs typeface="Times New Roman" panose="02020603050405020304" pitchFamily="18" charset="0"/>
                        </a:rPr>
                        <a:t>(Gaussian)</a:t>
                      </a:r>
                      <a:endParaRPr lang="zh-CN" sz="1800" kern="100">
                        <a:effectLst/>
                        <a:latin typeface="+mn-ea"/>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6404857"/>
                  </a:ext>
                </a:extLst>
              </a:tr>
              <a:tr h="1089319">
                <a:tc>
                  <a:txBody>
                    <a:bodyPr/>
                    <a:lstStyle/>
                    <a:p>
                      <a:pPr algn="just">
                        <a:spcAft>
                          <a:spcPts val="0"/>
                        </a:spcAft>
                      </a:pPr>
                      <a:r>
                        <a:rPr lang="zh-CN" sz="1800" kern="100" dirty="0">
                          <a:effectLst/>
                          <a:latin typeface="+mn-ea"/>
                          <a:ea typeface="+mn-ea"/>
                          <a:cs typeface="Times New Roman" panose="02020603050405020304" pitchFamily="18" charset="0"/>
                        </a:rPr>
                        <a:t>双重平方</a:t>
                      </a:r>
                    </a:p>
                    <a:p>
                      <a:pPr algn="just">
                        <a:spcAft>
                          <a:spcPts val="0"/>
                        </a:spcAft>
                      </a:pPr>
                      <a:r>
                        <a:rPr lang="en-US" sz="1800" kern="100" dirty="0">
                          <a:effectLst/>
                          <a:latin typeface="+mn-ea"/>
                          <a:ea typeface="+mn-ea"/>
                          <a:cs typeface="Times New Roman" panose="02020603050405020304" pitchFamily="18" charset="0"/>
                        </a:rPr>
                        <a:t>(Bi-square)</a:t>
                      </a:r>
                      <a:endParaRPr lang="zh-CN" sz="1800" kern="100" dirty="0">
                        <a:effectLst/>
                        <a:latin typeface="+mn-ea"/>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en-US"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263027"/>
                  </a:ext>
                </a:extLst>
              </a:tr>
            </a:tbl>
          </a:graphicData>
        </a:graphic>
      </p:graphicFrame>
      <p:grpSp>
        <p:nvGrpSpPr>
          <p:cNvPr id="72" name="组合 71">
            <a:extLst>
              <a:ext uri="{FF2B5EF4-FFF2-40B4-BE49-F238E27FC236}">
                <a16:creationId xmlns:a16="http://schemas.microsoft.com/office/drawing/2014/main" id="{36CA279F-3629-4384-9509-F81ABA803969}"/>
              </a:ext>
            </a:extLst>
          </p:cNvPr>
          <p:cNvGrpSpPr/>
          <p:nvPr/>
        </p:nvGrpSpPr>
        <p:grpSpPr>
          <a:xfrm>
            <a:off x="7566685" y="4205647"/>
            <a:ext cx="4466550" cy="2028691"/>
            <a:chOff x="5904049" y="2711535"/>
            <a:chExt cx="4134863" cy="1836801"/>
          </a:xfrm>
        </p:grpSpPr>
        <p:graphicFrame>
          <p:nvGraphicFramePr>
            <p:cNvPr id="73" name="对象 72">
              <a:extLst>
                <a:ext uri="{FF2B5EF4-FFF2-40B4-BE49-F238E27FC236}">
                  <a16:creationId xmlns:a16="http://schemas.microsoft.com/office/drawing/2014/main" id="{8BF2A6CB-585D-467F-87D1-FE922E36AAB4}"/>
                </a:ext>
              </a:extLst>
            </p:cNvPr>
            <p:cNvGraphicFramePr>
              <a:graphicFrameLocks noChangeAspect="1"/>
            </p:cNvGraphicFramePr>
            <p:nvPr>
              <p:extLst>
                <p:ext uri="{D42A27DB-BD31-4B8C-83A1-F6EECF244321}">
                  <p14:modId xmlns:p14="http://schemas.microsoft.com/office/powerpoint/2010/main" val="3805712122"/>
                </p:ext>
              </p:extLst>
            </p:nvPr>
          </p:nvGraphicFramePr>
          <p:xfrm>
            <a:off x="6082228" y="2794612"/>
            <a:ext cx="914400" cy="457200"/>
          </p:xfrm>
          <a:graphic>
            <a:graphicData uri="http://schemas.openxmlformats.org/presentationml/2006/ole">
              <mc:AlternateContent xmlns:mc="http://schemas.openxmlformats.org/markup-compatibility/2006">
                <mc:Choice xmlns:v="urn:schemas-microsoft-com:vml" Requires="v">
                  <p:oleObj spid="_x0000_s50423" name="Equation" r:id="rId14" imgW="596641" imgH="317362" progId="Equation.DSMT4">
                    <p:embed/>
                  </p:oleObj>
                </mc:Choice>
                <mc:Fallback>
                  <p:oleObj name="Equation" r:id="rId14" imgW="596641" imgH="317362" progId="Equation.DSMT4">
                    <p:embed/>
                    <p:pic>
                      <p:nvPicPr>
                        <p:cNvPr id="61" name="对象 60">
                          <a:extLst>
                            <a:ext uri="{FF2B5EF4-FFF2-40B4-BE49-F238E27FC236}">
                              <a16:creationId xmlns:a16="http://schemas.microsoft.com/office/drawing/2014/main" id="{71E26946-AF78-47DA-86D3-DF42E04F2D2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82228" y="2794612"/>
                          <a:ext cx="9144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 name="对象 73">
              <a:extLst>
                <a:ext uri="{FF2B5EF4-FFF2-40B4-BE49-F238E27FC236}">
                  <a16:creationId xmlns:a16="http://schemas.microsoft.com/office/drawing/2014/main" id="{18A39299-23EA-4217-B744-110027746FC5}"/>
                </a:ext>
              </a:extLst>
            </p:cNvPr>
            <p:cNvGraphicFramePr>
              <a:graphicFrameLocks noChangeAspect="1"/>
            </p:cNvGraphicFramePr>
            <p:nvPr>
              <p:extLst>
                <p:ext uri="{D42A27DB-BD31-4B8C-83A1-F6EECF244321}">
                  <p14:modId xmlns:p14="http://schemas.microsoft.com/office/powerpoint/2010/main" val="388813734"/>
                </p:ext>
              </p:extLst>
            </p:nvPr>
          </p:nvGraphicFramePr>
          <p:xfrm>
            <a:off x="8428515" y="2711535"/>
            <a:ext cx="914400" cy="552450"/>
          </p:xfrm>
          <a:graphic>
            <a:graphicData uri="http://schemas.openxmlformats.org/presentationml/2006/ole">
              <mc:AlternateContent xmlns:mc="http://schemas.openxmlformats.org/markup-compatibility/2006">
                <mc:Choice xmlns:v="urn:schemas-microsoft-com:vml" Requires="v">
                  <p:oleObj spid="_x0000_s50424" name="Equation" r:id="rId16" imgW="647700" imgH="368300" progId="Equation.DSMT4">
                    <p:embed/>
                  </p:oleObj>
                </mc:Choice>
                <mc:Fallback>
                  <p:oleObj name="Equation" r:id="rId16" imgW="647700" imgH="368300" progId="Equation.DSMT4">
                    <p:embed/>
                    <p:pic>
                      <p:nvPicPr>
                        <p:cNvPr id="62" name="对象 61">
                          <a:extLst>
                            <a:ext uri="{FF2B5EF4-FFF2-40B4-BE49-F238E27FC236}">
                              <a16:creationId xmlns:a16="http://schemas.microsoft.com/office/drawing/2014/main" id="{E2CFEBFA-0454-4249-9293-B3C6E381B05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428515" y="2711535"/>
                          <a:ext cx="914400"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 name="对象 74">
              <a:extLst>
                <a:ext uri="{FF2B5EF4-FFF2-40B4-BE49-F238E27FC236}">
                  <a16:creationId xmlns:a16="http://schemas.microsoft.com/office/drawing/2014/main" id="{3A049424-AA66-4177-B586-E141644A2CEB}"/>
                </a:ext>
              </a:extLst>
            </p:cNvPr>
            <p:cNvGraphicFramePr>
              <a:graphicFrameLocks noChangeAspect="1"/>
            </p:cNvGraphicFramePr>
            <p:nvPr>
              <p:extLst>
                <p:ext uri="{D42A27DB-BD31-4B8C-83A1-F6EECF244321}">
                  <p14:modId xmlns:p14="http://schemas.microsoft.com/office/powerpoint/2010/main" val="1817483368"/>
                </p:ext>
              </p:extLst>
            </p:nvPr>
          </p:nvGraphicFramePr>
          <p:xfrm>
            <a:off x="5904049" y="3814911"/>
            <a:ext cx="1647825" cy="733425"/>
          </p:xfrm>
          <a:graphic>
            <a:graphicData uri="http://schemas.openxmlformats.org/presentationml/2006/ole">
              <mc:AlternateContent xmlns:mc="http://schemas.openxmlformats.org/markup-compatibility/2006">
                <mc:Choice xmlns:v="urn:schemas-microsoft-com:vml" Requires="v">
                  <p:oleObj spid="_x0000_s50425" name="Equation" r:id="rId18" imgW="1397000" imgH="596900" progId="Equation.DSMT4">
                    <p:embed/>
                  </p:oleObj>
                </mc:Choice>
                <mc:Fallback>
                  <p:oleObj name="Equation" r:id="rId18" imgW="1397000" imgH="596900" progId="Equation.DSMT4">
                    <p:embed/>
                    <p:pic>
                      <p:nvPicPr>
                        <p:cNvPr id="63" name="对象 62">
                          <a:extLst>
                            <a:ext uri="{FF2B5EF4-FFF2-40B4-BE49-F238E27FC236}">
                              <a16:creationId xmlns:a16="http://schemas.microsoft.com/office/drawing/2014/main" id="{02F61DD1-0B01-4186-AF22-03DA934F0A7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04049" y="3814911"/>
                          <a:ext cx="1647825"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 name="对象 75">
              <a:extLst>
                <a:ext uri="{FF2B5EF4-FFF2-40B4-BE49-F238E27FC236}">
                  <a16:creationId xmlns:a16="http://schemas.microsoft.com/office/drawing/2014/main" id="{C7347F1E-8651-4633-B91E-431D1E91487F}"/>
                </a:ext>
              </a:extLst>
            </p:cNvPr>
            <p:cNvGraphicFramePr>
              <a:graphicFrameLocks noChangeAspect="1"/>
            </p:cNvGraphicFramePr>
            <p:nvPr>
              <p:extLst>
                <p:ext uri="{D42A27DB-BD31-4B8C-83A1-F6EECF244321}">
                  <p14:modId xmlns:p14="http://schemas.microsoft.com/office/powerpoint/2010/main" val="2524457110"/>
                </p:ext>
              </p:extLst>
            </p:nvPr>
          </p:nvGraphicFramePr>
          <p:xfrm>
            <a:off x="8391087" y="3803603"/>
            <a:ext cx="1647825" cy="733425"/>
          </p:xfrm>
          <a:graphic>
            <a:graphicData uri="http://schemas.openxmlformats.org/presentationml/2006/ole">
              <mc:AlternateContent xmlns:mc="http://schemas.openxmlformats.org/markup-compatibility/2006">
                <mc:Choice xmlns:v="urn:schemas-microsoft-com:vml" Requires="v">
                  <p:oleObj spid="_x0000_s50426" name="Equation" r:id="rId20" imgW="1358900" imgH="596900" progId="Equation.DSMT4">
                    <p:embed/>
                  </p:oleObj>
                </mc:Choice>
                <mc:Fallback>
                  <p:oleObj name="Equation" r:id="rId20" imgW="1358900" imgH="596900" progId="Equation.DSMT4">
                    <p:embed/>
                    <p:pic>
                      <p:nvPicPr>
                        <p:cNvPr id="64" name="对象 63">
                          <a:extLst>
                            <a:ext uri="{FF2B5EF4-FFF2-40B4-BE49-F238E27FC236}">
                              <a16:creationId xmlns:a16="http://schemas.microsoft.com/office/drawing/2014/main" id="{06FD222A-D65E-4644-9957-A8646C11BAC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91087" y="3803603"/>
                          <a:ext cx="1647825"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7" name="矩形 76">
            <a:extLst>
              <a:ext uri="{FF2B5EF4-FFF2-40B4-BE49-F238E27FC236}">
                <a16:creationId xmlns:a16="http://schemas.microsoft.com/office/drawing/2014/main" id="{48E0E751-E8C6-450D-99B0-4A6CDB4654ED}"/>
              </a:ext>
            </a:extLst>
          </p:cNvPr>
          <p:cNvSpPr/>
          <p:nvPr/>
        </p:nvSpPr>
        <p:spPr>
          <a:xfrm>
            <a:off x="8053574" y="2807659"/>
            <a:ext cx="1569660" cy="369332"/>
          </a:xfrm>
          <a:prstGeom prst="rect">
            <a:avLst/>
          </a:prstGeom>
        </p:spPr>
        <p:txBody>
          <a:bodyPr wrap="none">
            <a:spAutoFit/>
          </a:bodyPr>
          <a:lstStyle/>
          <a:p>
            <a:r>
              <a:rPr lang="zh-CN" altLang="en-US" dirty="0"/>
              <a:t>常见的核函数</a:t>
            </a:r>
          </a:p>
        </p:txBody>
      </p:sp>
    </p:spTree>
    <p:extLst>
      <p:ext uri="{BB962C8B-B14F-4D97-AF65-F5344CB8AC3E}">
        <p14:creationId xmlns:p14="http://schemas.microsoft.com/office/powerpoint/2010/main" val="1412292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组合 86">
            <a:extLst>
              <a:ext uri="{FF2B5EF4-FFF2-40B4-BE49-F238E27FC236}">
                <a16:creationId xmlns:a16="http://schemas.microsoft.com/office/drawing/2014/main" id="{B85B6770-0B3F-48C1-B5F7-1D430CF05CAB}"/>
              </a:ext>
            </a:extLst>
          </p:cNvPr>
          <p:cNvGrpSpPr/>
          <p:nvPr/>
        </p:nvGrpSpPr>
        <p:grpSpPr>
          <a:xfrm>
            <a:off x="-88444" y="1195135"/>
            <a:ext cx="12798583" cy="12229186"/>
            <a:chOff x="0" y="1133085"/>
            <a:chExt cx="12513972" cy="5524560"/>
          </a:xfrm>
        </p:grpSpPr>
        <p:sp>
          <p:nvSpPr>
            <p:cNvPr id="88" name="矩形 87">
              <a:extLst>
                <a:ext uri="{FF2B5EF4-FFF2-40B4-BE49-F238E27FC236}">
                  <a16:creationId xmlns:a16="http://schemas.microsoft.com/office/drawing/2014/main" id="{2024B546-7E41-4DAA-A924-B2BDA0CF950D}"/>
                </a:ext>
              </a:extLst>
            </p:cNvPr>
            <p:cNvSpPr/>
            <p:nvPr/>
          </p:nvSpPr>
          <p:spPr>
            <a:xfrm>
              <a:off x="0" y="1133085"/>
              <a:ext cx="12513972" cy="5500466"/>
            </a:xfrm>
            <a:prstGeom prst="rect">
              <a:avLst/>
            </a:prstGeom>
            <a:solidFill>
              <a:srgbClr val="97A4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Arial"/>
                  <a:ea typeface="微软雅黑"/>
                  <a:cs typeface="+mn-cs"/>
                </a:rPr>
                <a:t> </a:t>
              </a:r>
              <a:endParaRPr kumimoji="0" lang="zh-CN" altLang="en-US" sz="18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89" name="矩形 88">
              <a:extLst>
                <a:ext uri="{FF2B5EF4-FFF2-40B4-BE49-F238E27FC236}">
                  <a16:creationId xmlns:a16="http://schemas.microsoft.com/office/drawing/2014/main" id="{72DD5E2D-DA5C-4B15-9A5D-9DD6CE7D0D11}"/>
                </a:ext>
              </a:extLst>
            </p:cNvPr>
            <p:cNvSpPr/>
            <p:nvPr/>
          </p:nvSpPr>
          <p:spPr>
            <a:xfrm>
              <a:off x="341195" y="1157179"/>
              <a:ext cx="6026470" cy="5500466"/>
            </a:xfrm>
            <a:prstGeom prst="rect">
              <a:avLst/>
            </a:prstGeom>
            <a:solidFill>
              <a:srgbClr val="F4F4F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grpSp>
      <p:sp>
        <p:nvSpPr>
          <p:cNvPr id="90" name="矩形 89">
            <a:extLst>
              <a:ext uri="{FF2B5EF4-FFF2-40B4-BE49-F238E27FC236}">
                <a16:creationId xmlns:a16="http://schemas.microsoft.com/office/drawing/2014/main" id="{B7C74D14-591D-4461-8DD9-8788C0C93F5A}"/>
              </a:ext>
            </a:extLst>
          </p:cNvPr>
          <p:cNvSpPr/>
          <p:nvPr/>
        </p:nvSpPr>
        <p:spPr>
          <a:xfrm>
            <a:off x="6643183" y="1244506"/>
            <a:ext cx="5857976" cy="12175851"/>
          </a:xfrm>
          <a:prstGeom prst="rect">
            <a:avLst/>
          </a:prstGeom>
          <a:solidFill>
            <a:srgbClr val="F4F4F4"/>
          </a:solidFill>
          <a:ln w="12700" cap="flat" cmpd="sng" algn="ctr">
            <a:noFill/>
            <a:prstDash val="solid"/>
            <a:miter lim="800000"/>
          </a:ln>
          <a:effectLst/>
        </p:spPr>
        <p:txBody>
          <a:bodyPr rtlCol="0" anchor="ctr"/>
          <a:lstStyle/>
          <a:p>
            <a:pPr lvl="0" algn="ctr">
              <a:defRPr/>
            </a:pPr>
            <a:endParaRPr kumimoji="0" lang="zh-CN" altLang="en-US" sz="1800" b="0" i="0" u="none" strike="noStrike" kern="0" cap="none" spc="0" normalizeH="0" baseline="0" noProof="0" dirty="0">
              <a:ln>
                <a:noFill/>
              </a:ln>
              <a:effectLst/>
              <a:uLnTx/>
              <a:uFillTx/>
              <a:latin typeface="Arial"/>
              <a:ea typeface="微软雅黑"/>
            </a:endParaRPr>
          </a:p>
        </p:txBody>
      </p:sp>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时空权函数的选择</a:t>
            </a:r>
          </a:p>
        </p:txBody>
      </p:sp>
      <p:sp>
        <p:nvSpPr>
          <p:cNvPr id="8" name="Rectangle 2"/>
          <p:cNvSpPr>
            <a:spLocks noChangeArrowheads="1"/>
          </p:cNvSpPr>
          <p:nvPr/>
        </p:nvSpPr>
        <p:spPr bwMode="auto">
          <a:xfrm>
            <a:off x="4655659" y="5997478"/>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3019926"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时空地理加权回归</a:t>
            </a:r>
          </a:p>
        </p:txBody>
      </p:sp>
      <p:sp>
        <p:nvSpPr>
          <p:cNvPr id="4" name="Rectangle 2">
            <a:extLst>
              <a:ext uri="{FF2B5EF4-FFF2-40B4-BE49-F238E27FC236}">
                <a16:creationId xmlns:a16="http://schemas.microsoft.com/office/drawing/2014/main" id="{7A164D9E-715D-4778-AD8F-64E015B3CC2F}"/>
              </a:ext>
            </a:extLst>
          </p:cNvPr>
          <p:cNvSpPr>
            <a:spLocks noChangeArrowheads="1"/>
          </p:cNvSpPr>
          <p:nvPr/>
        </p:nvSpPr>
        <p:spPr bwMode="auto">
          <a:xfrm>
            <a:off x="2316533" y="4859768"/>
            <a:ext cx="1289785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9" name="Rectangle 5">
            <a:extLst>
              <a:ext uri="{FF2B5EF4-FFF2-40B4-BE49-F238E27FC236}">
                <a16:creationId xmlns:a16="http://schemas.microsoft.com/office/drawing/2014/main" id="{973D8067-03B0-4E8A-8B6B-514E40C75005}"/>
              </a:ext>
            </a:extLst>
          </p:cNvPr>
          <p:cNvSpPr>
            <a:spLocks noChangeArrowheads="1"/>
          </p:cNvSpPr>
          <p:nvPr/>
        </p:nvSpPr>
        <p:spPr bwMode="auto">
          <a:xfrm>
            <a:off x="8864599" y="3380961"/>
            <a:ext cx="179514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4" name="Rectangle 9">
            <a:extLst>
              <a:ext uri="{FF2B5EF4-FFF2-40B4-BE49-F238E27FC236}">
                <a16:creationId xmlns:a16="http://schemas.microsoft.com/office/drawing/2014/main" id="{4D733F68-5408-434A-9709-2B8517DF8ABD}"/>
              </a:ext>
            </a:extLst>
          </p:cNvPr>
          <p:cNvSpPr>
            <a:spLocks noChangeArrowheads="1"/>
          </p:cNvSpPr>
          <p:nvPr/>
        </p:nvSpPr>
        <p:spPr bwMode="auto">
          <a:xfrm>
            <a:off x="8125876" y="39708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9CF1FAA2-AB55-4C5A-B871-4D6AAF59A9D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8">
            <a:extLst>
              <a:ext uri="{FF2B5EF4-FFF2-40B4-BE49-F238E27FC236}">
                <a16:creationId xmlns:a16="http://schemas.microsoft.com/office/drawing/2014/main" id="{B4712996-73CB-477B-97C2-3FC1268AB5B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5" name="Rectangle 39">
            <a:extLst>
              <a:ext uri="{FF2B5EF4-FFF2-40B4-BE49-F238E27FC236}">
                <a16:creationId xmlns:a16="http://schemas.microsoft.com/office/drawing/2014/main" id="{B9896F11-B433-4110-B351-41FD7C72B33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CE1FCE9F-0A4B-48B7-BB19-5C56E3154E6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966A0341-8BB8-4C5F-ADE3-DE25746DAC2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6">
            <a:extLst>
              <a:ext uri="{FF2B5EF4-FFF2-40B4-BE49-F238E27FC236}">
                <a16:creationId xmlns:a16="http://schemas.microsoft.com/office/drawing/2014/main" id="{C6BC7889-BCE1-4319-8B78-DEB7A605FE1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8">
            <a:extLst>
              <a:ext uri="{FF2B5EF4-FFF2-40B4-BE49-F238E27FC236}">
                <a16:creationId xmlns:a16="http://schemas.microsoft.com/office/drawing/2014/main" id="{58AAB79F-E0C6-45EF-830D-8220575C23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11">
            <a:extLst>
              <a:ext uri="{FF2B5EF4-FFF2-40B4-BE49-F238E27FC236}">
                <a16:creationId xmlns:a16="http://schemas.microsoft.com/office/drawing/2014/main" id="{1F00A112-9D71-4F2E-8B73-3BA0D0A848D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13">
            <a:extLst>
              <a:ext uri="{FF2B5EF4-FFF2-40B4-BE49-F238E27FC236}">
                <a16:creationId xmlns:a16="http://schemas.microsoft.com/office/drawing/2014/main" id="{C2C4627E-F9CB-4414-9561-B3B3BBE13FA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CC41CB7F-7155-4E65-B030-BAA3E04C5C1E}"/>
              </a:ext>
            </a:extLst>
          </p:cNvPr>
          <p:cNvSpPr>
            <a:spLocks noChangeArrowheads="1"/>
          </p:cNvSpPr>
          <p:nvPr/>
        </p:nvSpPr>
        <p:spPr bwMode="auto">
          <a:xfrm>
            <a:off x="10269622" y="4113468"/>
            <a:ext cx="10643357" cy="52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Rectangle 4">
            <a:extLst>
              <a:ext uri="{FF2B5EF4-FFF2-40B4-BE49-F238E27FC236}">
                <a16:creationId xmlns:a16="http://schemas.microsoft.com/office/drawing/2014/main" id="{F13B98C5-41EA-4D05-9751-3CE0C794B63E}"/>
              </a:ext>
            </a:extLst>
          </p:cNvPr>
          <p:cNvSpPr>
            <a:spLocks noChangeArrowheads="1"/>
          </p:cNvSpPr>
          <p:nvPr/>
        </p:nvSpPr>
        <p:spPr bwMode="auto">
          <a:xfrm>
            <a:off x="421616" y="2809377"/>
            <a:ext cx="567438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en-US" dirty="0"/>
              <a:t>其中</a:t>
            </a:r>
            <a:r>
              <a:rPr lang="en-US" altLang="zh-CN" dirty="0"/>
              <a:t>λ</a:t>
            </a:r>
            <a:r>
              <a:rPr lang="zh-CN" altLang="en-US" dirty="0"/>
              <a:t>和</a:t>
            </a:r>
            <a:r>
              <a:rPr lang="en-US" altLang="zh-CN" dirty="0"/>
              <a:t>μ</a:t>
            </a:r>
            <a:r>
              <a:rPr lang="zh-CN" altLang="en-US" dirty="0"/>
              <a:t>为平衡空间距离和时间距离的比例因子，</a:t>
            </a:r>
            <a:r>
              <a:rPr lang="en-US" altLang="zh-CN" dirty="0" err="1"/>
              <a:t>ti</a:t>
            </a:r>
            <a:r>
              <a:rPr lang="en-US" altLang="zh-CN" dirty="0"/>
              <a:t> </a:t>
            </a:r>
            <a:r>
              <a:rPr lang="zh-CN" altLang="en-US" dirty="0"/>
              <a:t>和</a:t>
            </a:r>
            <a:r>
              <a:rPr lang="en-US" altLang="zh-CN" dirty="0" err="1"/>
              <a:t>tj</a:t>
            </a:r>
            <a:r>
              <a:rPr lang="zh-CN" altLang="en-US" dirty="0"/>
              <a:t>是不同的观测时间。则有</a:t>
            </a:r>
          </a:p>
        </p:txBody>
      </p:sp>
      <p:sp>
        <p:nvSpPr>
          <p:cNvPr id="22" name="Rectangle 6">
            <a:extLst>
              <a:ext uri="{FF2B5EF4-FFF2-40B4-BE49-F238E27FC236}">
                <a16:creationId xmlns:a16="http://schemas.microsoft.com/office/drawing/2014/main" id="{05F30B22-4E25-4123-A018-BB6208B04DD7}"/>
              </a:ext>
            </a:extLst>
          </p:cNvPr>
          <p:cNvSpPr>
            <a:spLocks noChangeArrowheads="1"/>
          </p:cNvSpPr>
          <p:nvPr/>
        </p:nvSpPr>
        <p:spPr bwMode="auto">
          <a:xfrm>
            <a:off x="-4730044" y="3318037"/>
            <a:ext cx="24316362" cy="53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5" name="Rectangle 8">
            <a:extLst>
              <a:ext uri="{FF2B5EF4-FFF2-40B4-BE49-F238E27FC236}">
                <a16:creationId xmlns:a16="http://schemas.microsoft.com/office/drawing/2014/main" id="{1E4908C5-17B6-4555-9FB9-EA60CF0B9680}"/>
              </a:ext>
            </a:extLst>
          </p:cNvPr>
          <p:cNvSpPr>
            <a:spLocks noChangeArrowheads="1"/>
          </p:cNvSpPr>
          <p:nvPr/>
        </p:nvSpPr>
        <p:spPr bwMode="auto">
          <a:xfrm>
            <a:off x="3200399" y="3533505"/>
            <a:ext cx="23109611" cy="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8" name="Rectangle 14">
            <a:extLst>
              <a:ext uri="{FF2B5EF4-FFF2-40B4-BE49-F238E27FC236}">
                <a16:creationId xmlns:a16="http://schemas.microsoft.com/office/drawing/2014/main" id="{F18BD99B-3AEA-4C00-A692-896BDDAD35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7" name="矩形 66">
            <a:extLst>
              <a:ext uri="{FF2B5EF4-FFF2-40B4-BE49-F238E27FC236}">
                <a16:creationId xmlns:a16="http://schemas.microsoft.com/office/drawing/2014/main" id="{48BF1893-A538-49A6-BA59-4C17C67B916B}"/>
              </a:ext>
            </a:extLst>
          </p:cNvPr>
          <p:cNvSpPr/>
          <p:nvPr/>
        </p:nvSpPr>
        <p:spPr>
          <a:xfrm>
            <a:off x="457200" y="1397690"/>
            <a:ext cx="5638800" cy="646331"/>
          </a:xfrm>
          <a:prstGeom prst="rect">
            <a:avLst/>
          </a:prstGeom>
        </p:spPr>
        <p:txBody>
          <a:bodyPr wrap="square">
            <a:spAutoFit/>
          </a:bodyPr>
          <a:lstStyle/>
          <a:p>
            <a:r>
              <a:rPr lang="zh-CN" altLang="en-US" dirty="0"/>
              <a:t>如果使用欧氏距离和高斯核函数来构造时空权重矩阵，可以得到</a:t>
            </a:r>
          </a:p>
        </p:txBody>
      </p:sp>
      <p:sp>
        <p:nvSpPr>
          <p:cNvPr id="68" name="Rectangle 66">
            <a:extLst>
              <a:ext uri="{FF2B5EF4-FFF2-40B4-BE49-F238E27FC236}">
                <a16:creationId xmlns:a16="http://schemas.microsoft.com/office/drawing/2014/main" id="{68A672FE-5C43-46FE-9324-121376284320}"/>
              </a:ext>
            </a:extLst>
          </p:cNvPr>
          <p:cNvSpPr>
            <a:spLocks noChangeArrowheads="1"/>
          </p:cNvSpPr>
          <p:nvPr/>
        </p:nvSpPr>
        <p:spPr bwMode="auto">
          <a:xfrm>
            <a:off x="7082972" y="1510807"/>
            <a:ext cx="497839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en-US" dirty="0"/>
              <a:t>其中</a:t>
            </a:r>
            <a:r>
              <a:rPr lang="en-US" altLang="zh-CN" dirty="0"/>
              <a:t>h</a:t>
            </a:r>
            <a:r>
              <a:rPr lang="zh-CN" altLang="en-US" dirty="0"/>
              <a:t>为时空带宽参数，         和              分别为空间和时间带宽参数，可以看出</a:t>
            </a:r>
            <a:r>
              <a:rPr lang="en-US" altLang="zh-CN" dirty="0"/>
              <a:t>(u</a:t>
            </a:r>
            <a:r>
              <a:rPr lang="zh-CN" altLang="en-US" dirty="0"/>
              <a:t>，</a:t>
            </a:r>
            <a:r>
              <a:rPr lang="en-US" altLang="zh-CN" dirty="0"/>
              <a:t>v</a:t>
            </a:r>
            <a:r>
              <a:rPr lang="zh-CN" altLang="en-US" dirty="0"/>
              <a:t>，</a:t>
            </a:r>
            <a:r>
              <a:rPr lang="en-US" altLang="zh-CN" dirty="0"/>
              <a:t>t)</a:t>
            </a:r>
            <a:r>
              <a:rPr lang="zh-CN" altLang="en-US" dirty="0"/>
              <a:t>处的权值为空间上的权值与时间上的权值的乘积。</a:t>
            </a:r>
          </a:p>
        </p:txBody>
      </p:sp>
      <p:graphicFrame>
        <p:nvGraphicFramePr>
          <p:cNvPr id="69" name="对象 68">
            <a:extLst>
              <a:ext uri="{FF2B5EF4-FFF2-40B4-BE49-F238E27FC236}">
                <a16:creationId xmlns:a16="http://schemas.microsoft.com/office/drawing/2014/main" id="{1433C1FE-7E1B-4EB9-87E6-F7B361400C4A}"/>
              </a:ext>
            </a:extLst>
          </p:cNvPr>
          <p:cNvGraphicFramePr>
            <a:graphicFrameLocks noChangeAspect="1"/>
          </p:cNvGraphicFramePr>
          <p:nvPr>
            <p:extLst>
              <p:ext uri="{D42A27DB-BD31-4B8C-83A1-F6EECF244321}">
                <p14:modId xmlns:p14="http://schemas.microsoft.com/office/powerpoint/2010/main" val="1592875179"/>
              </p:ext>
            </p:extLst>
          </p:nvPr>
        </p:nvGraphicFramePr>
        <p:xfrm>
          <a:off x="562298" y="2122510"/>
          <a:ext cx="4817345" cy="582096"/>
        </p:xfrm>
        <a:graphic>
          <a:graphicData uri="http://schemas.openxmlformats.org/presentationml/2006/ole">
            <mc:AlternateContent xmlns:mc="http://schemas.openxmlformats.org/markup-compatibility/2006">
              <mc:Choice xmlns:v="urn:schemas-microsoft-com:vml" Requires="v">
                <p:oleObj spid="_x0000_s49433" name="Equation" r:id="rId3" imgW="2272314" imgH="266584" progId="Equation.DSMT4">
                  <p:embed/>
                </p:oleObj>
              </mc:Choice>
              <mc:Fallback>
                <p:oleObj name="Equation" r:id="rId3" imgW="2272314" imgH="266584" progId="Equation.DSMT4">
                  <p:embed/>
                  <p:pic>
                    <p:nvPicPr>
                      <p:cNvPr id="0" name="Object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298" y="2122510"/>
                        <a:ext cx="4817345" cy="582096"/>
                      </a:xfrm>
                      <a:prstGeom prst="rect">
                        <a:avLst/>
                      </a:prstGeom>
                      <a:noFill/>
                    </p:spPr>
                  </p:pic>
                </p:oleObj>
              </mc:Fallback>
            </mc:AlternateContent>
          </a:graphicData>
        </a:graphic>
      </p:graphicFrame>
      <p:sp>
        <p:nvSpPr>
          <p:cNvPr id="70" name="Rectangle 77">
            <a:extLst>
              <a:ext uri="{FF2B5EF4-FFF2-40B4-BE49-F238E27FC236}">
                <a16:creationId xmlns:a16="http://schemas.microsoft.com/office/drawing/2014/main" id="{4CDAAF61-0D80-41D9-8EA6-62A86DA5F8C1}"/>
              </a:ext>
            </a:extLst>
          </p:cNvPr>
          <p:cNvSpPr>
            <a:spLocks noChangeArrowheads="1"/>
          </p:cNvSpPr>
          <p:nvPr/>
        </p:nvSpPr>
        <p:spPr bwMode="auto">
          <a:xfrm>
            <a:off x="7583713" y="6295954"/>
            <a:ext cx="21133860" cy="62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1" name="对象 70">
            <a:extLst>
              <a:ext uri="{FF2B5EF4-FFF2-40B4-BE49-F238E27FC236}">
                <a16:creationId xmlns:a16="http://schemas.microsoft.com/office/drawing/2014/main" id="{27AEBB01-E98B-412D-B11D-B6B5502798CA}"/>
              </a:ext>
            </a:extLst>
          </p:cNvPr>
          <p:cNvGraphicFramePr>
            <a:graphicFrameLocks noChangeAspect="1"/>
          </p:cNvGraphicFramePr>
          <p:nvPr>
            <p:extLst>
              <p:ext uri="{D42A27DB-BD31-4B8C-83A1-F6EECF244321}">
                <p14:modId xmlns:p14="http://schemas.microsoft.com/office/powerpoint/2010/main" val="552479522"/>
              </p:ext>
            </p:extLst>
          </p:nvPr>
        </p:nvGraphicFramePr>
        <p:xfrm>
          <a:off x="546812" y="3514315"/>
          <a:ext cx="3961699" cy="1914378"/>
        </p:xfrm>
        <a:graphic>
          <a:graphicData uri="http://schemas.openxmlformats.org/presentationml/2006/ole">
            <mc:AlternateContent xmlns:mc="http://schemas.openxmlformats.org/markup-compatibility/2006">
              <mc:Choice xmlns:v="urn:schemas-microsoft-com:vml" Requires="v">
                <p:oleObj spid="_x0000_s49434" name="Equation" r:id="rId5" imgW="2794000" imgH="1333500" progId="Equation.DSMT4">
                  <p:embed/>
                </p:oleObj>
              </mc:Choice>
              <mc:Fallback>
                <p:oleObj name="Equation" r:id="rId5" imgW="2794000" imgH="1333500" progId="Equation.DSMT4">
                  <p:embed/>
                  <p:pic>
                    <p:nvPicPr>
                      <p:cNvPr id="0" name="Object 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812" y="3514315"/>
                        <a:ext cx="3961699" cy="1914378"/>
                      </a:xfrm>
                      <a:prstGeom prst="rect">
                        <a:avLst/>
                      </a:prstGeom>
                      <a:noFill/>
                    </p:spPr>
                  </p:pic>
                </p:oleObj>
              </mc:Fallback>
            </mc:AlternateContent>
          </a:graphicData>
        </a:graphic>
      </p:graphicFrame>
      <p:sp>
        <p:nvSpPr>
          <p:cNvPr id="77" name="Rectangle 84">
            <a:extLst>
              <a:ext uri="{FF2B5EF4-FFF2-40B4-BE49-F238E27FC236}">
                <a16:creationId xmlns:a16="http://schemas.microsoft.com/office/drawing/2014/main" id="{04558A46-901E-4D43-8372-E64E686DDF6A}"/>
              </a:ext>
            </a:extLst>
          </p:cNvPr>
          <p:cNvSpPr>
            <a:spLocks noChangeArrowheads="1"/>
          </p:cNvSpPr>
          <p:nvPr/>
        </p:nvSpPr>
        <p:spPr bwMode="auto">
          <a:xfrm>
            <a:off x="9402731" y="1215691"/>
            <a:ext cx="105209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8" name="对象 77">
            <a:extLst>
              <a:ext uri="{FF2B5EF4-FFF2-40B4-BE49-F238E27FC236}">
                <a16:creationId xmlns:a16="http://schemas.microsoft.com/office/drawing/2014/main" id="{D52048F0-132A-4460-95FF-204897B734DD}"/>
              </a:ext>
            </a:extLst>
          </p:cNvPr>
          <p:cNvGraphicFramePr>
            <a:graphicFrameLocks noChangeAspect="1"/>
          </p:cNvGraphicFramePr>
          <p:nvPr>
            <p:extLst>
              <p:ext uri="{D42A27DB-BD31-4B8C-83A1-F6EECF244321}">
                <p14:modId xmlns:p14="http://schemas.microsoft.com/office/powerpoint/2010/main" val="3982928332"/>
              </p:ext>
            </p:extLst>
          </p:nvPr>
        </p:nvGraphicFramePr>
        <p:xfrm>
          <a:off x="9441044" y="1373813"/>
          <a:ext cx="597612" cy="494575"/>
        </p:xfrm>
        <a:graphic>
          <a:graphicData uri="http://schemas.openxmlformats.org/presentationml/2006/ole">
            <mc:AlternateContent xmlns:mc="http://schemas.openxmlformats.org/markup-compatibility/2006">
              <mc:Choice xmlns:v="urn:schemas-microsoft-com:vml" Requires="v">
                <p:oleObj spid="_x0000_s49435" name="Equation" r:id="rId7" imgW="520474" imgH="393529" progId="Equation.DSMT4">
                  <p:embed/>
                </p:oleObj>
              </mc:Choice>
              <mc:Fallback>
                <p:oleObj name="Equation" r:id="rId7" imgW="520474" imgH="393529" progId="Equation.DSMT4">
                  <p:embed/>
                  <p:pic>
                    <p:nvPicPr>
                      <p:cNvPr id="0" name="Object 8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41044" y="1373813"/>
                        <a:ext cx="597612" cy="494575"/>
                      </a:xfrm>
                      <a:prstGeom prst="rect">
                        <a:avLst/>
                      </a:prstGeom>
                      <a:noFill/>
                    </p:spPr>
                  </p:pic>
                </p:oleObj>
              </mc:Fallback>
            </mc:AlternateContent>
          </a:graphicData>
        </a:graphic>
      </p:graphicFrame>
      <p:sp>
        <p:nvSpPr>
          <p:cNvPr id="79" name="Rectangle 86">
            <a:extLst>
              <a:ext uri="{FF2B5EF4-FFF2-40B4-BE49-F238E27FC236}">
                <a16:creationId xmlns:a16="http://schemas.microsoft.com/office/drawing/2014/main" id="{CB00CBD9-F349-422C-BB6F-4BFC504710CA}"/>
              </a:ext>
            </a:extLst>
          </p:cNvPr>
          <p:cNvSpPr>
            <a:spLocks noChangeArrowheads="1"/>
          </p:cNvSpPr>
          <p:nvPr/>
        </p:nvSpPr>
        <p:spPr bwMode="auto">
          <a:xfrm>
            <a:off x="0" y="-1"/>
            <a:ext cx="1505480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0" name="对象 79">
            <a:extLst>
              <a:ext uri="{FF2B5EF4-FFF2-40B4-BE49-F238E27FC236}">
                <a16:creationId xmlns:a16="http://schemas.microsoft.com/office/drawing/2014/main" id="{394E3F72-DD08-4525-8D69-436740F282CF}"/>
              </a:ext>
            </a:extLst>
          </p:cNvPr>
          <p:cNvGraphicFramePr>
            <a:graphicFrameLocks noChangeAspect="1"/>
          </p:cNvGraphicFramePr>
          <p:nvPr>
            <p:extLst>
              <p:ext uri="{D42A27DB-BD31-4B8C-83A1-F6EECF244321}">
                <p14:modId xmlns:p14="http://schemas.microsoft.com/office/powerpoint/2010/main" val="3260858739"/>
              </p:ext>
            </p:extLst>
          </p:nvPr>
        </p:nvGraphicFramePr>
        <p:xfrm>
          <a:off x="10269622" y="1357229"/>
          <a:ext cx="682171" cy="564555"/>
        </p:xfrm>
        <a:graphic>
          <a:graphicData uri="http://schemas.openxmlformats.org/presentationml/2006/ole">
            <mc:AlternateContent xmlns:mc="http://schemas.openxmlformats.org/markup-compatibility/2006">
              <mc:Choice xmlns:v="urn:schemas-microsoft-com:vml" Requires="v">
                <p:oleObj spid="_x0000_s49436" name="Equation" r:id="rId9" imgW="533169" imgH="418918" progId="Equation.DSMT4">
                  <p:embed/>
                </p:oleObj>
              </mc:Choice>
              <mc:Fallback>
                <p:oleObj name="Equation" r:id="rId9" imgW="533169" imgH="418918" progId="Equation.DSMT4">
                  <p:embed/>
                  <p:pic>
                    <p:nvPicPr>
                      <p:cNvPr id="0" name="Object 8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69622" y="1357229"/>
                        <a:ext cx="682171" cy="564555"/>
                      </a:xfrm>
                      <a:prstGeom prst="rect">
                        <a:avLst/>
                      </a:prstGeom>
                      <a:noFill/>
                    </p:spPr>
                  </p:pic>
                </p:oleObj>
              </mc:Fallback>
            </mc:AlternateContent>
          </a:graphicData>
        </a:graphic>
      </p:graphicFrame>
      <p:sp>
        <p:nvSpPr>
          <p:cNvPr id="81" name="矩形 80">
            <a:extLst>
              <a:ext uri="{FF2B5EF4-FFF2-40B4-BE49-F238E27FC236}">
                <a16:creationId xmlns:a16="http://schemas.microsoft.com/office/drawing/2014/main" id="{18FA7911-5FDD-4A15-9E0B-2359EEC1D41A}"/>
              </a:ext>
            </a:extLst>
          </p:cNvPr>
          <p:cNvSpPr/>
          <p:nvPr/>
        </p:nvSpPr>
        <p:spPr>
          <a:xfrm>
            <a:off x="7022791" y="2488423"/>
            <a:ext cx="4817344" cy="369332"/>
          </a:xfrm>
          <a:prstGeom prst="rect">
            <a:avLst/>
          </a:prstGeom>
        </p:spPr>
        <p:txBody>
          <a:bodyPr wrap="none">
            <a:spAutoFit/>
          </a:bodyPr>
          <a:lstStyle/>
          <a:p>
            <a:r>
              <a:rPr lang="zh-CN" altLang="en-US" dirty="0"/>
              <a:t>采用交叉验证的方法确定带宽参数</a:t>
            </a:r>
            <a:r>
              <a:rPr lang="en-US" altLang="zh-CN" dirty="0"/>
              <a:t>h1</a:t>
            </a:r>
            <a:r>
              <a:rPr lang="zh-CN" altLang="en-US" dirty="0"/>
              <a:t>和</a:t>
            </a:r>
            <a:r>
              <a:rPr lang="en-US" altLang="zh-CN" dirty="0"/>
              <a:t>h2</a:t>
            </a:r>
            <a:r>
              <a:rPr lang="zh-CN" altLang="en-US" dirty="0"/>
              <a:t>，令</a:t>
            </a:r>
          </a:p>
        </p:txBody>
      </p:sp>
      <p:sp>
        <p:nvSpPr>
          <p:cNvPr id="82" name="Rectangle 88">
            <a:extLst>
              <a:ext uri="{FF2B5EF4-FFF2-40B4-BE49-F238E27FC236}">
                <a16:creationId xmlns:a16="http://schemas.microsoft.com/office/drawing/2014/main" id="{2D4D4EA5-ADD9-4276-AEDE-733827ED9536}"/>
              </a:ext>
            </a:extLst>
          </p:cNvPr>
          <p:cNvSpPr>
            <a:spLocks noChangeArrowheads="1"/>
          </p:cNvSpPr>
          <p:nvPr/>
        </p:nvSpPr>
        <p:spPr bwMode="auto">
          <a:xfrm>
            <a:off x="7162098" y="2838278"/>
            <a:ext cx="1514183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3" name="对象 82">
            <a:extLst>
              <a:ext uri="{FF2B5EF4-FFF2-40B4-BE49-F238E27FC236}">
                <a16:creationId xmlns:a16="http://schemas.microsoft.com/office/drawing/2014/main" id="{2583D6F5-A04A-4867-A280-64293E55F114}"/>
              </a:ext>
            </a:extLst>
          </p:cNvPr>
          <p:cNvGraphicFramePr>
            <a:graphicFrameLocks noChangeAspect="1"/>
          </p:cNvGraphicFramePr>
          <p:nvPr>
            <p:extLst>
              <p:ext uri="{D42A27DB-BD31-4B8C-83A1-F6EECF244321}">
                <p14:modId xmlns:p14="http://schemas.microsoft.com/office/powerpoint/2010/main" val="2425282796"/>
              </p:ext>
            </p:extLst>
          </p:nvPr>
        </p:nvGraphicFramePr>
        <p:xfrm>
          <a:off x="7162098" y="2838278"/>
          <a:ext cx="2774228" cy="609368"/>
        </p:xfrm>
        <a:graphic>
          <a:graphicData uri="http://schemas.openxmlformats.org/presentationml/2006/ole">
            <mc:AlternateContent xmlns:mc="http://schemas.openxmlformats.org/markup-compatibility/2006">
              <mc:Choice xmlns:v="urn:schemas-microsoft-com:vml" Requires="v">
                <p:oleObj spid="_x0000_s49437" name="Equation" r:id="rId11" imgW="1651000" imgH="368300" progId="Equation.DSMT4">
                  <p:embed/>
                </p:oleObj>
              </mc:Choice>
              <mc:Fallback>
                <p:oleObj name="Equation" r:id="rId11" imgW="1651000" imgH="368300" progId="Equation.DSMT4">
                  <p:embed/>
                  <p:pic>
                    <p:nvPicPr>
                      <p:cNvPr id="0" name="Object 8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62098" y="2838278"/>
                        <a:ext cx="2774228" cy="609368"/>
                      </a:xfrm>
                      <a:prstGeom prst="rect">
                        <a:avLst/>
                      </a:prstGeom>
                      <a:noFill/>
                    </p:spPr>
                  </p:pic>
                </p:oleObj>
              </mc:Fallback>
            </mc:AlternateContent>
          </a:graphicData>
        </a:graphic>
      </p:graphicFrame>
      <p:sp>
        <p:nvSpPr>
          <p:cNvPr id="84" name="矩形 83">
            <a:extLst>
              <a:ext uri="{FF2B5EF4-FFF2-40B4-BE49-F238E27FC236}">
                <a16:creationId xmlns:a16="http://schemas.microsoft.com/office/drawing/2014/main" id="{6CF77BE9-6094-41F8-BECC-54477AFA61B7}"/>
              </a:ext>
            </a:extLst>
          </p:cNvPr>
          <p:cNvSpPr/>
          <p:nvPr/>
        </p:nvSpPr>
        <p:spPr>
          <a:xfrm>
            <a:off x="7082972" y="3447646"/>
            <a:ext cx="1787669" cy="369332"/>
          </a:xfrm>
          <a:prstGeom prst="rect">
            <a:avLst/>
          </a:prstGeom>
        </p:spPr>
        <p:txBody>
          <a:bodyPr wrap="non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i="1" dirty="0">
                <a:latin typeface="Times New Roman" panose="02020603050405020304" pitchFamily="18" charset="0"/>
                <a:ea typeface="宋体" panose="02010600030101010101" pitchFamily="2" charset="-122"/>
              </a:rPr>
              <a:t>h</a:t>
            </a:r>
            <a:r>
              <a:rPr lang="en-US" altLang="zh-CN" i="1" baseline="-25000" dirty="0">
                <a:latin typeface="Times New Roman" panose="02020603050405020304" pitchFamily="18" charset="0"/>
                <a:ea typeface="宋体" panose="02010600030101010101" pitchFamily="2" charset="-122"/>
              </a:rPr>
              <a:t>1</a:t>
            </a:r>
            <a:r>
              <a:rPr lang="zh-CN" altLang="zh-CN"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i="1" dirty="0">
                <a:latin typeface="Times New Roman" panose="02020603050405020304" pitchFamily="18" charset="0"/>
                <a:ea typeface="宋体" panose="02010600030101010101" pitchFamily="2" charset="-122"/>
              </a:rPr>
              <a:t>h</a:t>
            </a:r>
            <a:r>
              <a:rPr lang="en-US" altLang="zh-CN" i="1" baseline="-25000" dirty="0">
                <a:latin typeface="Times New Roman" panose="02020603050405020304" pitchFamily="18" charset="0"/>
                <a:ea typeface="宋体" panose="02010600030101010101" pitchFamily="2" charset="-122"/>
              </a:rPr>
              <a:t>2</a:t>
            </a:r>
            <a:r>
              <a:rPr lang="zh-CN" altLang="zh-CN" dirty="0">
                <a:latin typeface="Times New Roman" panose="02020603050405020304" pitchFamily="18" charset="0"/>
                <a:ea typeface="宋体" panose="02010600030101010101" pitchFamily="2" charset="-122"/>
                <a:cs typeface="Times New Roman" panose="02020603050405020304" pitchFamily="18" charset="0"/>
              </a:rPr>
              <a:t>使得</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85" name="Rectangle 90">
            <a:extLst>
              <a:ext uri="{FF2B5EF4-FFF2-40B4-BE49-F238E27FC236}">
                <a16:creationId xmlns:a16="http://schemas.microsoft.com/office/drawing/2014/main" id="{64631C58-916E-441C-A86A-BFEFADC5B634}"/>
              </a:ext>
            </a:extLst>
          </p:cNvPr>
          <p:cNvSpPr>
            <a:spLocks noChangeArrowheads="1"/>
          </p:cNvSpPr>
          <p:nvPr/>
        </p:nvSpPr>
        <p:spPr bwMode="auto">
          <a:xfrm>
            <a:off x="7370731" y="3890682"/>
            <a:ext cx="1173098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6" name="对象 85">
            <a:extLst>
              <a:ext uri="{FF2B5EF4-FFF2-40B4-BE49-F238E27FC236}">
                <a16:creationId xmlns:a16="http://schemas.microsoft.com/office/drawing/2014/main" id="{E5140131-46F3-4A65-BCEF-1052333179F9}"/>
              </a:ext>
            </a:extLst>
          </p:cNvPr>
          <p:cNvGraphicFramePr>
            <a:graphicFrameLocks noChangeAspect="1"/>
          </p:cNvGraphicFramePr>
          <p:nvPr>
            <p:extLst>
              <p:ext uri="{D42A27DB-BD31-4B8C-83A1-F6EECF244321}">
                <p14:modId xmlns:p14="http://schemas.microsoft.com/office/powerpoint/2010/main" val="956035755"/>
              </p:ext>
            </p:extLst>
          </p:nvPr>
        </p:nvGraphicFramePr>
        <p:xfrm>
          <a:off x="7230397" y="3949652"/>
          <a:ext cx="2465146" cy="355163"/>
        </p:xfrm>
        <a:graphic>
          <a:graphicData uri="http://schemas.openxmlformats.org/presentationml/2006/ole">
            <mc:AlternateContent xmlns:mc="http://schemas.openxmlformats.org/markup-compatibility/2006">
              <mc:Choice xmlns:v="urn:schemas-microsoft-com:vml" Requires="v">
                <p:oleObj spid="_x0000_s49438" name="Equation" r:id="rId13" imgW="1524000" imgH="190500" progId="Equation.DSMT4">
                  <p:embed/>
                </p:oleObj>
              </mc:Choice>
              <mc:Fallback>
                <p:oleObj name="Equation" r:id="rId13" imgW="1524000" imgH="190500" progId="Equation.DSMT4">
                  <p:embed/>
                  <p:pic>
                    <p:nvPicPr>
                      <p:cNvPr id="0" name="Object 8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30397" y="3949652"/>
                        <a:ext cx="2465146" cy="355163"/>
                      </a:xfrm>
                      <a:prstGeom prst="rect">
                        <a:avLst/>
                      </a:prstGeom>
                      <a:noFill/>
                    </p:spPr>
                  </p:pic>
                </p:oleObj>
              </mc:Fallback>
            </mc:AlternateContent>
          </a:graphicData>
        </a:graphic>
      </p:graphicFrame>
    </p:spTree>
    <p:extLst>
      <p:ext uri="{BB962C8B-B14F-4D97-AF65-F5344CB8AC3E}">
        <p14:creationId xmlns:p14="http://schemas.microsoft.com/office/powerpoint/2010/main" val="11081755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地理加权主成分分析</a:t>
            </a: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3019926"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rPr>
              <a:t>地理加权主成分分析</a:t>
            </a:r>
          </a:p>
        </p:txBody>
      </p:sp>
      <p:sp>
        <p:nvSpPr>
          <p:cNvPr id="4" name="Rectangle 2">
            <a:extLst>
              <a:ext uri="{FF2B5EF4-FFF2-40B4-BE49-F238E27FC236}">
                <a16:creationId xmlns:a16="http://schemas.microsoft.com/office/drawing/2014/main" id="{7A164D9E-715D-4778-AD8F-64E015B3CC2F}"/>
              </a:ext>
            </a:extLst>
          </p:cNvPr>
          <p:cNvSpPr>
            <a:spLocks noChangeArrowheads="1"/>
          </p:cNvSpPr>
          <p:nvPr/>
        </p:nvSpPr>
        <p:spPr bwMode="auto">
          <a:xfrm>
            <a:off x="1754234" y="2737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9" name="Rectangle 5">
            <a:extLst>
              <a:ext uri="{FF2B5EF4-FFF2-40B4-BE49-F238E27FC236}">
                <a16:creationId xmlns:a16="http://schemas.microsoft.com/office/drawing/2014/main" id="{973D8067-03B0-4E8A-8B6B-514E40C75005}"/>
              </a:ext>
            </a:extLst>
          </p:cNvPr>
          <p:cNvSpPr>
            <a:spLocks noChangeArrowheads="1"/>
          </p:cNvSpPr>
          <p:nvPr/>
        </p:nvSpPr>
        <p:spPr bwMode="auto">
          <a:xfrm>
            <a:off x="8864599" y="3380961"/>
            <a:ext cx="179514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2" name="Rectangle 7">
            <a:extLst>
              <a:ext uri="{FF2B5EF4-FFF2-40B4-BE49-F238E27FC236}">
                <a16:creationId xmlns:a16="http://schemas.microsoft.com/office/drawing/2014/main" id="{5065F229-9D5B-419E-89DD-63144A1C0D1F}"/>
              </a:ext>
            </a:extLst>
          </p:cNvPr>
          <p:cNvSpPr>
            <a:spLocks noChangeArrowheads="1"/>
          </p:cNvSpPr>
          <p:nvPr/>
        </p:nvSpPr>
        <p:spPr bwMode="auto">
          <a:xfrm>
            <a:off x="673100" y="3832311"/>
            <a:ext cx="2259438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4" name="Rectangle 9">
            <a:extLst>
              <a:ext uri="{FF2B5EF4-FFF2-40B4-BE49-F238E27FC236}">
                <a16:creationId xmlns:a16="http://schemas.microsoft.com/office/drawing/2014/main" id="{4D733F68-5408-434A-9709-2B8517DF8ABD}"/>
              </a:ext>
            </a:extLst>
          </p:cNvPr>
          <p:cNvSpPr>
            <a:spLocks noChangeArrowheads="1"/>
          </p:cNvSpPr>
          <p:nvPr/>
        </p:nvSpPr>
        <p:spPr bwMode="auto">
          <a:xfrm>
            <a:off x="8125876" y="39708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9CF1FAA2-AB55-4C5A-B871-4D6AAF59A9D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28">
            <a:extLst>
              <a:ext uri="{FF2B5EF4-FFF2-40B4-BE49-F238E27FC236}">
                <a16:creationId xmlns:a16="http://schemas.microsoft.com/office/drawing/2014/main" id="{B4712996-73CB-477B-97C2-3FC1268AB5B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5" name="Rectangle 39">
            <a:extLst>
              <a:ext uri="{FF2B5EF4-FFF2-40B4-BE49-F238E27FC236}">
                <a16:creationId xmlns:a16="http://schemas.microsoft.com/office/drawing/2014/main" id="{B9896F11-B433-4110-B351-41FD7C72B33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1" name="矩形 50">
            <a:extLst>
              <a:ext uri="{FF2B5EF4-FFF2-40B4-BE49-F238E27FC236}">
                <a16:creationId xmlns:a16="http://schemas.microsoft.com/office/drawing/2014/main" id="{CE418424-5C26-4FB4-BBEA-341D57461771}"/>
              </a:ext>
            </a:extLst>
          </p:cNvPr>
          <p:cNvSpPr/>
          <p:nvPr/>
        </p:nvSpPr>
        <p:spPr>
          <a:xfrm>
            <a:off x="0" y="2572266"/>
            <a:ext cx="12192000" cy="4061286"/>
          </a:xfrm>
          <a:prstGeom prst="rect">
            <a:avLst/>
          </a:prstGeom>
          <a:solidFill>
            <a:srgbClr val="F4F4F4"/>
          </a:solidFill>
          <a:ln w="12700" cap="flat" cmpd="sng" algn="ctr">
            <a:noFill/>
            <a:prstDash val="solid"/>
            <a:miter lim="800000"/>
          </a:ln>
          <a:effectLst/>
        </p:spPr>
        <p:txBody>
          <a:bodyPr rtlCol="0" anchor="ctr"/>
          <a:lstStyle/>
          <a:p>
            <a:pPr lvl="0" algn="ctr">
              <a:defRPr/>
            </a:pPr>
            <a:endParaRPr lang="zh-CN" altLang="en-US" dirty="0"/>
          </a:p>
        </p:txBody>
      </p:sp>
      <p:sp>
        <p:nvSpPr>
          <p:cNvPr id="55" name="矩形 54">
            <a:extLst>
              <a:ext uri="{FF2B5EF4-FFF2-40B4-BE49-F238E27FC236}">
                <a16:creationId xmlns:a16="http://schemas.microsoft.com/office/drawing/2014/main" id="{A4B40F8F-FFB5-4245-880D-5CD65F434D4A}"/>
              </a:ext>
            </a:extLst>
          </p:cNvPr>
          <p:cNvSpPr/>
          <p:nvPr/>
        </p:nvSpPr>
        <p:spPr>
          <a:xfrm>
            <a:off x="2288071" y="1306468"/>
            <a:ext cx="1114408" cy="369332"/>
          </a:xfrm>
          <a:prstGeom prst="rect">
            <a:avLst/>
          </a:prstGeom>
        </p:spPr>
        <p:txBody>
          <a:bodyPr wrap="none">
            <a:spAutoFit/>
          </a:bodyPr>
          <a:lstStyle/>
          <a:p>
            <a:pPr lvl="0">
              <a:spcBef>
                <a:spcPts val="1200"/>
              </a:spcBef>
              <a:spcAft>
                <a:spcPts val="1200"/>
              </a:spcAft>
            </a:pPr>
            <a:r>
              <a:rPr lang="zh-CN" altLang="zh-CN" b="1" kern="100" dirty="0">
                <a:latin typeface="Times New Roman" panose="02020603050405020304" pitchFamily="18" charset="0"/>
                <a:ea typeface="楷体" panose="02010609060101010101" pitchFamily="49" charset="-122"/>
                <a:cs typeface="Times New Roman" panose="02020603050405020304" pitchFamily="18" charset="0"/>
              </a:rPr>
              <a:t>模型思想</a:t>
            </a:r>
          </a:p>
        </p:txBody>
      </p:sp>
      <p:sp>
        <p:nvSpPr>
          <p:cNvPr id="56" name="矩形 55">
            <a:extLst>
              <a:ext uri="{FF2B5EF4-FFF2-40B4-BE49-F238E27FC236}">
                <a16:creationId xmlns:a16="http://schemas.microsoft.com/office/drawing/2014/main" id="{F64D7F80-8D35-4E88-80FD-8AF4FFA9A7DF}"/>
              </a:ext>
            </a:extLst>
          </p:cNvPr>
          <p:cNvSpPr/>
          <p:nvPr/>
        </p:nvSpPr>
        <p:spPr>
          <a:xfrm>
            <a:off x="3619975" y="1167353"/>
            <a:ext cx="5370020" cy="923330"/>
          </a:xfrm>
          <a:prstGeom prst="rect">
            <a:avLst/>
          </a:prstGeom>
        </p:spPr>
        <p:txBody>
          <a:bodyPr wrap="square">
            <a:spAutoFit/>
          </a:bodyPr>
          <a:lstStyle/>
          <a:p>
            <a:r>
              <a:rPr lang="zh-CN" altLang="en-US" dirty="0">
                <a:latin typeface="+mn-ea"/>
                <a:cs typeface="Times New Roman" panose="02020603050405020304" pitchFamily="18" charset="0"/>
              </a:rPr>
              <a:t>通过引入地理加权的一系列算式，将变量间地理位置的交互影响纳入到计算中，从而有效地解决了多元数据中的空间异质性问题</a:t>
            </a:r>
            <a:endParaRPr lang="zh-CN" altLang="en-US" dirty="0">
              <a:latin typeface="+mn-ea"/>
            </a:endParaRPr>
          </a:p>
        </p:txBody>
      </p:sp>
      <p:sp>
        <p:nvSpPr>
          <p:cNvPr id="57" name="矩形 56">
            <a:extLst>
              <a:ext uri="{FF2B5EF4-FFF2-40B4-BE49-F238E27FC236}">
                <a16:creationId xmlns:a16="http://schemas.microsoft.com/office/drawing/2014/main" id="{F57E1A66-525A-4CF7-B139-9360AE60CD39}"/>
              </a:ext>
            </a:extLst>
          </p:cNvPr>
          <p:cNvSpPr/>
          <p:nvPr/>
        </p:nvSpPr>
        <p:spPr>
          <a:xfrm>
            <a:off x="3439333" y="1230206"/>
            <a:ext cx="73709" cy="607850"/>
          </a:xfrm>
          <a:prstGeom prst="rect">
            <a:avLst/>
          </a:prstGeom>
          <a:solidFill>
            <a:srgbClr val="97A4A5"/>
          </a:solidFill>
          <a:ln w="12700" cap="flat" cmpd="sng" algn="ctr">
            <a:noFill/>
            <a:prstDash val="solid"/>
            <a:miter lim="800000"/>
          </a:ln>
          <a:effectLst/>
        </p:spPr>
        <p:txBody>
          <a:bodyPr rtlCol="0" anchor="ctr"/>
          <a:lstStyle/>
          <a:p>
            <a:pPr algn="ctr"/>
            <a:endParaRPr lang="zh-CN" altLang="en-US" kern="0">
              <a:solidFill>
                <a:prstClr val="white"/>
              </a:solidFill>
              <a:latin typeface="Arial"/>
              <a:ea typeface="微软雅黑"/>
            </a:endParaRPr>
          </a:p>
        </p:txBody>
      </p:sp>
      <p:sp>
        <p:nvSpPr>
          <p:cNvPr id="3" name="矩形 2">
            <a:extLst>
              <a:ext uri="{FF2B5EF4-FFF2-40B4-BE49-F238E27FC236}">
                <a16:creationId xmlns:a16="http://schemas.microsoft.com/office/drawing/2014/main" id="{D310BEE3-3B4A-4688-B96E-C78213113E5F}"/>
              </a:ext>
            </a:extLst>
          </p:cNvPr>
          <p:cNvSpPr/>
          <p:nvPr/>
        </p:nvSpPr>
        <p:spPr>
          <a:xfrm>
            <a:off x="2217344" y="2702268"/>
            <a:ext cx="3877985" cy="369332"/>
          </a:xfrm>
          <a:prstGeom prst="rect">
            <a:avLst/>
          </a:prstGeom>
        </p:spPr>
        <p:txBody>
          <a:bodyPr wrap="none">
            <a:spAutoFit/>
          </a:bodyPr>
          <a:lstStyle/>
          <a:p>
            <a:r>
              <a:rPr lang="zh-CN" altLang="en-US" dirty="0"/>
              <a:t>地理加权协方差矩阵的计算公式为：</a:t>
            </a:r>
          </a:p>
        </p:txBody>
      </p:sp>
      <p:sp>
        <p:nvSpPr>
          <p:cNvPr id="13" name="Rectangle 2">
            <a:extLst>
              <a:ext uri="{FF2B5EF4-FFF2-40B4-BE49-F238E27FC236}">
                <a16:creationId xmlns:a16="http://schemas.microsoft.com/office/drawing/2014/main" id="{CE1FCE9F-0A4B-48B7-BB19-5C56E3154E6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966A0341-8BB8-4C5F-ADE3-DE25746DAC2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6">
            <a:extLst>
              <a:ext uri="{FF2B5EF4-FFF2-40B4-BE49-F238E27FC236}">
                <a16:creationId xmlns:a16="http://schemas.microsoft.com/office/drawing/2014/main" id="{C6BC7889-BCE1-4319-8B78-DEB7A605FE1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8">
            <a:extLst>
              <a:ext uri="{FF2B5EF4-FFF2-40B4-BE49-F238E27FC236}">
                <a16:creationId xmlns:a16="http://schemas.microsoft.com/office/drawing/2014/main" id="{58AAB79F-E0C6-45EF-830D-8220575C231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11">
            <a:extLst>
              <a:ext uri="{FF2B5EF4-FFF2-40B4-BE49-F238E27FC236}">
                <a16:creationId xmlns:a16="http://schemas.microsoft.com/office/drawing/2014/main" id="{1F00A112-9D71-4F2E-8B73-3BA0D0A848D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13">
            <a:extLst>
              <a:ext uri="{FF2B5EF4-FFF2-40B4-BE49-F238E27FC236}">
                <a16:creationId xmlns:a16="http://schemas.microsoft.com/office/drawing/2014/main" id="{C2C4627E-F9CB-4414-9561-B3B3BBE13FA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ABA9D675-0566-4FE0-9218-C7355763D94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a:extLst>
              <a:ext uri="{FF2B5EF4-FFF2-40B4-BE49-F238E27FC236}">
                <a16:creationId xmlns:a16="http://schemas.microsoft.com/office/drawing/2014/main" id="{ADB1064C-B248-41EC-9A5E-097FC6D581C2}"/>
              </a:ext>
            </a:extLst>
          </p:cNvPr>
          <p:cNvGraphicFramePr>
            <a:graphicFrameLocks noChangeAspect="1"/>
          </p:cNvGraphicFramePr>
          <p:nvPr>
            <p:extLst>
              <p:ext uri="{D42A27DB-BD31-4B8C-83A1-F6EECF244321}">
                <p14:modId xmlns:p14="http://schemas.microsoft.com/office/powerpoint/2010/main" val="2048934144"/>
              </p:ext>
            </p:extLst>
          </p:nvPr>
        </p:nvGraphicFramePr>
        <p:xfrm>
          <a:off x="2300799" y="3194197"/>
          <a:ext cx="3427099" cy="330338"/>
        </p:xfrm>
        <a:graphic>
          <a:graphicData uri="http://schemas.openxmlformats.org/presentationml/2006/ole">
            <mc:AlternateContent xmlns:mc="http://schemas.openxmlformats.org/markup-compatibility/2006">
              <mc:Choice xmlns:v="urn:schemas-microsoft-com:vml" Requires="v">
                <p:oleObj spid="_x0000_s51280" name="Equation" r:id="rId3" imgW="1371600" imgH="215900" progId="Equation.DSMT4">
                  <p:embed/>
                </p:oleObj>
              </mc:Choice>
              <mc:Fallback>
                <p:oleObj name="Equation" r:id="rId3" imgW="1371600" imgH="2159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0799" y="3194197"/>
                        <a:ext cx="3427099" cy="330338"/>
                      </a:xfrm>
                      <a:prstGeom prst="rect">
                        <a:avLst/>
                      </a:prstGeom>
                      <a:noFill/>
                    </p:spPr>
                  </p:pic>
                </p:oleObj>
              </mc:Fallback>
            </mc:AlternateContent>
          </a:graphicData>
        </a:graphic>
      </p:graphicFrame>
      <p:sp>
        <p:nvSpPr>
          <p:cNvPr id="31" name="矩形 30">
            <a:extLst>
              <a:ext uri="{FF2B5EF4-FFF2-40B4-BE49-F238E27FC236}">
                <a16:creationId xmlns:a16="http://schemas.microsoft.com/office/drawing/2014/main" id="{C62CACDB-55A1-46E7-A2B2-1051974B3664}"/>
              </a:ext>
            </a:extLst>
          </p:cNvPr>
          <p:cNvSpPr/>
          <p:nvPr/>
        </p:nvSpPr>
        <p:spPr>
          <a:xfrm>
            <a:off x="2217343" y="3598734"/>
            <a:ext cx="4120039" cy="369332"/>
          </a:xfrm>
          <a:prstGeom prst="rect">
            <a:avLst/>
          </a:prstGeom>
        </p:spPr>
        <p:txBody>
          <a:bodyPr wrap="none">
            <a:spAutoFit/>
          </a:bodyPr>
          <a:lstStyle/>
          <a:p>
            <a:r>
              <a:rPr lang="en-US" altLang="zh-CN" dirty="0"/>
              <a:t>(</a:t>
            </a:r>
            <a:r>
              <a:rPr lang="en-US" altLang="zh-CN" dirty="0" err="1"/>
              <a:t>ui</a:t>
            </a:r>
            <a:r>
              <a:rPr lang="zh-CN" altLang="en-US" dirty="0"/>
              <a:t>，</a:t>
            </a:r>
            <a:r>
              <a:rPr lang="en-US" altLang="zh-CN" dirty="0"/>
              <a:t>vi)</a:t>
            </a:r>
            <a:r>
              <a:rPr lang="zh-CN" altLang="en-US" dirty="0"/>
              <a:t>点的地理加权主成分可以写作：</a:t>
            </a:r>
          </a:p>
        </p:txBody>
      </p:sp>
      <p:sp>
        <p:nvSpPr>
          <p:cNvPr id="16" name="Rectangle 5">
            <a:extLst>
              <a:ext uri="{FF2B5EF4-FFF2-40B4-BE49-F238E27FC236}">
                <a16:creationId xmlns:a16="http://schemas.microsoft.com/office/drawing/2014/main" id="{F376B49C-9AD1-4E77-90C1-F6AC243CF9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a:extLst>
              <a:ext uri="{FF2B5EF4-FFF2-40B4-BE49-F238E27FC236}">
                <a16:creationId xmlns:a16="http://schemas.microsoft.com/office/drawing/2014/main" id="{6238AEC8-B8FF-420F-818B-D47B93AB22B8}"/>
              </a:ext>
            </a:extLst>
          </p:cNvPr>
          <p:cNvGraphicFramePr>
            <a:graphicFrameLocks noChangeAspect="1"/>
          </p:cNvGraphicFramePr>
          <p:nvPr>
            <p:extLst>
              <p:ext uri="{D42A27DB-BD31-4B8C-83A1-F6EECF244321}">
                <p14:modId xmlns:p14="http://schemas.microsoft.com/office/powerpoint/2010/main" val="4180295902"/>
              </p:ext>
            </p:extLst>
          </p:nvPr>
        </p:nvGraphicFramePr>
        <p:xfrm>
          <a:off x="2288071" y="4108337"/>
          <a:ext cx="3631912" cy="359408"/>
        </p:xfrm>
        <a:graphic>
          <a:graphicData uri="http://schemas.openxmlformats.org/presentationml/2006/ole">
            <mc:AlternateContent xmlns:mc="http://schemas.openxmlformats.org/markup-compatibility/2006">
              <mc:Choice xmlns:v="urn:schemas-microsoft-com:vml" Requires="v">
                <p:oleObj spid="_x0000_s51281" name="Equation" r:id="rId5" imgW="1828800" imgH="190500" progId="Equation.DSMT4">
                  <p:embed/>
                </p:oleObj>
              </mc:Choice>
              <mc:Fallback>
                <p:oleObj name="Equation" r:id="rId5" imgW="1828800" imgH="1905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8071" y="4108337"/>
                        <a:ext cx="3631912" cy="359408"/>
                      </a:xfrm>
                      <a:prstGeom prst="rect">
                        <a:avLst/>
                      </a:prstGeom>
                      <a:noFill/>
                    </p:spPr>
                  </p:pic>
                </p:oleObj>
              </mc:Fallback>
            </mc:AlternateContent>
          </a:graphicData>
        </a:graphic>
      </p:graphicFrame>
      <p:sp>
        <p:nvSpPr>
          <p:cNvPr id="34" name="矩形 33">
            <a:extLst>
              <a:ext uri="{FF2B5EF4-FFF2-40B4-BE49-F238E27FC236}">
                <a16:creationId xmlns:a16="http://schemas.microsoft.com/office/drawing/2014/main" id="{14B18DC2-42A6-44A2-AB6C-017F42AFAE21}"/>
              </a:ext>
            </a:extLst>
          </p:cNvPr>
          <p:cNvSpPr/>
          <p:nvPr/>
        </p:nvSpPr>
        <p:spPr>
          <a:xfrm>
            <a:off x="2300799" y="4528289"/>
            <a:ext cx="2786340" cy="369332"/>
          </a:xfrm>
          <a:prstGeom prst="rect">
            <a:avLst/>
          </a:prstGeom>
        </p:spPr>
        <p:txBody>
          <a:bodyPr wrap="none">
            <a:spAutoFit/>
          </a:bodyPr>
          <a:lstStyle/>
          <a:p>
            <a:r>
              <a:rPr lang="zh-CN" altLang="en-US" dirty="0"/>
              <a:t>局部主成分得分成分得分</a:t>
            </a:r>
            <a:r>
              <a:rPr lang="en-US" altLang="zh-CN" dirty="0"/>
              <a:t>:</a:t>
            </a:r>
            <a:endParaRPr lang="zh-CN" altLang="en-US" dirty="0"/>
          </a:p>
        </p:txBody>
      </p:sp>
      <p:sp>
        <p:nvSpPr>
          <p:cNvPr id="21" name="Rectangle 7">
            <a:extLst>
              <a:ext uri="{FF2B5EF4-FFF2-40B4-BE49-F238E27FC236}">
                <a16:creationId xmlns:a16="http://schemas.microsoft.com/office/drawing/2014/main" id="{3BD9AC02-E1C6-45DA-80FB-7A50B89859C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2" name="对象 21">
            <a:extLst>
              <a:ext uri="{FF2B5EF4-FFF2-40B4-BE49-F238E27FC236}">
                <a16:creationId xmlns:a16="http://schemas.microsoft.com/office/drawing/2014/main" id="{07702D8D-2128-46D6-81A5-A565DA035974}"/>
              </a:ext>
            </a:extLst>
          </p:cNvPr>
          <p:cNvGraphicFramePr>
            <a:graphicFrameLocks noChangeAspect="1"/>
          </p:cNvGraphicFramePr>
          <p:nvPr>
            <p:extLst>
              <p:ext uri="{D42A27DB-BD31-4B8C-83A1-F6EECF244321}">
                <p14:modId xmlns:p14="http://schemas.microsoft.com/office/powerpoint/2010/main" val="4146636433"/>
              </p:ext>
            </p:extLst>
          </p:nvPr>
        </p:nvGraphicFramePr>
        <p:xfrm>
          <a:off x="2392404" y="4949328"/>
          <a:ext cx="2455141" cy="405632"/>
        </p:xfrm>
        <a:graphic>
          <a:graphicData uri="http://schemas.openxmlformats.org/presentationml/2006/ole">
            <mc:AlternateContent xmlns:mc="http://schemas.openxmlformats.org/markup-compatibility/2006">
              <mc:Choice xmlns:v="urn:schemas-microsoft-com:vml" Requires="v">
                <p:oleObj spid="_x0000_s51282" name="Equation" r:id="rId7" imgW="1066800" imgH="190500" progId="Equation.DSMT4">
                  <p:embed/>
                </p:oleObj>
              </mc:Choice>
              <mc:Fallback>
                <p:oleObj name="Equation" r:id="rId7" imgW="1066800" imgH="1905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92404" y="4949328"/>
                        <a:ext cx="2455141" cy="405632"/>
                      </a:xfrm>
                      <a:prstGeom prst="rect">
                        <a:avLst/>
                      </a:prstGeom>
                      <a:noFill/>
                    </p:spPr>
                  </p:pic>
                </p:oleObj>
              </mc:Fallback>
            </mc:AlternateContent>
          </a:graphicData>
        </a:graphic>
      </p:graphicFrame>
      <p:sp>
        <p:nvSpPr>
          <p:cNvPr id="37" name="矩形 36">
            <a:extLst>
              <a:ext uri="{FF2B5EF4-FFF2-40B4-BE49-F238E27FC236}">
                <a16:creationId xmlns:a16="http://schemas.microsoft.com/office/drawing/2014/main" id="{555F0E25-7522-48D6-A6FD-7AC9BB97DD27}"/>
              </a:ext>
            </a:extLst>
          </p:cNvPr>
          <p:cNvSpPr/>
          <p:nvPr/>
        </p:nvSpPr>
        <p:spPr>
          <a:xfrm>
            <a:off x="2300799" y="5544832"/>
            <a:ext cx="3647152" cy="369332"/>
          </a:xfrm>
          <a:prstGeom prst="rect">
            <a:avLst/>
          </a:prstGeom>
        </p:spPr>
        <p:txBody>
          <a:bodyPr wrap="none">
            <a:spAutoFit/>
          </a:bodyPr>
          <a:lstStyle/>
          <a:p>
            <a:r>
              <a:rPr lang="zh-CN" altLang="en-US" dirty="0"/>
              <a:t>进一步得到局部成分方差与载荷。</a:t>
            </a:r>
          </a:p>
        </p:txBody>
      </p:sp>
    </p:spTree>
    <p:extLst>
      <p:ext uri="{BB962C8B-B14F-4D97-AF65-F5344CB8AC3E}">
        <p14:creationId xmlns:p14="http://schemas.microsoft.com/office/powerpoint/2010/main" val="20513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Light" panose="020B0502040204020203" pitchFamily="34" charset="-122"/>
              <a:cs typeface="+mn-cs"/>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ea typeface="微软雅黑" panose="020B0503020204020204" pitchFamily="34" charset="-122"/>
              </a:rPr>
              <a:t>地理加权回归应用实例</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298886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lang="zh-CN" altLang="en-US" sz="2400" dirty="0">
                <a:solidFill>
                  <a:prstClr val="black"/>
                </a:solidFill>
                <a:latin typeface="微软雅黑" panose="020B0503020204020204" pitchFamily="34" charset="-122"/>
              </a:rPr>
              <a:t>应用实例</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a:cs typeface="+mj-cs"/>
            </a:endParaRPr>
          </a:p>
        </p:txBody>
      </p:sp>
      <p:sp>
        <p:nvSpPr>
          <p:cNvPr id="22" name="îṣḷidé">
            <a:extLst>
              <a:ext uri="{FF2B5EF4-FFF2-40B4-BE49-F238E27FC236}">
                <a16:creationId xmlns:a16="http://schemas.microsoft.com/office/drawing/2014/main" id="{49A211AA-2F59-4630-9FC4-92EF4E1F7585}"/>
              </a:ext>
            </a:extLst>
          </p:cNvPr>
          <p:cNvSpPr/>
          <p:nvPr/>
        </p:nvSpPr>
        <p:spPr>
          <a:xfrm>
            <a:off x="8784" y="1333368"/>
            <a:ext cx="12192000" cy="666000"/>
          </a:xfrm>
          <a:prstGeom prst="rect">
            <a:avLst/>
          </a:prstGeom>
          <a:solidFill>
            <a:srgbClr val="4F5E60"/>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bri"/>
              <a:ea typeface="微软雅黑 Light" panose="020B0502040204020203" pitchFamily="34" charset="-122"/>
            </a:endParaRPr>
          </a:p>
        </p:txBody>
      </p:sp>
      <p:sp>
        <p:nvSpPr>
          <p:cNvPr id="24" name="îṣḷidé">
            <a:extLst>
              <a:ext uri="{FF2B5EF4-FFF2-40B4-BE49-F238E27FC236}">
                <a16:creationId xmlns:a16="http://schemas.microsoft.com/office/drawing/2014/main" id="{B8FF95F9-98EE-4F01-82D0-69ED41167A83}"/>
              </a:ext>
            </a:extLst>
          </p:cNvPr>
          <p:cNvSpPr/>
          <p:nvPr/>
        </p:nvSpPr>
        <p:spPr>
          <a:xfrm>
            <a:off x="0" y="6643233"/>
            <a:ext cx="12192000" cy="214767"/>
          </a:xfrm>
          <a:prstGeom prst="rect">
            <a:avLst/>
          </a:prstGeom>
          <a:solidFill>
            <a:srgbClr val="4F5E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55000" lnSpcReduction="20000"/>
          </a:bodyPr>
          <a:lstStyle/>
          <a:p>
            <a:pPr algn="ctr"/>
            <a:endParaRPr/>
          </a:p>
        </p:txBody>
      </p:sp>
      <p:sp>
        <p:nvSpPr>
          <p:cNvPr id="9" name="矩形 8">
            <a:extLst>
              <a:ext uri="{FF2B5EF4-FFF2-40B4-BE49-F238E27FC236}">
                <a16:creationId xmlns:a16="http://schemas.microsoft.com/office/drawing/2014/main" id="{7A192C93-B458-4188-9930-4CDEC8C45250}"/>
              </a:ext>
            </a:extLst>
          </p:cNvPr>
          <p:cNvSpPr/>
          <p:nvPr/>
        </p:nvSpPr>
        <p:spPr>
          <a:xfrm>
            <a:off x="476267" y="2148987"/>
            <a:ext cx="2971096" cy="923330"/>
          </a:xfrm>
          <a:prstGeom prst="rect">
            <a:avLst/>
          </a:prstGeom>
        </p:spPr>
        <p:txBody>
          <a:bodyPr wrap="square">
            <a:spAutoFit/>
          </a:bodyPr>
          <a:lstStyle/>
          <a:p>
            <a:pPr indent="266700" algn="just">
              <a:spcAft>
                <a:spcPts val="0"/>
              </a:spcAf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本实例采用佐治亚州人口普查数据（</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Georgia Census Data Set</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8D963DA9-048F-4970-A5D9-4730F91E60D7}"/>
              </a:ext>
            </a:extLst>
          </p:cNvPr>
          <p:cNvGraphicFramePr>
            <a:graphicFrameLocks noGrp="1"/>
          </p:cNvGraphicFramePr>
          <p:nvPr>
            <p:extLst>
              <p:ext uri="{D42A27DB-BD31-4B8C-83A1-F6EECF244321}">
                <p14:modId xmlns:p14="http://schemas.microsoft.com/office/powerpoint/2010/main" val="497541639"/>
              </p:ext>
            </p:extLst>
          </p:nvPr>
        </p:nvGraphicFramePr>
        <p:xfrm>
          <a:off x="4963862" y="2586368"/>
          <a:ext cx="5205646" cy="3954345"/>
        </p:xfrm>
        <a:graphic>
          <a:graphicData uri="http://schemas.openxmlformats.org/drawingml/2006/table">
            <a:tbl>
              <a:tblPr firstRow="1" firstCol="1" bandRow="1"/>
              <a:tblGrid>
                <a:gridCol w="1925417">
                  <a:extLst>
                    <a:ext uri="{9D8B030D-6E8A-4147-A177-3AD203B41FA5}">
                      <a16:colId xmlns:a16="http://schemas.microsoft.com/office/drawing/2014/main" val="1747175390"/>
                    </a:ext>
                  </a:extLst>
                </a:gridCol>
                <a:gridCol w="3280229">
                  <a:extLst>
                    <a:ext uri="{9D8B030D-6E8A-4147-A177-3AD203B41FA5}">
                      <a16:colId xmlns:a16="http://schemas.microsoft.com/office/drawing/2014/main" val="3867926799"/>
                    </a:ext>
                  </a:extLst>
                </a:gridCol>
              </a:tblGrid>
              <a:tr h="237728">
                <a:tc>
                  <a:txBody>
                    <a:bodyPr/>
                    <a:lstStyle/>
                    <a:p>
                      <a:pPr indent="190500" algn="just">
                        <a:spcAft>
                          <a:spcPts val="0"/>
                        </a:spcAft>
                      </a:pPr>
                      <a:r>
                        <a:rPr lang="en-US" sz="1600" b="1" kern="100" dirty="0" err="1">
                          <a:effectLst/>
                          <a:latin typeface="+mn-ea"/>
                          <a:ea typeface="+mn-ea"/>
                          <a:cs typeface="Times New Roman" panose="02020603050405020304" pitchFamily="18" charset="0"/>
                        </a:rPr>
                        <a:t>AreaKey</a:t>
                      </a:r>
                      <a:endParaRPr lang="zh-CN" sz="1600" kern="100" dirty="0">
                        <a:effectLst/>
                        <a:latin typeface="+mn-ea"/>
                        <a:ea typeface="+mn-ea"/>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00" algn="just">
                        <a:spcAft>
                          <a:spcPts val="0"/>
                        </a:spcAft>
                      </a:pPr>
                      <a:r>
                        <a:rPr lang="zh-CN" sz="1600" b="1" kern="100">
                          <a:effectLst/>
                          <a:latin typeface="+mn-ea"/>
                          <a:ea typeface="+mn-ea"/>
                          <a:cs typeface="Times New Roman" panose="02020603050405020304" pitchFamily="18" charset="0"/>
                        </a:rPr>
                        <a:t>各县的标识码</a:t>
                      </a:r>
                      <a:endParaRPr lang="zh-CN" sz="1600" kern="100">
                        <a:effectLst/>
                        <a:latin typeface="+mn-ea"/>
                        <a:ea typeface="+mn-ea"/>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1564289"/>
                  </a:ext>
                </a:extLst>
              </a:tr>
              <a:tr h="237728">
                <a:tc>
                  <a:txBody>
                    <a:bodyPr/>
                    <a:lstStyle/>
                    <a:p>
                      <a:pPr indent="190500" algn="just">
                        <a:spcAft>
                          <a:spcPts val="0"/>
                        </a:spcAft>
                      </a:pPr>
                      <a:r>
                        <a:rPr lang="en-US" sz="1600" kern="100" dirty="0">
                          <a:effectLst/>
                          <a:latin typeface="+mn-ea"/>
                          <a:ea typeface="+mn-ea"/>
                          <a:cs typeface="Times New Roman" panose="02020603050405020304" pitchFamily="18" charset="0"/>
                        </a:rPr>
                        <a:t>Latitude</a:t>
                      </a:r>
                      <a:endParaRPr lang="zh-CN" sz="1600" kern="100" dirty="0">
                        <a:effectLst/>
                        <a:latin typeface="+mn-ea"/>
                        <a:ea typeface="+mn-ea"/>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indent="190500" algn="just">
                        <a:spcAft>
                          <a:spcPts val="0"/>
                        </a:spcAft>
                      </a:pPr>
                      <a:r>
                        <a:rPr lang="zh-CN" sz="1600" kern="100">
                          <a:effectLst/>
                          <a:latin typeface="+mn-ea"/>
                          <a:ea typeface="+mn-ea"/>
                          <a:cs typeface="Times New Roman" panose="02020603050405020304" pitchFamily="18" charset="0"/>
                        </a:rPr>
                        <a:t>各县中心点的纬度</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910467815"/>
                  </a:ext>
                </a:extLst>
              </a:tr>
              <a:tr h="237728">
                <a:tc>
                  <a:txBody>
                    <a:bodyPr/>
                    <a:lstStyle/>
                    <a:p>
                      <a:pPr indent="190500" algn="just">
                        <a:spcAft>
                          <a:spcPts val="0"/>
                        </a:spcAft>
                      </a:pPr>
                      <a:r>
                        <a:rPr lang="en-US" sz="1600" kern="100">
                          <a:effectLst/>
                          <a:latin typeface="+mn-ea"/>
                          <a:ea typeface="+mn-ea"/>
                          <a:cs typeface="Times New Roman" panose="02020603050405020304" pitchFamily="18" charset="0"/>
                        </a:rPr>
                        <a:t>Longitude</a:t>
                      </a:r>
                      <a:endParaRPr lang="zh-CN" sz="1600" kern="100">
                        <a:effectLst/>
                        <a:latin typeface="+mn-ea"/>
                        <a:ea typeface="+mn-ea"/>
                        <a:cs typeface="Times New Roman" panose="02020603050405020304" pitchFamily="18" charset="0"/>
                      </a:endParaRPr>
                    </a:p>
                  </a:txBody>
                  <a:tcPr marL="68580" marR="68580" marT="0" marB="0">
                    <a:lnL>
                      <a:noFill/>
                    </a:lnL>
                    <a:lnR>
                      <a:noFill/>
                    </a:lnR>
                    <a:lnT>
                      <a:noFill/>
                    </a:lnT>
                    <a:lnB>
                      <a:noFill/>
                    </a:lnB>
                  </a:tcPr>
                </a:tc>
                <a:tc>
                  <a:txBody>
                    <a:bodyPr/>
                    <a:lstStyle/>
                    <a:p>
                      <a:pPr indent="190500" algn="just">
                        <a:spcAft>
                          <a:spcPts val="0"/>
                        </a:spcAft>
                      </a:pPr>
                      <a:r>
                        <a:rPr lang="zh-CN" sz="1600" kern="100">
                          <a:effectLst/>
                          <a:latin typeface="+mn-ea"/>
                          <a:ea typeface="+mn-ea"/>
                          <a:cs typeface="Times New Roman" panose="02020603050405020304" pitchFamily="18" charset="0"/>
                        </a:rPr>
                        <a:t>各县中心点的经度</a:t>
                      </a:r>
                    </a:p>
                  </a:txBody>
                  <a:tcPr marL="68580" marR="68580" marT="0" marB="0">
                    <a:lnL>
                      <a:noFill/>
                    </a:lnL>
                    <a:lnR>
                      <a:noFill/>
                    </a:lnR>
                    <a:lnT>
                      <a:noFill/>
                    </a:lnT>
                    <a:lnB>
                      <a:noFill/>
                    </a:lnB>
                  </a:tcPr>
                </a:tc>
                <a:extLst>
                  <a:ext uri="{0D108BD9-81ED-4DB2-BD59-A6C34878D82A}">
                    <a16:rowId xmlns:a16="http://schemas.microsoft.com/office/drawing/2014/main" val="1553377818"/>
                  </a:ext>
                </a:extLst>
              </a:tr>
              <a:tr h="237728">
                <a:tc>
                  <a:txBody>
                    <a:bodyPr/>
                    <a:lstStyle/>
                    <a:p>
                      <a:pPr indent="190500" algn="just">
                        <a:spcAft>
                          <a:spcPts val="0"/>
                        </a:spcAft>
                      </a:pPr>
                      <a:r>
                        <a:rPr lang="en-US" sz="1600" kern="100" dirty="0">
                          <a:effectLst/>
                          <a:latin typeface="+mn-ea"/>
                          <a:ea typeface="+mn-ea"/>
                          <a:cs typeface="Times New Roman" panose="02020603050405020304" pitchFamily="18" charset="0"/>
                        </a:rPr>
                        <a:t>Totpop90</a:t>
                      </a:r>
                      <a:endParaRPr lang="zh-CN" sz="1600" kern="100" dirty="0">
                        <a:effectLst/>
                        <a:latin typeface="+mn-ea"/>
                        <a:ea typeface="+mn-ea"/>
                        <a:cs typeface="Times New Roman" panose="02020603050405020304" pitchFamily="18" charset="0"/>
                      </a:endParaRPr>
                    </a:p>
                  </a:txBody>
                  <a:tcPr marL="68580" marR="68580" marT="0" marB="0">
                    <a:lnL>
                      <a:noFill/>
                    </a:lnL>
                    <a:lnR>
                      <a:noFill/>
                    </a:lnR>
                    <a:lnT>
                      <a:noFill/>
                    </a:lnT>
                    <a:lnB>
                      <a:noFill/>
                    </a:lnB>
                  </a:tcPr>
                </a:tc>
                <a:tc>
                  <a:txBody>
                    <a:bodyPr/>
                    <a:lstStyle/>
                    <a:p>
                      <a:pPr indent="190500" algn="just">
                        <a:spcAft>
                          <a:spcPts val="0"/>
                        </a:spcAft>
                      </a:pPr>
                      <a:r>
                        <a:rPr lang="en-US" sz="1600" kern="100">
                          <a:effectLst/>
                          <a:latin typeface="+mn-ea"/>
                          <a:ea typeface="+mn-ea"/>
                          <a:cs typeface="Times New Roman" panose="02020603050405020304" pitchFamily="18" charset="0"/>
                        </a:rPr>
                        <a:t>1990</a:t>
                      </a:r>
                      <a:r>
                        <a:rPr lang="zh-CN" sz="1600" kern="100">
                          <a:effectLst/>
                          <a:latin typeface="+mn-ea"/>
                          <a:ea typeface="+mn-ea"/>
                          <a:cs typeface="Times New Roman" panose="02020603050405020304" pitchFamily="18" charset="0"/>
                        </a:rPr>
                        <a:t>年各县的人口</a:t>
                      </a:r>
                    </a:p>
                  </a:txBody>
                  <a:tcPr marL="68580" marR="68580" marT="0" marB="0">
                    <a:lnL>
                      <a:noFill/>
                    </a:lnL>
                    <a:lnR>
                      <a:noFill/>
                    </a:lnR>
                    <a:lnT>
                      <a:noFill/>
                    </a:lnT>
                    <a:lnB>
                      <a:noFill/>
                    </a:lnB>
                  </a:tcPr>
                </a:tc>
                <a:extLst>
                  <a:ext uri="{0D108BD9-81ED-4DB2-BD59-A6C34878D82A}">
                    <a16:rowId xmlns:a16="http://schemas.microsoft.com/office/drawing/2014/main" val="298283249"/>
                  </a:ext>
                </a:extLst>
              </a:tr>
              <a:tr h="237728">
                <a:tc>
                  <a:txBody>
                    <a:bodyPr/>
                    <a:lstStyle/>
                    <a:p>
                      <a:pPr indent="190500" algn="just">
                        <a:spcAft>
                          <a:spcPts val="0"/>
                        </a:spcAft>
                      </a:pPr>
                      <a:r>
                        <a:rPr lang="en-US" sz="1600" kern="100" dirty="0" err="1">
                          <a:effectLst/>
                          <a:latin typeface="+mn-ea"/>
                          <a:ea typeface="+mn-ea"/>
                          <a:cs typeface="Times New Roman" panose="02020603050405020304" pitchFamily="18" charset="0"/>
                        </a:rPr>
                        <a:t>PctRural</a:t>
                      </a:r>
                      <a:endParaRPr lang="zh-CN" sz="1600" kern="100" dirty="0">
                        <a:effectLst/>
                        <a:latin typeface="+mn-ea"/>
                        <a:ea typeface="+mn-ea"/>
                        <a:cs typeface="Times New Roman" panose="02020603050405020304" pitchFamily="18" charset="0"/>
                      </a:endParaRPr>
                    </a:p>
                  </a:txBody>
                  <a:tcPr marL="68580" marR="68580" marT="0" marB="0">
                    <a:lnL>
                      <a:noFill/>
                    </a:lnL>
                    <a:lnR>
                      <a:noFill/>
                    </a:lnR>
                    <a:lnT>
                      <a:noFill/>
                    </a:lnT>
                    <a:lnB>
                      <a:noFill/>
                    </a:lnB>
                  </a:tcPr>
                </a:tc>
                <a:tc>
                  <a:txBody>
                    <a:bodyPr/>
                    <a:lstStyle/>
                    <a:p>
                      <a:pPr indent="190500" algn="just">
                        <a:spcAft>
                          <a:spcPts val="0"/>
                        </a:spcAft>
                      </a:pPr>
                      <a:r>
                        <a:rPr lang="zh-CN" sz="1600" kern="100">
                          <a:effectLst/>
                          <a:latin typeface="+mn-ea"/>
                          <a:ea typeface="+mn-ea"/>
                          <a:cs typeface="Times New Roman" panose="02020603050405020304" pitchFamily="18" charset="0"/>
                        </a:rPr>
                        <a:t>各县的农村人口比例</a:t>
                      </a:r>
                    </a:p>
                  </a:txBody>
                  <a:tcPr marL="68580" marR="68580" marT="0" marB="0">
                    <a:lnL>
                      <a:noFill/>
                    </a:lnL>
                    <a:lnR>
                      <a:noFill/>
                    </a:lnR>
                    <a:lnT>
                      <a:noFill/>
                    </a:lnT>
                    <a:lnB>
                      <a:noFill/>
                    </a:lnB>
                  </a:tcPr>
                </a:tc>
                <a:extLst>
                  <a:ext uri="{0D108BD9-81ED-4DB2-BD59-A6C34878D82A}">
                    <a16:rowId xmlns:a16="http://schemas.microsoft.com/office/drawing/2014/main" val="2267794976"/>
                  </a:ext>
                </a:extLst>
              </a:tr>
              <a:tr h="458397">
                <a:tc>
                  <a:txBody>
                    <a:bodyPr/>
                    <a:lstStyle/>
                    <a:p>
                      <a:pPr indent="190500" algn="just">
                        <a:spcAft>
                          <a:spcPts val="0"/>
                        </a:spcAft>
                      </a:pPr>
                      <a:r>
                        <a:rPr lang="en-US" sz="1600" kern="100" dirty="0" err="1">
                          <a:effectLst/>
                          <a:latin typeface="+mn-ea"/>
                          <a:ea typeface="+mn-ea"/>
                          <a:cs typeface="Times New Roman" panose="02020603050405020304" pitchFamily="18" charset="0"/>
                        </a:rPr>
                        <a:t>PctBach</a:t>
                      </a:r>
                      <a:endParaRPr lang="zh-CN" sz="1600" kern="100" dirty="0">
                        <a:effectLst/>
                        <a:latin typeface="+mn-ea"/>
                        <a:ea typeface="+mn-ea"/>
                        <a:cs typeface="Times New Roman" panose="02020603050405020304" pitchFamily="18" charset="0"/>
                      </a:endParaRPr>
                    </a:p>
                  </a:txBody>
                  <a:tcPr marL="68580" marR="68580" marT="0" marB="0">
                    <a:lnL>
                      <a:noFill/>
                    </a:lnL>
                    <a:lnR>
                      <a:noFill/>
                    </a:lnR>
                    <a:lnT>
                      <a:noFill/>
                    </a:lnT>
                    <a:lnB>
                      <a:noFill/>
                    </a:lnB>
                  </a:tcPr>
                </a:tc>
                <a:tc>
                  <a:txBody>
                    <a:bodyPr/>
                    <a:lstStyle/>
                    <a:p>
                      <a:pPr indent="190500" algn="just">
                        <a:spcAft>
                          <a:spcPts val="0"/>
                        </a:spcAft>
                      </a:pPr>
                      <a:r>
                        <a:rPr lang="zh-CN" sz="1600" kern="100">
                          <a:effectLst/>
                          <a:latin typeface="+mn-ea"/>
                          <a:ea typeface="+mn-ea"/>
                          <a:cs typeface="Times New Roman" panose="02020603050405020304" pitchFamily="18" charset="0"/>
                        </a:rPr>
                        <a:t>各县拥有学士学位的人口比例</a:t>
                      </a:r>
                    </a:p>
                  </a:txBody>
                  <a:tcPr marL="68580" marR="68580" marT="0" marB="0">
                    <a:lnL>
                      <a:noFill/>
                    </a:lnL>
                    <a:lnR>
                      <a:noFill/>
                    </a:lnR>
                    <a:lnT>
                      <a:noFill/>
                    </a:lnT>
                    <a:lnB>
                      <a:noFill/>
                    </a:lnB>
                  </a:tcPr>
                </a:tc>
                <a:extLst>
                  <a:ext uri="{0D108BD9-81ED-4DB2-BD59-A6C34878D82A}">
                    <a16:rowId xmlns:a16="http://schemas.microsoft.com/office/drawing/2014/main" val="743555720"/>
                  </a:ext>
                </a:extLst>
              </a:tr>
              <a:tr h="458397">
                <a:tc>
                  <a:txBody>
                    <a:bodyPr/>
                    <a:lstStyle/>
                    <a:p>
                      <a:pPr indent="190500" algn="just">
                        <a:spcAft>
                          <a:spcPts val="0"/>
                        </a:spcAft>
                      </a:pPr>
                      <a:r>
                        <a:rPr lang="en-US" sz="1600" kern="100" dirty="0" err="1">
                          <a:effectLst/>
                          <a:latin typeface="+mn-ea"/>
                          <a:ea typeface="+mn-ea"/>
                          <a:cs typeface="Times New Roman" panose="02020603050405020304" pitchFamily="18" charset="0"/>
                        </a:rPr>
                        <a:t>PctEld</a:t>
                      </a:r>
                      <a:endParaRPr lang="zh-CN" sz="1600" kern="100" dirty="0">
                        <a:effectLst/>
                        <a:latin typeface="+mn-ea"/>
                        <a:ea typeface="+mn-ea"/>
                        <a:cs typeface="Times New Roman" panose="02020603050405020304" pitchFamily="18" charset="0"/>
                      </a:endParaRPr>
                    </a:p>
                  </a:txBody>
                  <a:tcPr marL="68580" marR="68580" marT="0" marB="0">
                    <a:lnL>
                      <a:noFill/>
                    </a:lnL>
                    <a:lnR>
                      <a:noFill/>
                    </a:lnR>
                    <a:lnT>
                      <a:noFill/>
                    </a:lnT>
                    <a:lnB>
                      <a:noFill/>
                    </a:lnB>
                  </a:tcPr>
                </a:tc>
                <a:tc>
                  <a:txBody>
                    <a:bodyPr/>
                    <a:lstStyle/>
                    <a:p>
                      <a:pPr indent="190500" algn="just">
                        <a:spcAft>
                          <a:spcPts val="0"/>
                        </a:spcAft>
                      </a:pPr>
                      <a:r>
                        <a:rPr lang="zh-CN" sz="1600" kern="100">
                          <a:effectLst/>
                          <a:latin typeface="+mn-ea"/>
                          <a:ea typeface="+mn-ea"/>
                          <a:cs typeface="Times New Roman" panose="02020603050405020304" pitchFamily="18" charset="0"/>
                        </a:rPr>
                        <a:t>各县</a:t>
                      </a:r>
                      <a:r>
                        <a:rPr lang="en-US" sz="1600" kern="100">
                          <a:effectLst/>
                          <a:latin typeface="+mn-ea"/>
                          <a:ea typeface="+mn-ea"/>
                          <a:cs typeface="Times New Roman" panose="02020603050405020304" pitchFamily="18" charset="0"/>
                        </a:rPr>
                        <a:t>65</a:t>
                      </a:r>
                      <a:r>
                        <a:rPr lang="zh-CN" sz="1600" kern="100">
                          <a:effectLst/>
                          <a:latin typeface="+mn-ea"/>
                          <a:ea typeface="+mn-ea"/>
                          <a:cs typeface="Times New Roman" panose="02020603050405020304" pitchFamily="18" charset="0"/>
                        </a:rPr>
                        <a:t>岁及以上的人口比例</a:t>
                      </a:r>
                    </a:p>
                  </a:txBody>
                  <a:tcPr marL="68580" marR="68580" marT="0" marB="0">
                    <a:lnL>
                      <a:noFill/>
                    </a:lnL>
                    <a:lnR>
                      <a:noFill/>
                    </a:lnR>
                    <a:lnT>
                      <a:noFill/>
                    </a:lnT>
                    <a:lnB>
                      <a:noFill/>
                    </a:lnB>
                  </a:tcPr>
                </a:tc>
                <a:extLst>
                  <a:ext uri="{0D108BD9-81ED-4DB2-BD59-A6C34878D82A}">
                    <a16:rowId xmlns:a16="http://schemas.microsoft.com/office/drawing/2014/main" val="1864771355"/>
                  </a:ext>
                </a:extLst>
              </a:tr>
              <a:tr h="237728">
                <a:tc>
                  <a:txBody>
                    <a:bodyPr/>
                    <a:lstStyle/>
                    <a:p>
                      <a:pPr indent="190500" algn="just">
                        <a:spcAft>
                          <a:spcPts val="0"/>
                        </a:spcAft>
                      </a:pPr>
                      <a:r>
                        <a:rPr lang="en-US" sz="1600" kern="100" dirty="0" err="1">
                          <a:effectLst/>
                          <a:latin typeface="+mn-ea"/>
                          <a:ea typeface="+mn-ea"/>
                          <a:cs typeface="Times New Roman" panose="02020603050405020304" pitchFamily="18" charset="0"/>
                        </a:rPr>
                        <a:t>PctFB</a:t>
                      </a:r>
                      <a:endParaRPr lang="zh-CN" sz="1600" kern="100" dirty="0">
                        <a:effectLst/>
                        <a:latin typeface="+mn-ea"/>
                        <a:ea typeface="+mn-ea"/>
                        <a:cs typeface="Times New Roman" panose="02020603050405020304" pitchFamily="18" charset="0"/>
                      </a:endParaRPr>
                    </a:p>
                  </a:txBody>
                  <a:tcPr marL="68580" marR="68580" marT="0" marB="0">
                    <a:lnL>
                      <a:noFill/>
                    </a:lnL>
                    <a:lnR>
                      <a:noFill/>
                    </a:lnR>
                    <a:lnT>
                      <a:noFill/>
                    </a:lnT>
                    <a:lnB>
                      <a:noFill/>
                    </a:lnB>
                  </a:tcPr>
                </a:tc>
                <a:tc>
                  <a:txBody>
                    <a:bodyPr/>
                    <a:lstStyle/>
                    <a:p>
                      <a:pPr indent="190500" algn="just">
                        <a:spcAft>
                          <a:spcPts val="0"/>
                        </a:spcAft>
                      </a:pPr>
                      <a:r>
                        <a:rPr lang="zh-CN" sz="1600" kern="100">
                          <a:effectLst/>
                          <a:latin typeface="+mn-ea"/>
                          <a:ea typeface="+mn-ea"/>
                          <a:cs typeface="Times New Roman" panose="02020603050405020304" pitchFamily="18" charset="0"/>
                        </a:rPr>
                        <a:t>各县在国外出生的人口</a:t>
                      </a:r>
                    </a:p>
                  </a:txBody>
                  <a:tcPr marL="68580" marR="68580" marT="0" marB="0">
                    <a:lnL>
                      <a:noFill/>
                    </a:lnL>
                    <a:lnR>
                      <a:noFill/>
                    </a:lnR>
                    <a:lnT>
                      <a:noFill/>
                    </a:lnT>
                    <a:lnB>
                      <a:noFill/>
                    </a:lnB>
                  </a:tcPr>
                </a:tc>
                <a:extLst>
                  <a:ext uri="{0D108BD9-81ED-4DB2-BD59-A6C34878D82A}">
                    <a16:rowId xmlns:a16="http://schemas.microsoft.com/office/drawing/2014/main" val="4233579899"/>
                  </a:ext>
                </a:extLst>
              </a:tr>
              <a:tr h="458397">
                <a:tc>
                  <a:txBody>
                    <a:bodyPr/>
                    <a:lstStyle/>
                    <a:p>
                      <a:pPr indent="190500" algn="just">
                        <a:spcAft>
                          <a:spcPts val="0"/>
                        </a:spcAft>
                      </a:pPr>
                      <a:r>
                        <a:rPr lang="en-US" sz="1600" kern="100" dirty="0" err="1">
                          <a:effectLst/>
                          <a:latin typeface="+mn-ea"/>
                          <a:ea typeface="+mn-ea"/>
                          <a:cs typeface="Times New Roman" panose="02020603050405020304" pitchFamily="18" charset="0"/>
                        </a:rPr>
                        <a:t>PctPov</a:t>
                      </a:r>
                      <a:endParaRPr lang="zh-CN" sz="1600" kern="100" dirty="0">
                        <a:effectLst/>
                        <a:latin typeface="+mn-ea"/>
                        <a:ea typeface="+mn-ea"/>
                        <a:cs typeface="Times New Roman" panose="02020603050405020304" pitchFamily="18" charset="0"/>
                      </a:endParaRPr>
                    </a:p>
                  </a:txBody>
                  <a:tcPr marL="68580" marR="68580" marT="0" marB="0">
                    <a:lnL>
                      <a:noFill/>
                    </a:lnL>
                    <a:lnR>
                      <a:noFill/>
                    </a:lnR>
                    <a:lnT>
                      <a:noFill/>
                    </a:lnT>
                    <a:lnB>
                      <a:noFill/>
                    </a:lnB>
                  </a:tcPr>
                </a:tc>
                <a:tc>
                  <a:txBody>
                    <a:bodyPr/>
                    <a:lstStyle/>
                    <a:p>
                      <a:pPr indent="190500" algn="just">
                        <a:spcAft>
                          <a:spcPts val="0"/>
                        </a:spcAft>
                      </a:pPr>
                      <a:r>
                        <a:rPr lang="zh-CN" sz="1600" kern="100">
                          <a:effectLst/>
                          <a:latin typeface="+mn-ea"/>
                          <a:ea typeface="+mn-ea"/>
                          <a:cs typeface="Times New Roman" panose="02020603050405020304" pitchFamily="18" charset="0"/>
                        </a:rPr>
                        <a:t>各县生活在贫困线以下的人口</a:t>
                      </a:r>
                    </a:p>
                  </a:txBody>
                  <a:tcPr marL="68580" marR="68580" marT="0" marB="0">
                    <a:lnL>
                      <a:noFill/>
                    </a:lnL>
                    <a:lnR>
                      <a:noFill/>
                    </a:lnR>
                    <a:lnT>
                      <a:noFill/>
                    </a:lnT>
                    <a:lnB>
                      <a:noFill/>
                    </a:lnB>
                  </a:tcPr>
                </a:tc>
                <a:extLst>
                  <a:ext uri="{0D108BD9-81ED-4DB2-BD59-A6C34878D82A}">
                    <a16:rowId xmlns:a16="http://schemas.microsoft.com/office/drawing/2014/main" val="2010085209"/>
                  </a:ext>
                </a:extLst>
              </a:tr>
              <a:tr h="237728">
                <a:tc>
                  <a:txBody>
                    <a:bodyPr/>
                    <a:lstStyle/>
                    <a:p>
                      <a:pPr indent="190500" algn="just">
                        <a:spcAft>
                          <a:spcPts val="0"/>
                        </a:spcAft>
                      </a:pPr>
                      <a:r>
                        <a:rPr lang="en-US" sz="1600" kern="100" dirty="0" err="1">
                          <a:effectLst/>
                          <a:latin typeface="+mn-ea"/>
                          <a:ea typeface="+mn-ea"/>
                          <a:cs typeface="Times New Roman" panose="02020603050405020304" pitchFamily="18" charset="0"/>
                        </a:rPr>
                        <a:t>PctBlack</a:t>
                      </a:r>
                      <a:endParaRPr lang="zh-CN" sz="1600" kern="100" dirty="0">
                        <a:effectLst/>
                        <a:latin typeface="+mn-ea"/>
                        <a:ea typeface="+mn-ea"/>
                        <a:cs typeface="Times New Roman" panose="02020603050405020304" pitchFamily="18" charset="0"/>
                      </a:endParaRPr>
                    </a:p>
                  </a:txBody>
                  <a:tcPr marL="68580" marR="68580" marT="0" marB="0">
                    <a:lnL>
                      <a:noFill/>
                    </a:lnL>
                    <a:lnR>
                      <a:noFill/>
                    </a:lnR>
                    <a:lnT>
                      <a:noFill/>
                    </a:lnT>
                    <a:lnB>
                      <a:noFill/>
                    </a:lnB>
                  </a:tcPr>
                </a:tc>
                <a:tc>
                  <a:txBody>
                    <a:bodyPr/>
                    <a:lstStyle/>
                    <a:p>
                      <a:pPr indent="190500" algn="just">
                        <a:spcAft>
                          <a:spcPts val="0"/>
                        </a:spcAft>
                      </a:pPr>
                      <a:r>
                        <a:rPr lang="zh-CN" sz="1600" kern="100">
                          <a:effectLst/>
                          <a:latin typeface="+mn-ea"/>
                          <a:ea typeface="+mn-ea"/>
                          <a:cs typeface="Times New Roman" panose="02020603050405020304" pitchFamily="18" charset="0"/>
                        </a:rPr>
                        <a:t>各县的非裔人口</a:t>
                      </a:r>
                    </a:p>
                  </a:txBody>
                  <a:tcPr marL="68580" marR="68580" marT="0" marB="0">
                    <a:lnL>
                      <a:noFill/>
                    </a:lnL>
                    <a:lnR>
                      <a:noFill/>
                    </a:lnR>
                    <a:lnT>
                      <a:noFill/>
                    </a:lnT>
                    <a:lnB>
                      <a:noFill/>
                    </a:lnB>
                  </a:tcPr>
                </a:tc>
                <a:extLst>
                  <a:ext uri="{0D108BD9-81ED-4DB2-BD59-A6C34878D82A}">
                    <a16:rowId xmlns:a16="http://schemas.microsoft.com/office/drawing/2014/main" val="970857695"/>
                  </a:ext>
                </a:extLst>
              </a:tr>
              <a:tr h="237728">
                <a:tc>
                  <a:txBody>
                    <a:bodyPr/>
                    <a:lstStyle/>
                    <a:p>
                      <a:pPr indent="190500" algn="just">
                        <a:spcAft>
                          <a:spcPts val="0"/>
                        </a:spcAft>
                      </a:pPr>
                      <a:r>
                        <a:rPr lang="en-US" sz="1600" kern="100" dirty="0">
                          <a:effectLst/>
                          <a:latin typeface="+mn-ea"/>
                          <a:ea typeface="+mn-ea"/>
                          <a:cs typeface="Times New Roman" panose="02020603050405020304" pitchFamily="18" charset="0"/>
                        </a:rPr>
                        <a:t>ID</a:t>
                      </a:r>
                      <a:endParaRPr lang="zh-CN" sz="1600" kern="100" dirty="0">
                        <a:effectLst/>
                        <a:latin typeface="+mn-ea"/>
                        <a:ea typeface="+mn-ea"/>
                        <a:cs typeface="Times New Roman" panose="02020603050405020304" pitchFamily="18" charset="0"/>
                      </a:endParaRPr>
                    </a:p>
                  </a:txBody>
                  <a:tcPr marL="68580" marR="68580" marT="0" marB="0">
                    <a:lnL>
                      <a:noFill/>
                    </a:lnL>
                    <a:lnR>
                      <a:noFill/>
                    </a:lnR>
                    <a:lnT>
                      <a:noFill/>
                    </a:lnT>
                    <a:lnB>
                      <a:noFill/>
                    </a:lnB>
                  </a:tcPr>
                </a:tc>
                <a:tc>
                  <a:txBody>
                    <a:bodyPr/>
                    <a:lstStyle/>
                    <a:p>
                      <a:pPr indent="190500" algn="just">
                        <a:spcAft>
                          <a:spcPts val="0"/>
                        </a:spcAft>
                      </a:pPr>
                      <a:r>
                        <a:rPr lang="zh-CN" sz="1600" kern="100">
                          <a:effectLst/>
                          <a:latin typeface="+mn-ea"/>
                          <a:ea typeface="+mn-ea"/>
                          <a:cs typeface="Times New Roman" panose="02020603050405020304" pitchFamily="18" charset="0"/>
                        </a:rPr>
                        <a:t>面</a:t>
                      </a:r>
                      <a:r>
                        <a:rPr lang="en-US" sz="1600" kern="100">
                          <a:effectLst/>
                          <a:latin typeface="+mn-ea"/>
                          <a:ea typeface="+mn-ea"/>
                          <a:cs typeface="Times New Roman" panose="02020603050405020304" pitchFamily="18" charset="0"/>
                        </a:rPr>
                        <a:t>ID</a:t>
                      </a:r>
                      <a:endParaRPr lang="zh-CN" sz="1600" kern="100">
                        <a:effectLst/>
                        <a:latin typeface="+mn-ea"/>
                        <a:ea typeface="+mn-ea"/>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720224067"/>
                  </a:ext>
                </a:extLst>
              </a:tr>
              <a:tr h="237728">
                <a:tc>
                  <a:txBody>
                    <a:bodyPr/>
                    <a:lstStyle/>
                    <a:p>
                      <a:pPr indent="190500" algn="just">
                        <a:spcAft>
                          <a:spcPts val="0"/>
                        </a:spcAft>
                      </a:pPr>
                      <a:r>
                        <a:rPr lang="en-US" sz="1600" kern="100" dirty="0">
                          <a:effectLst/>
                          <a:latin typeface="+mn-ea"/>
                          <a:ea typeface="+mn-ea"/>
                          <a:cs typeface="Times New Roman" panose="02020603050405020304" pitchFamily="18" charset="0"/>
                        </a:rPr>
                        <a:t>X</a:t>
                      </a:r>
                      <a:endParaRPr lang="zh-CN" sz="1600" kern="100" dirty="0">
                        <a:effectLst/>
                        <a:latin typeface="+mn-ea"/>
                        <a:ea typeface="+mn-ea"/>
                        <a:cs typeface="Times New Roman" panose="02020603050405020304" pitchFamily="18" charset="0"/>
                      </a:endParaRPr>
                    </a:p>
                  </a:txBody>
                  <a:tcPr marL="68580" marR="68580" marT="0" marB="0">
                    <a:lnL>
                      <a:noFill/>
                    </a:lnL>
                    <a:lnR>
                      <a:noFill/>
                    </a:lnR>
                    <a:lnT>
                      <a:noFill/>
                    </a:lnT>
                    <a:lnB>
                      <a:noFill/>
                    </a:lnB>
                  </a:tcPr>
                </a:tc>
                <a:tc>
                  <a:txBody>
                    <a:bodyPr/>
                    <a:lstStyle/>
                    <a:p>
                      <a:pPr indent="190500" algn="just">
                        <a:spcAft>
                          <a:spcPts val="0"/>
                        </a:spcAft>
                      </a:pPr>
                      <a:r>
                        <a:rPr lang="en-US" sz="1600" kern="100" dirty="0">
                          <a:effectLst/>
                          <a:latin typeface="+mn-ea"/>
                          <a:ea typeface="+mn-ea"/>
                          <a:cs typeface="Times New Roman" panose="02020603050405020304" pitchFamily="18" charset="0"/>
                        </a:rPr>
                        <a:t>X</a:t>
                      </a:r>
                      <a:r>
                        <a:rPr lang="zh-CN" sz="1600" kern="100" dirty="0">
                          <a:effectLst/>
                          <a:latin typeface="+mn-ea"/>
                          <a:ea typeface="+mn-ea"/>
                          <a:cs typeface="Times New Roman" panose="02020603050405020304" pitchFamily="18" charset="0"/>
                        </a:rPr>
                        <a:t>坐标</a:t>
                      </a:r>
                    </a:p>
                  </a:txBody>
                  <a:tcPr marL="68580" marR="68580" marT="0" marB="0">
                    <a:lnL>
                      <a:noFill/>
                    </a:lnL>
                    <a:lnR>
                      <a:noFill/>
                    </a:lnR>
                    <a:lnT>
                      <a:noFill/>
                    </a:lnT>
                    <a:lnB>
                      <a:noFill/>
                    </a:lnB>
                  </a:tcPr>
                </a:tc>
                <a:extLst>
                  <a:ext uri="{0D108BD9-81ED-4DB2-BD59-A6C34878D82A}">
                    <a16:rowId xmlns:a16="http://schemas.microsoft.com/office/drawing/2014/main" val="3971370576"/>
                  </a:ext>
                </a:extLst>
              </a:tr>
              <a:tr h="384594">
                <a:tc>
                  <a:txBody>
                    <a:bodyPr/>
                    <a:lstStyle/>
                    <a:p>
                      <a:pPr indent="190500" algn="just">
                        <a:spcAft>
                          <a:spcPts val="0"/>
                        </a:spcAft>
                      </a:pPr>
                      <a:r>
                        <a:rPr lang="en-US" sz="1600" kern="100">
                          <a:effectLst/>
                          <a:latin typeface="+mn-ea"/>
                          <a:ea typeface="+mn-ea"/>
                          <a:cs typeface="Times New Roman" panose="02020603050405020304" pitchFamily="18" charset="0"/>
                        </a:rPr>
                        <a:t>Y</a:t>
                      </a:r>
                      <a:endParaRPr lang="zh-CN" sz="1600" kern="100">
                        <a:effectLst/>
                        <a:latin typeface="+mn-ea"/>
                        <a:ea typeface="+mn-ea"/>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indent="190500" algn="just">
                        <a:spcAft>
                          <a:spcPts val="0"/>
                        </a:spcAft>
                      </a:pPr>
                      <a:r>
                        <a:rPr lang="en-US" sz="1600" kern="100" dirty="0">
                          <a:effectLst/>
                          <a:latin typeface="+mn-ea"/>
                          <a:ea typeface="+mn-ea"/>
                          <a:cs typeface="Times New Roman" panose="02020603050405020304" pitchFamily="18" charset="0"/>
                        </a:rPr>
                        <a:t>Y</a:t>
                      </a:r>
                      <a:r>
                        <a:rPr lang="zh-CN" sz="1600" kern="100" dirty="0">
                          <a:effectLst/>
                          <a:latin typeface="+mn-ea"/>
                          <a:ea typeface="+mn-ea"/>
                          <a:cs typeface="Times New Roman" panose="02020603050405020304" pitchFamily="18" charset="0"/>
                        </a:rPr>
                        <a:t>坐标</a:t>
                      </a: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62893"/>
                  </a:ext>
                </a:extLst>
              </a:tr>
            </a:tbl>
          </a:graphicData>
        </a:graphic>
      </p:graphicFrame>
      <p:sp>
        <p:nvSpPr>
          <p:cNvPr id="4" name="矩形 3">
            <a:extLst>
              <a:ext uri="{FF2B5EF4-FFF2-40B4-BE49-F238E27FC236}">
                <a16:creationId xmlns:a16="http://schemas.microsoft.com/office/drawing/2014/main" id="{770CD258-7275-4CC1-90C5-B52290C06DFB}"/>
              </a:ext>
            </a:extLst>
          </p:cNvPr>
          <p:cNvSpPr/>
          <p:nvPr/>
        </p:nvSpPr>
        <p:spPr>
          <a:xfrm>
            <a:off x="5605643" y="2108202"/>
            <a:ext cx="2954655" cy="369332"/>
          </a:xfrm>
          <a:prstGeom prst="rect">
            <a:avLst/>
          </a:prstGeom>
        </p:spPr>
        <p:txBody>
          <a:bodyPr wrap="none">
            <a:spAutoFit/>
          </a:bodyPr>
          <a:lstStyle/>
          <a:p>
            <a:r>
              <a:rPr lang="zh-CN" altLang="en-US" dirty="0"/>
              <a:t>佐治亚州人口普查数据字段</a:t>
            </a:r>
          </a:p>
        </p:txBody>
      </p:sp>
      <p:sp>
        <p:nvSpPr>
          <p:cNvPr id="15" name="íśḻîḓê">
            <a:extLst>
              <a:ext uri="{FF2B5EF4-FFF2-40B4-BE49-F238E27FC236}">
                <a16:creationId xmlns:a16="http://schemas.microsoft.com/office/drawing/2014/main" id="{B0E48B89-C8AB-45B3-9C08-7C4AC1779FEF}"/>
              </a:ext>
            </a:extLst>
          </p:cNvPr>
          <p:cNvSpPr/>
          <p:nvPr/>
        </p:nvSpPr>
        <p:spPr>
          <a:xfrm>
            <a:off x="669404" y="966756"/>
            <a:ext cx="1609772" cy="721360"/>
          </a:xfrm>
          <a:prstGeom prst="roundRect">
            <a:avLst/>
          </a:prstGeom>
          <a:solidFill>
            <a:schemeClr val="bg1"/>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spcBef>
                <a:spcPct val="0"/>
              </a:spcBef>
            </a:pPr>
            <a:r>
              <a:rPr lang="zh-CN" altLang="en-US" sz="2000" b="1" dirty="0">
                <a:solidFill>
                  <a:schemeClr val="tx1"/>
                </a:solidFill>
              </a:rPr>
              <a:t>数据</a:t>
            </a:r>
            <a:endParaRPr lang="en-US" altLang="zh-CN" sz="2000" b="1" dirty="0">
              <a:solidFill>
                <a:schemeClr val="tx1"/>
              </a:solidFill>
            </a:endParaRPr>
          </a:p>
        </p:txBody>
      </p:sp>
      <p:pic>
        <p:nvPicPr>
          <p:cNvPr id="16" name="图片 15">
            <a:extLst>
              <a:ext uri="{FF2B5EF4-FFF2-40B4-BE49-F238E27FC236}">
                <a16:creationId xmlns:a16="http://schemas.microsoft.com/office/drawing/2014/main" id="{B2922B70-67E4-4E61-B5F2-2C000FA1F617}"/>
              </a:ext>
            </a:extLst>
          </p:cNvPr>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76267" y="3072317"/>
            <a:ext cx="2818476" cy="2652446"/>
          </a:xfrm>
          <a:prstGeom prst="rect">
            <a:avLst/>
          </a:prstGeom>
          <a:noFill/>
          <a:ln>
            <a:noFill/>
          </a:ln>
        </p:spPr>
      </p:pic>
      <p:sp>
        <p:nvSpPr>
          <p:cNvPr id="10" name="矩形 9">
            <a:extLst>
              <a:ext uri="{FF2B5EF4-FFF2-40B4-BE49-F238E27FC236}">
                <a16:creationId xmlns:a16="http://schemas.microsoft.com/office/drawing/2014/main" id="{90B83647-9E0F-4CB3-BBDB-01D2398D3745}"/>
              </a:ext>
            </a:extLst>
          </p:cNvPr>
          <p:cNvSpPr/>
          <p:nvPr/>
        </p:nvSpPr>
        <p:spPr>
          <a:xfrm>
            <a:off x="198916" y="5841595"/>
            <a:ext cx="3647152" cy="369332"/>
          </a:xfrm>
          <a:prstGeom prst="rect">
            <a:avLst/>
          </a:prstGeom>
        </p:spPr>
        <p:txBody>
          <a:bodyPr wrap="none">
            <a:spAutoFit/>
          </a:bodyPr>
          <a:lstStyle/>
          <a:p>
            <a:r>
              <a:rPr lang="zh-CN" altLang="en-US" dirty="0"/>
              <a:t>佐治亚州拥有学士学位的人口比例</a:t>
            </a:r>
          </a:p>
        </p:txBody>
      </p:sp>
    </p:spTree>
    <p:extLst>
      <p:ext uri="{BB962C8B-B14F-4D97-AF65-F5344CB8AC3E}">
        <p14:creationId xmlns:p14="http://schemas.microsoft.com/office/powerpoint/2010/main" val="27391202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D5CA79ED-2A89-4FF1-B025-5D2C85D1BEAE}"/>
              </a:ext>
            </a:extLst>
          </p:cNvPr>
          <p:cNvSpPr/>
          <p:nvPr/>
        </p:nvSpPr>
        <p:spPr>
          <a:xfrm>
            <a:off x="0" y="5404816"/>
            <a:ext cx="12330839" cy="1228735"/>
          </a:xfrm>
          <a:prstGeom prst="rect">
            <a:avLst/>
          </a:prstGeom>
          <a:solidFill>
            <a:srgbClr val="F4F4F4"/>
          </a:solidFill>
          <a:ln w="12700" cap="flat" cmpd="sng" algn="ctr">
            <a:noFill/>
            <a:prstDash val="solid"/>
            <a:miter lim="800000"/>
          </a:ln>
          <a:effectLst/>
        </p:spPr>
        <p:txBody>
          <a:bodyPr rtlCol="0" anchor="ctr"/>
          <a:lstStyle/>
          <a:p>
            <a:pPr lvl="0" algn="ctr">
              <a:defRPr/>
            </a:pPr>
            <a:endParaRPr lang="zh-CN" altLang="en-US" dirty="0"/>
          </a:p>
        </p:txBody>
      </p:sp>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Light" panose="020B0502040204020203" pitchFamily="34" charset="-122"/>
              <a:cs typeface="+mn-cs"/>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ea typeface="微软雅黑" panose="020B0503020204020204" pitchFamily="34" charset="-122"/>
              </a:rPr>
              <a:t>地理加权回归应用实例</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298886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lang="zh-CN" altLang="en-US" sz="2400" dirty="0">
                <a:solidFill>
                  <a:prstClr val="black"/>
                </a:solidFill>
                <a:latin typeface="微软雅黑" panose="020B0503020204020204" pitchFamily="34" charset="-122"/>
              </a:rPr>
              <a:t>应用实例</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a:cs typeface="+mj-cs"/>
            </a:endParaRPr>
          </a:p>
        </p:txBody>
      </p:sp>
      <p:sp>
        <p:nvSpPr>
          <p:cNvPr id="22" name="îṣḷidé">
            <a:extLst>
              <a:ext uri="{FF2B5EF4-FFF2-40B4-BE49-F238E27FC236}">
                <a16:creationId xmlns:a16="http://schemas.microsoft.com/office/drawing/2014/main" id="{49A211AA-2F59-4630-9FC4-92EF4E1F7585}"/>
              </a:ext>
            </a:extLst>
          </p:cNvPr>
          <p:cNvSpPr/>
          <p:nvPr/>
        </p:nvSpPr>
        <p:spPr>
          <a:xfrm>
            <a:off x="8784" y="1333368"/>
            <a:ext cx="12192000" cy="666000"/>
          </a:xfrm>
          <a:prstGeom prst="rect">
            <a:avLst/>
          </a:prstGeom>
          <a:solidFill>
            <a:srgbClr val="4F5E60"/>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bri"/>
              <a:ea typeface="微软雅黑 Light" panose="020B0502040204020203" pitchFamily="34" charset="-122"/>
            </a:endParaRPr>
          </a:p>
        </p:txBody>
      </p:sp>
      <p:sp>
        <p:nvSpPr>
          <p:cNvPr id="24" name="îṣḷidé">
            <a:extLst>
              <a:ext uri="{FF2B5EF4-FFF2-40B4-BE49-F238E27FC236}">
                <a16:creationId xmlns:a16="http://schemas.microsoft.com/office/drawing/2014/main" id="{B8FF95F9-98EE-4F01-82D0-69ED41167A83}"/>
              </a:ext>
            </a:extLst>
          </p:cNvPr>
          <p:cNvSpPr/>
          <p:nvPr/>
        </p:nvSpPr>
        <p:spPr>
          <a:xfrm>
            <a:off x="0" y="6643233"/>
            <a:ext cx="12192000" cy="214767"/>
          </a:xfrm>
          <a:prstGeom prst="rect">
            <a:avLst/>
          </a:prstGeom>
          <a:solidFill>
            <a:srgbClr val="4F5E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55000" lnSpcReduction="20000"/>
          </a:bodyPr>
          <a:lstStyle/>
          <a:p>
            <a:pPr algn="ctr"/>
            <a:endParaRPr/>
          </a:p>
        </p:txBody>
      </p:sp>
      <p:sp>
        <p:nvSpPr>
          <p:cNvPr id="9" name="矩形 8">
            <a:extLst>
              <a:ext uri="{FF2B5EF4-FFF2-40B4-BE49-F238E27FC236}">
                <a16:creationId xmlns:a16="http://schemas.microsoft.com/office/drawing/2014/main" id="{7A192C93-B458-4188-9930-4CDEC8C45250}"/>
              </a:ext>
            </a:extLst>
          </p:cNvPr>
          <p:cNvSpPr/>
          <p:nvPr/>
        </p:nvSpPr>
        <p:spPr>
          <a:xfrm>
            <a:off x="33229" y="2352491"/>
            <a:ext cx="2971096" cy="1477328"/>
          </a:xfrm>
          <a:prstGeom prst="rect">
            <a:avLst/>
          </a:prstGeom>
        </p:spPr>
        <p:txBody>
          <a:bodyPr wrap="square">
            <a:spAutoFit/>
          </a:bodyPr>
          <a:lstStyle/>
          <a:p>
            <a:pPr indent="266700" algn="just">
              <a:spcAft>
                <a:spcPts val="0"/>
              </a:spcAf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本例通过对比普通多元线性回归与地理加权回归，探究各县的农村人口、贫困人口、非裔人口比例与该县学士学位比例的关联。</a:t>
            </a:r>
            <a:endParaRPr lang="zh-CN"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íśḻîḓê">
            <a:extLst>
              <a:ext uri="{FF2B5EF4-FFF2-40B4-BE49-F238E27FC236}">
                <a16:creationId xmlns:a16="http://schemas.microsoft.com/office/drawing/2014/main" id="{B0E48B89-C8AB-45B3-9C08-7C4AC1779FEF}"/>
              </a:ext>
            </a:extLst>
          </p:cNvPr>
          <p:cNvSpPr/>
          <p:nvPr/>
        </p:nvSpPr>
        <p:spPr>
          <a:xfrm>
            <a:off x="669404" y="966756"/>
            <a:ext cx="1609772" cy="721360"/>
          </a:xfrm>
          <a:prstGeom prst="roundRect">
            <a:avLst/>
          </a:prstGeom>
          <a:solidFill>
            <a:schemeClr val="bg1"/>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spcBef>
                <a:spcPct val="0"/>
              </a:spcBef>
            </a:pPr>
            <a:r>
              <a:rPr lang="zh-CN" altLang="en-US" sz="2000" b="1" dirty="0">
                <a:solidFill>
                  <a:schemeClr val="tx1"/>
                </a:solidFill>
              </a:rPr>
              <a:t>数据</a:t>
            </a:r>
            <a:endParaRPr lang="en-US" altLang="zh-CN" sz="2000" b="1" dirty="0">
              <a:solidFill>
                <a:schemeClr val="tx1"/>
              </a:solidFill>
            </a:endParaRPr>
          </a:p>
        </p:txBody>
      </p:sp>
      <p:pic>
        <p:nvPicPr>
          <p:cNvPr id="13" name="图片 12">
            <a:extLst>
              <a:ext uri="{FF2B5EF4-FFF2-40B4-BE49-F238E27FC236}">
                <a16:creationId xmlns:a16="http://schemas.microsoft.com/office/drawing/2014/main" id="{8182DC50-FDC8-40DD-9D12-A65750870BA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04325" y="2176462"/>
            <a:ext cx="4312920" cy="2505075"/>
          </a:xfrm>
          <a:prstGeom prst="rect">
            <a:avLst/>
          </a:prstGeom>
          <a:noFill/>
          <a:ln w="9525" cmpd="sng">
            <a:solidFill>
              <a:srgbClr val="000000"/>
            </a:solidFill>
            <a:miter lim="800000"/>
            <a:headEnd/>
            <a:tailEnd/>
          </a:ln>
          <a:effectLst/>
        </p:spPr>
      </p:pic>
      <p:pic>
        <p:nvPicPr>
          <p:cNvPr id="14" name="图片 13">
            <a:extLst>
              <a:ext uri="{FF2B5EF4-FFF2-40B4-BE49-F238E27FC236}">
                <a16:creationId xmlns:a16="http://schemas.microsoft.com/office/drawing/2014/main" id="{7777D121-9884-4EAD-8AE3-A828A8B09A5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683489" y="2176461"/>
            <a:ext cx="4312921" cy="2505075"/>
          </a:xfrm>
          <a:prstGeom prst="rect">
            <a:avLst/>
          </a:prstGeom>
          <a:noFill/>
          <a:ln w="9525" cmpd="sng">
            <a:solidFill>
              <a:srgbClr val="000000"/>
            </a:solidFill>
            <a:miter lim="800000"/>
            <a:headEnd/>
            <a:tailEnd/>
          </a:ln>
          <a:effectLst/>
        </p:spPr>
      </p:pic>
      <p:sp>
        <p:nvSpPr>
          <p:cNvPr id="10" name="矩形 9">
            <a:extLst>
              <a:ext uri="{FF2B5EF4-FFF2-40B4-BE49-F238E27FC236}">
                <a16:creationId xmlns:a16="http://schemas.microsoft.com/office/drawing/2014/main" id="{7DF315CF-7D4E-4BA3-90E8-8847C92B3A14}"/>
              </a:ext>
            </a:extLst>
          </p:cNvPr>
          <p:cNvSpPr/>
          <p:nvPr/>
        </p:nvSpPr>
        <p:spPr>
          <a:xfrm>
            <a:off x="8710305" y="4812782"/>
            <a:ext cx="2492990" cy="369332"/>
          </a:xfrm>
          <a:prstGeom prst="rect">
            <a:avLst/>
          </a:prstGeom>
        </p:spPr>
        <p:txBody>
          <a:bodyPr wrap="none">
            <a:spAutoFit/>
          </a:bodyPr>
          <a:lstStyle/>
          <a:p>
            <a:r>
              <a:rPr lang="zh-CN" altLang="en-US" dirty="0"/>
              <a:t>地理加权回归诊断报告</a:t>
            </a:r>
          </a:p>
        </p:txBody>
      </p:sp>
      <p:sp>
        <p:nvSpPr>
          <p:cNvPr id="11" name="矩形 10">
            <a:extLst>
              <a:ext uri="{FF2B5EF4-FFF2-40B4-BE49-F238E27FC236}">
                <a16:creationId xmlns:a16="http://schemas.microsoft.com/office/drawing/2014/main" id="{14EC4D9D-B977-40EB-93FA-646313E1B56C}"/>
              </a:ext>
            </a:extLst>
          </p:cNvPr>
          <p:cNvSpPr/>
          <p:nvPr/>
        </p:nvSpPr>
        <p:spPr>
          <a:xfrm>
            <a:off x="3683457" y="4904240"/>
            <a:ext cx="2954655" cy="369332"/>
          </a:xfrm>
          <a:prstGeom prst="rect">
            <a:avLst/>
          </a:prstGeom>
        </p:spPr>
        <p:txBody>
          <a:bodyPr wrap="none">
            <a:spAutoFit/>
          </a:bodyPr>
          <a:lstStyle/>
          <a:p>
            <a:r>
              <a:rPr lang="zh-CN" altLang="en-US" dirty="0"/>
              <a:t>普通多元线性回归诊断报告</a:t>
            </a:r>
          </a:p>
        </p:txBody>
      </p:sp>
      <p:sp>
        <p:nvSpPr>
          <p:cNvPr id="12" name="矩形 11">
            <a:extLst>
              <a:ext uri="{FF2B5EF4-FFF2-40B4-BE49-F238E27FC236}">
                <a16:creationId xmlns:a16="http://schemas.microsoft.com/office/drawing/2014/main" id="{1A84FCB1-882C-4FFE-93A6-7AA0C88FD1C9}"/>
              </a:ext>
            </a:extLst>
          </p:cNvPr>
          <p:cNvSpPr/>
          <p:nvPr/>
        </p:nvSpPr>
        <p:spPr>
          <a:xfrm>
            <a:off x="138840" y="5404817"/>
            <a:ext cx="10848474" cy="954107"/>
          </a:xfrm>
          <a:prstGeom prst="rect">
            <a:avLst/>
          </a:prstGeom>
        </p:spPr>
        <p:txBody>
          <a:bodyPr wrap="square">
            <a:spAutoFit/>
          </a:bodyPr>
          <a:lstStyle/>
          <a:p>
            <a:r>
              <a:rPr lang="zh-CN" altLang="en-US" dirty="0"/>
              <a:t>本例中，采用高斯核函数构建空间权重矩阵，使用</a:t>
            </a:r>
            <a:r>
              <a:rPr lang="en-US" altLang="zh-CN" dirty="0" err="1"/>
              <a:t>AICc</a:t>
            </a:r>
            <a:r>
              <a:rPr lang="zh-CN" altLang="en-US" dirty="0"/>
              <a:t>指标选取最优带宽。通过对比回归诊断报告（可以发现，地理加权回归的</a:t>
            </a:r>
            <a:r>
              <a:rPr lang="en-US" altLang="zh-CN" dirty="0"/>
              <a:t>AIC</a:t>
            </a:r>
            <a:r>
              <a:rPr lang="zh-CN" altLang="en-US" dirty="0"/>
              <a:t>和</a:t>
            </a:r>
            <a:r>
              <a:rPr lang="en-US" altLang="zh-CN" dirty="0" err="1"/>
              <a:t>AICc</a:t>
            </a:r>
            <a:r>
              <a:rPr lang="zh-CN" altLang="en-US" dirty="0"/>
              <a:t>低于普通最小二乘回归，</a:t>
            </a:r>
            <a:r>
              <a:rPr lang="en-US" altLang="zh-CN" dirty="0"/>
              <a:t>R</a:t>
            </a:r>
            <a:r>
              <a:rPr lang="en-US" altLang="zh-CN" sz="1600" dirty="0"/>
              <a:t>2</a:t>
            </a:r>
            <a:r>
              <a:rPr lang="zh-CN" altLang="en-US" dirty="0"/>
              <a:t>要高于普通最小二乘回归，这说明地理加权回归模型较普通最小二乘回归模型显示出更好的拟合优度。其中，地理加权回归模型选取的最优带宽是</a:t>
            </a:r>
            <a:r>
              <a:rPr lang="en-US" altLang="zh-CN" dirty="0"/>
              <a:t>49.46</a:t>
            </a:r>
            <a:r>
              <a:rPr lang="zh-CN" altLang="en-US" dirty="0"/>
              <a:t>。</a:t>
            </a:r>
          </a:p>
        </p:txBody>
      </p:sp>
    </p:spTree>
    <p:extLst>
      <p:ext uri="{BB962C8B-B14F-4D97-AF65-F5344CB8AC3E}">
        <p14:creationId xmlns:p14="http://schemas.microsoft.com/office/powerpoint/2010/main" val="13653087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FF7CCB0E-19DC-49D8-9177-250636A682A2}"/>
              </a:ext>
            </a:extLst>
          </p:cNvPr>
          <p:cNvSpPr/>
          <p:nvPr/>
        </p:nvSpPr>
        <p:spPr>
          <a:xfrm>
            <a:off x="0" y="5404816"/>
            <a:ext cx="12330839" cy="1228735"/>
          </a:xfrm>
          <a:prstGeom prst="rect">
            <a:avLst/>
          </a:prstGeom>
          <a:solidFill>
            <a:srgbClr val="F4F4F4"/>
          </a:solidFill>
          <a:ln w="12700" cap="flat" cmpd="sng" algn="ctr">
            <a:noFill/>
            <a:prstDash val="solid"/>
            <a:miter lim="800000"/>
          </a:ln>
          <a:effectLst/>
        </p:spPr>
        <p:txBody>
          <a:bodyPr rtlCol="0" anchor="ctr"/>
          <a:lstStyle/>
          <a:p>
            <a:pPr lvl="0" algn="ctr">
              <a:defRPr/>
            </a:pPr>
            <a:endParaRPr lang="zh-CN" altLang="en-US" dirty="0"/>
          </a:p>
        </p:txBody>
      </p:sp>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Light" panose="020B0502040204020203" pitchFamily="34" charset="-122"/>
              <a:cs typeface="+mn-cs"/>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ea typeface="微软雅黑" panose="020B0503020204020204" pitchFamily="34" charset="-122"/>
              </a:rPr>
              <a:t>地理加权回归应用实例</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298886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lang="zh-CN" altLang="en-US" sz="2400" dirty="0">
                <a:solidFill>
                  <a:prstClr val="black"/>
                </a:solidFill>
                <a:latin typeface="微软雅黑" panose="020B0503020204020204" pitchFamily="34" charset="-122"/>
              </a:rPr>
              <a:t>应用实例</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a:cs typeface="+mj-cs"/>
            </a:endParaRPr>
          </a:p>
        </p:txBody>
      </p:sp>
      <p:sp>
        <p:nvSpPr>
          <p:cNvPr id="22" name="îṣḷidé">
            <a:extLst>
              <a:ext uri="{FF2B5EF4-FFF2-40B4-BE49-F238E27FC236}">
                <a16:creationId xmlns:a16="http://schemas.microsoft.com/office/drawing/2014/main" id="{49A211AA-2F59-4630-9FC4-92EF4E1F7585}"/>
              </a:ext>
            </a:extLst>
          </p:cNvPr>
          <p:cNvSpPr/>
          <p:nvPr/>
        </p:nvSpPr>
        <p:spPr>
          <a:xfrm>
            <a:off x="8784" y="1333368"/>
            <a:ext cx="12192000" cy="666000"/>
          </a:xfrm>
          <a:prstGeom prst="rect">
            <a:avLst/>
          </a:prstGeom>
          <a:solidFill>
            <a:srgbClr val="4F5E60"/>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bri"/>
              <a:ea typeface="微软雅黑 Light" panose="020B0502040204020203" pitchFamily="34" charset="-122"/>
            </a:endParaRPr>
          </a:p>
        </p:txBody>
      </p:sp>
      <p:sp>
        <p:nvSpPr>
          <p:cNvPr id="24" name="îṣḷidé">
            <a:extLst>
              <a:ext uri="{FF2B5EF4-FFF2-40B4-BE49-F238E27FC236}">
                <a16:creationId xmlns:a16="http://schemas.microsoft.com/office/drawing/2014/main" id="{B8FF95F9-98EE-4F01-82D0-69ED41167A83}"/>
              </a:ext>
            </a:extLst>
          </p:cNvPr>
          <p:cNvSpPr/>
          <p:nvPr/>
        </p:nvSpPr>
        <p:spPr>
          <a:xfrm>
            <a:off x="0" y="6643233"/>
            <a:ext cx="12192000" cy="214767"/>
          </a:xfrm>
          <a:prstGeom prst="rect">
            <a:avLst/>
          </a:prstGeom>
          <a:solidFill>
            <a:srgbClr val="4F5E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55000" lnSpcReduction="20000"/>
          </a:bodyPr>
          <a:lstStyle/>
          <a:p>
            <a:pPr algn="ctr"/>
            <a:endParaRPr/>
          </a:p>
        </p:txBody>
      </p:sp>
      <p:sp>
        <p:nvSpPr>
          <p:cNvPr id="9" name="矩形 8">
            <a:extLst>
              <a:ext uri="{FF2B5EF4-FFF2-40B4-BE49-F238E27FC236}">
                <a16:creationId xmlns:a16="http://schemas.microsoft.com/office/drawing/2014/main" id="{7A192C93-B458-4188-9930-4CDEC8C45250}"/>
              </a:ext>
            </a:extLst>
          </p:cNvPr>
          <p:cNvSpPr/>
          <p:nvPr/>
        </p:nvSpPr>
        <p:spPr>
          <a:xfrm>
            <a:off x="789369" y="5707587"/>
            <a:ext cx="9443202" cy="369332"/>
          </a:xfrm>
          <a:prstGeom prst="rect">
            <a:avLst/>
          </a:prstGeom>
        </p:spPr>
        <p:txBody>
          <a:bodyPr wrap="square">
            <a:spAutoFit/>
          </a:bodyPr>
          <a:lstStyle/>
          <a:p>
            <a:pPr indent="266700" algn="just">
              <a:spcAft>
                <a:spcPts val="0"/>
              </a:spcAf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通过地理加权回归，可以对局部的数据进行拟合，能够较大限度地挖掘和展现空间异质性。</a:t>
            </a:r>
            <a:endParaRPr lang="zh-CN"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íśḻîḓê">
            <a:extLst>
              <a:ext uri="{FF2B5EF4-FFF2-40B4-BE49-F238E27FC236}">
                <a16:creationId xmlns:a16="http://schemas.microsoft.com/office/drawing/2014/main" id="{B0E48B89-C8AB-45B3-9C08-7C4AC1779FEF}"/>
              </a:ext>
            </a:extLst>
          </p:cNvPr>
          <p:cNvSpPr/>
          <p:nvPr/>
        </p:nvSpPr>
        <p:spPr>
          <a:xfrm>
            <a:off x="669404" y="966756"/>
            <a:ext cx="1609772" cy="721360"/>
          </a:xfrm>
          <a:prstGeom prst="roundRect">
            <a:avLst/>
          </a:prstGeom>
          <a:solidFill>
            <a:schemeClr val="bg1"/>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spcBef>
                <a:spcPct val="0"/>
              </a:spcBef>
            </a:pPr>
            <a:r>
              <a:rPr lang="zh-CN" altLang="en-US" sz="2000" b="1" dirty="0">
                <a:solidFill>
                  <a:schemeClr val="tx1"/>
                </a:solidFill>
              </a:rPr>
              <a:t>结论</a:t>
            </a:r>
            <a:endParaRPr lang="en-US" altLang="zh-CN" sz="2000" b="1" dirty="0">
              <a:solidFill>
                <a:schemeClr val="tx1"/>
              </a:solidFill>
            </a:endParaRPr>
          </a:p>
        </p:txBody>
      </p:sp>
      <p:pic>
        <p:nvPicPr>
          <p:cNvPr id="19" name="图片 18">
            <a:extLst>
              <a:ext uri="{FF2B5EF4-FFF2-40B4-BE49-F238E27FC236}">
                <a16:creationId xmlns:a16="http://schemas.microsoft.com/office/drawing/2014/main" id="{9F2764C6-5D4E-4025-BD94-87D421A447D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89369" y="2206553"/>
            <a:ext cx="2484120" cy="2579370"/>
          </a:xfrm>
          <a:prstGeom prst="rect">
            <a:avLst/>
          </a:prstGeom>
          <a:noFill/>
          <a:ln w="9525" cmpd="sng">
            <a:solidFill>
              <a:srgbClr val="000000"/>
            </a:solidFill>
            <a:miter lim="800000"/>
            <a:headEnd/>
            <a:tailEnd/>
          </a:ln>
          <a:effectLst/>
        </p:spPr>
      </p:pic>
      <p:pic>
        <p:nvPicPr>
          <p:cNvPr id="20" name="图片 19">
            <a:extLst>
              <a:ext uri="{FF2B5EF4-FFF2-40B4-BE49-F238E27FC236}">
                <a16:creationId xmlns:a16="http://schemas.microsoft.com/office/drawing/2014/main" id="{16029214-3E52-42D6-B9C0-19F44BDF4A5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768292" y="2206553"/>
            <a:ext cx="2484120" cy="2579370"/>
          </a:xfrm>
          <a:prstGeom prst="rect">
            <a:avLst/>
          </a:prstGeom>
          <a:noFill/>
          <a:ln w="9525" cmpd="sng">
            <a:solidFill>
              <a:srgbClr val="000000"/>
            </a:solidFill>
            <a:miter lim="800000"/>
            <a:headEnd/>
            <a:tailEnd/>
          </a:ln>
          <a:effectLst/>
        </p:spPr>
      </p:pic>
      <p:pic>
        <p:nvPicPr>
          <p:cNvPr id="21" name="图片 20">
            <a:extLst>
              <a:ext uri="{FF2B5EF4-FFF2-40B4-BE49-F238E27FC236}">
                <a16:creationId xmlns:a16="http://schemas.microsoft.com/office/drawing/2014/main" id="{D92C175A-64B4-4179-A5EF-185986CF579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633402" y="2206553"/>
            <a:ext cx="2484120" cy="2579370"/>
          </a:xfrm>
          <a:prstGeom prst="rect">
            <a:avLst/>
          </a:prstGeom>
          <a:noFill/>
          <a:ln w="9525" cmpd="sng">
            <a:solidFill>
              <a:srgbClr val="000000"/>
            </a:solidFill>
            <a:miter lim="800000"/>
            <a:headEnd/>
            <a:tailEnd/>
          </a:ln>
          <a:effectLst/>
        </p:spPr>
      </p:pic>
      <p:pic>
        <p:nvPicPr>
          <p:cNvPr id="23" name="图片 22">
            <a:extLst>
              <a:ext uri="{FF2B5EF4-FFF2-40B4-BE49-F238E27FC236}">
                <a16:creationId xmlns:a16="http://schemas.microsoft.com/office/drawing/2014/main" id="{7EBEEF0A-C54A-4807-9B00-3D1F547CB53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9498512" y="2206553"/>
            <a:ext cx="2484120" cy="2579370"/>
          </a:xfrm>
          <a:prstGeom prst="rect">
            <a:avLst/>
          </a:prstGeom>
          <a:noFill/>
          <a:ln w="9525" cmpd="sng">
            <a:solidFill>
              <a:srgbClr val="000000"/>
            </a:solidFill>
            <a:miter lim="800000"/>
            <a:headEnd/>
            <a:tailEnd/>
          </a:ln>
          <a:effectLst/>
        </p:spPr>
      </p:pic>
      <p:sp>
        <p:nvSpPr>
          <p:cNvPr id="16" name="矩形 15">
            <a:extLst>
              <a:ext uri="{FF2B5EF4-FFF2-40B4-BE49-F238E27FC236}">
                <a16:creationId xmlns:a16="http://schemas.microsoft.com/office/drawing/2014/main" id="{6EBAAD3A-727C-4823-A176-984A5B663C22}"/>
              </a:ext>
            </a:extLst>
          </p:cNvPr>
          <p:cNvSpPr/>
          <p:nvPr/>
        </p:nvSpPr>
        <p:spPr>
          <a:xfrm>
            <a:off x="4272424" y="5009689"/>
            <a:ext cx="3647152" cy="369332"/>
          </a:xfrm>
          <a:prstGeom prst="rect">
            <a:avLst/>
          </a:prstGeom>
        </p:spPr>
        <p:txBody>
          <a:bodyPr wrap="none">
            <a:spAutoFit/>
          </a:bodyPr>
          <a:lstStyle/>
          <a:p>
            <a:r>
              <a:rPr lang="zh-CN" altLang="en-US" dirty="0"/>
              <a:t>地理加权回归系数及局部决定系数</a:t>
            </a:r>
          </a:p>
        </p:txBody>
      </p:sp>
    </p:spTree>
    <p:extLst>
      <p:ext uri="{BB962C8B-B14F-4D97-AF65-F5344CB8AC3E}">
        <p14:creationId xmlns:p14="http://schemas.microsoft.com/office/powerpoint/2010/main" val="7553741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Light" panose="020B0502040204020203" pitchFamily="34" charset="-122"/>
              <a:cs typeface="+mn-cs"/>
            </a:endParaRPr>
          </a:p>
        </p:txBody>
      </p:sp>
      <p:sp>
        <p:nvSpPr>
          <p:cNvPr id="5" name="标题 1"/>
          <p:cNvSpPr txBox="1">
            <a:spLocks/>
          </p:cNvSpPr>
          <p:nvPr/>
        </p:nvSpPr>
        <p:spPr>
          <a:xfrm>
            <a:off x="4634099" y="180005"/>
            <a:ext cx="2941370"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ea typeface="微软雅黑" panose="020B0503020204020204" pitchFamily="34" charset="-122"/>
              </a:rPr>
              <a:t>混合地理加权回归应用实例</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298886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lang="zh-CN" altLang="en-US" sz="2400" dirty="0">
                <a:solidFill>
                  <a:prstClr val="black"/>
                </a:solidFill>
                <a:latin typeface="微软雅黑" panose="020B0503020204020204" pitchFamily="34" charset="-122"/>
              </a:rPr>
              <a:t>应用实例</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a:cs typeface="+mj-cs"/>
            </a:endParaRPr>
          </a:p>
        </p:txBody>
      </p:sp>
      <p:sp>
        <p:nvSpPr>
          <p:cNvPr id="22" name="îṣḷidé">
            <a:extLst>
              <a:ext uri="{FF2B5EF4-FFF2-40B4-BE49-F238E27FC236}">
                <a16:creationId xmlns:a16="http://schemas.microsoft.com/office/drawing/2014/main" id="{49A211AA-2F59-4630-9FC4-92EF4E1F7585}"/>
              </a:ext>
            </a:extLst>
          </p:cNvPr>
          <p:cNvSpPr/>
          <p:nvPr/>
        </p:nvSpPr>
        <p:spPr>
          <a:xfrm>
            <a:off x="8784" y="1333368"/>
            <a:ext cx="12192000" cy="666000"/>
          </a:xfrm>
          <a:prstGeom prst="rect">
            <a:avLst/>
          </a:prstGeom>
          <a:solidFill>
            <a:srgbClr val="4F5E60"/>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bri"/>
              <a:ea typeface="微软雅黑 Light" panose="020B0502040204020203" pitchFamily="34" charset="-122"/>
            </a:endParaRPr>
          </a:p>
        </p:txBody>
      </p:sp>
      <p:sp>
        <p:nvSpPr>
          <p:cNvPr id="24" name="îṣḷidé">
            <a:extLst>
              <a:ext uri="{FF2B5EF4-FFF2-40B4-BE49-F238E27FC236}">
                <a16:creationId xmlns:a16="http://schemas.microsoft.com/office/drawing/2014/main" id="{B8FF95F9-98EE-4F01-82D0-69ED41167A83}"/>
              </a:ext>
            </a:extLst>
          </p:cNvPr>
          <p:cNvSpPr/>
          <p:nvPr/>
        </p:nvSpPr>
        <p:spPr>
          <a:xfrm>
            <a:off x="0" y="6643233"/>
            <a:ext cx="12192000" cy="214767"/>
          </a:xfrm>
          <a:prstGeom prst="rect">
            <a:avLst/>
          </a:prstGeom>
          <a:solidFill>
            <a:srgbClr val="4F5E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55000" lnSpcReduction="20000"/>
          </a:bodyPr>
          <a:lstStyle/>
          <a:p>
            <a:pPr algn="ctr"/>
            <a:endParaRPr/>
          </a:p>
        </p:txBody>
      </p:sp>
      <p:sp>
        <p:nvSpPr>
          <p:cNvPr id="9" name="矩形 8">
            <a:extLst>
              <a:ext uri="{FF2B5EF4-FFF2-40B4-BE49-F238E27FC236}">
                <a16:creationId xmlns:a16="http://schemas.microsoft.com/office/drawing/2014/main" id="{7A192C93-B458-4188-9930-4CDEC8C45250}"/>
              </a:ext>
            </a:extLst>
          </p:cNvPr>
          <p:cNvSpPr/>
          <p:nvPr/>
        </p:nvSpPr>
        <p:spPr>
          <a:xfrm>
            <a:off x="238133" y="2148987"/>
            <a:ext cx="2512593" cy="1754326"/>
          </a:xfrm>
          <a:prstGeom prst="rect">
            <a:avLst/>
          </a:prstGeom>
        </p:spPr>
        <p:txBody>
          <a:bodyPr wrap="square">
            <a:spAutoFit/>
          </a:bodyPr>
          <a:lstStyle/>
          <a:p>
            <a:pPr indent="266700" algn="just">
              <a:spcAft>
                <a:spcPts val="0"/>
              </a:spcAf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对于佐治亚州的例子而言，若将各县的在国外出生的人口及</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65</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岁以上的老人数量设置为全局变量，重新拟合成为混合地理加权回归。</a:t>
            </a:r>
            <a:endParaRPr lang="zh-CN"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图片 16">
            <a:extLst>
              <a:ext uri="{FF2B5EF4-FFF2-40B4-BE49-F238E27FC236}">
                <a16:creationId xmlns:a16="http://schemas.microsoft.com/office/drawing/2014/main" id="{711D2AE7-F184-48E0-8DB7-B7F424E54B7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988860" y="2091690"/>
            <a:ext cx="4212590" cy="2674620"/>
          </a:xfrm>
          <a:prstGeom prst="rect">
            <a:avLst/>
          </a:prstGeom>
          <a:noFill/>
          <a:ln w="9525" cmpd="sng">
            <a:solidFill>
              <a:srgbClr val="000000"/>
            </a:solidFill>
            <a:miter lim="800000"/>
            <a:headEnd/>
            <a:tailEnd/>
          </a:ln>
          <a:effectLst/>
        </p:spPr>
      </p:pic>
      <p:pic>
        <p:nvPicPr>
          <p:cNvPr id="18" name="图片 17">
            <a:extLst>
              <a:ext uri="{FF2B5EF4-FFF2-40B4-BE49-F238E27FC236}">
                <a16:creationId xmlns:a16="http://schemas.microsoft.com/office/drawing/2014/main" id="{EEDDA43D-0A31-4374-8793-A74FCA3CFD3D}"/>
              </a:ext>
            </a:extLst>
          </p:cNvPr>
          <p:cNvPicPr/>
          <p:nvPr/>
        </p:nvPicPr>
        <p:blipFill>
          <a:blip r:embed="rId3">
            <a:extLst>
              <a:ext uri="{28A0092B-C50C-407E-A947-70E740481C1C}">
                <a14:useLocalDpi xmlns:a14="http://schemas.microsoft.com/office/drawing/2010/main" val="0"/>
              </a:ext>
            </a:extLst>
          </a:blip>
          <a:srcRect t="856" b="400"/>
          <a:stretch>
            <a:fillRect/>
          </a:stretch>
        </p:blipFill>
        <p:spPr bwMode="auto">
          <a:xfrm>
            <a:off x="7683489" y="2091690"/>
            <a:ext cx="4286885" cy="3573145"/>
          </a:xfrm>
          <a:prstGeom prst="rect">
            <a:avLst/>
          </a:prstGeom>
          <a:noFill/>
          <a:ln w="9525" cmpd="sng">
            <a:solidFill>
              <a:srgbClr val="000000"/>
            </a:solidFill>
            <a:miter lim="800000"/>
            <a:headEnd/>
            <a:tailEnd/>
          </a:ln>
          <a:effectLst/>
        </p:spPr>
      </p:pic>
      <p:sp>
        <p:nvSpPr>
          <p:cNvPr id="11" name="矩形 10">
            <a:extLst>
              <a:ext uri="{FF2B5EF4-FFF2-40B4-BE49-F238E27FC236}">
                <a16:creationId xmlns:a16="http://schemas.microsoft.com/office/drawing/2014/main" id="{E7D29AAF-8C4D-4AA5-B01B-E3571D26CEE2}"/>
              </a:ext>
            </a:extLst>
          </p:cNvPr>
          <p:cNvSpPr/>
          <p:nvPr/>
        </p:nvSpPr>
        <p:spPr>
          <a:xfrm>
            <a:off x="3617827" y="4938166"/>
            <a:ext cx="2954655" cy="369332"/>
          </a:xfrm>
          <a:prstGeom prst="rect">
            <a:avLst/>
          </a:prstGeom>
        </p:spPr>
        <p:txBody>
          <a:bodyPr wrap="none">
            <a:spAutoFit/>
          </a:bodyPr>
          <a:lstStyle/>
          <a:p>
            <a:r>
              <a:rPr lang="zh-CN" altLang="en-US" dirty="0"/>
              <a:t>普通多元线性回归诊断报告</a:t>
            </a:r>
          </a:p>
        </p:txBody>
      </p:sp>
      <p:sp>
        <p:nvSpPr>
          <p:cNvPr id="12" name="矩形 11">
            <a:extLst>
              <a:ext uri="{FF2B5EF4-FFF2-40B4-BE49-F238E27FC236}">
                <a16:creationId xmlns:a16="http://schemas.microsoft.com/office/drawing/2014/main" id="{65DCFC77-B20C-4A46-BF24-B6BBFE8DF78C}"/>
              </a:ext>
            </a:extLst>
          </p:cNvPr>
          <p:cNvSpPr/>
          <p:nvPr/>
        </p:nvSpPr>
        <p:spPr>
          <a:xfrm>
            <a:off x="8349603" y="5754181"/>
            <a:ext cx="2954655" cy="369332"/>
          </a:xfrm>
          <a:prstGeom prst="rect">
            <a:avLst/>
          </a:prstGeom>
        </p:spPr>
        <p:txBody>
          <a:bodyPr wrap="none">
            <a:spAutoFit/>
          </a:bodyPr>
          <a:lstStyle/>
          <a:p>
            <a:r>
              <a:rPr lang="zh-CN" altLang="en-US" dirty="0"/>
              <a:t>混合地理加权回归诊断报告</a:t>
            </a:r>
          </a:p>
        </p:txBody>
      </p:sp>
      <p:sp>
        <p:nvSpPr>
          <p:cNvPr id="13" name="矩形 12">
            <a:extLst>
              <a:ext uri="{FF2B5EF4-FFF2-40B4-BE49-F238E27FC236}">
                <a16:creationId xmlns:a16="http://schemas.microsoft.com/office/drawing/2014/main" id="{B89ADDFC-F42A-481A-BF43-C2257B1BD34A}"/>
              </a:ext>
            </a:extLst>
          </p:cNvPr>
          <p:cNvSpPr/>
          <p:nvPr/>
        </p:nvSpPr>
        <p:spPr>
          <a:xfrm>
            <a:off x="296936" y="6192021"/>
            <a:ext cx="5955476" cy="369332"/>
          </a:xfrm>
          <a:prstGeom prst="rect">
            <a:avLst/>
          </a:prstGeom>
        </p:spPr>
        <p:txBody>
          <a:bodyPr wrap="none">
            <a:spAutoFit/>
          </a:bodyPr>
          <a:lstStyle/>
          <a:p>
            <a:r>
              <a:rPr lang="zh-CN" altLang="en-US" dirty="0"/>
              <a:t>结论：混合地理加权回归的拟合优度依然优于线性回归。</a:t>
            </a:r>
          </a:p>
        </p:txBody>
      </p:sp>
    </p:spTree>
    <p:extLst>
      <p:ext uri="{BB962C8B-B14F-4D97-AF65-F5344CB8AC3E}">
        <p14:creationId xmlns:p14="http://schemas.microsoft.com/office/powerpoint/2010/main" val="3033651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grpSp>
        <p:nvGrpSpPr>
          <p:cNvPr id="12" name="组合 11">
            <a:extLst>
              <a:ext uri="{FF2B5EF4-FFF2-40B4-BE49-F238E27FC236}">
                <a16:creationId xmlns:a16="http://schemas.microsoft.com/office/drawing/2014/main" id="{CC3FD668-8810-4967-9936-EEA35380D10D}"/>
              </a:ext>
            </a:extLst>
          </p:cNvPr>
          <p:cNvGrpSpPr/>
          <p:nvPr/>
        </p:nvGrpSpPr>
        <p:grpSpPr>
          <a:xfrm>
            <a:off x="-65316" y="1218293"/>
            <a:ext cx="12322631" cy="5774677"/>
            <a:chOff x="-1" y="1133085"/>
            <a:chExt cx="12513974" cy="5500467"/>
          </a:xfrm>
        </p:grpSpPr>
        <p:sp>
          <p:nvSpPr>
            <p:cNvPr id="13" name="矩形 12">
              <a:extLst>
                <a:ext uri="{FF2B5EF4-FFF2-40B4-BE49-F238E27FC236}">
                  <a16:creationId xmlns:a16="http://schemas.microsoft.com/office/drawing/2014/main" id="{037517A9-15BB-48D8-9847-561D9927B1BA}"/>
                </a:ext>
              </a:extLst>
            </p:cNvPr>
            <p:cNvSpPr/>
            <p:nvPr/>
          </p:nvSpPr>
          <p:spPr>
            <a:xfrm>
              <a:off x="7111887" y="1133085"/>
              <a:ext cx="5402086" cy="5500466"/>
            </a:xfrm>
            <a:prstGeom prst="rect">
              <a:avLst/>
            </a:prstGeom>
            <a:solidFill>
              <a:srgbClr val="97A4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CAB1EFB-AD4D-4C88-82F9-101463E42832}"/>
                </a:ext>
              </a:extLst>
            </p:cNvPr>
            <p:cNvSpPr/>
            <p:nvPr/>
          </p:nvSpPr>
          <p:spPr>
            <a:xfrm>
              <a:off x="-1" y="1133085"/>
              <a:ext cx="7303502" cy="5500467"/>
            </a:xfrm>
            <a:prstGeom prst="rect">
              <a:avLst/>
            </a:prstGeom>
            <a:solidFill>
              <a:srgbClr val="F4F4F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grpSp>
      <p:sp>
        <p:nvSpPr>
          <p:cNvPr id="5" name="标题 1"/>
          <p:cNvSpPr txBox="1">
            <a:spLocks/>
          </p:cNvSpPr>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邻接关系</a:t>
            </a: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1902173" cy="634428"/>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a:cs typeface="+mj-cs"/>
              </a:rPr>
              <a:t>空间权重矩阵</a:t>
            </a:r>
          </a:p>
        </p:txBody>
      </p:sp>
      <p:pic>
        <p:nvPicPr>
          <p:cNvPr id="10" name="图片 9">
            <a:extLst>
              <a:ext uri="{FF2B5EF4-FFF2-40B4-BE49-F238E27FC236}">
                <a16:creationId xmlns:a16="http://schemas.microsoft.com/office/drawing/2014/main" id="{E2055C09-2FEE-4CAD-B44B-224AC054D0E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5827" y="2011940"/>
            <a:ext cx="6180859" cy="2892423"/>
          </a:xfrm>
          <a:prstGeom prst="rect">
            <a:avLst/>
          </a:prstGeom>
          <a:noFill/>
          <a:ln>
            <a:noFill/>
          </a:ln>
        </p:spPr>
      </p:pic>
      <p:sp>
        <p:nvSpPr>
          <p:cNvPr id="15" name="ïŝ1ïḓê">
            <a:extLst>
              <a:ext uri="{FF2B5EF4-FFF2-40B4-BE49-F238E27FC236}">
                <a16:creationId xmlns:a16="http://schemas.microsoft.com/office/drawing/2014/main" id="{A75C2A21-8A4B-4034-87A4-33DBD0F13A33}"/>
              </a:ext>
            </a:extLst>
          </p:cNvPr>
          <p:cNvSpPr txBox="1"/>
          <p:nvPr/>
        </p:nvSpPr>
        <p:spPr>
          <a:xfrm>
            <a:off x="7217517" y="1792230"/>
            <a:ext cx="4760110" cy="2842242"/>
          </a:xfrm>
          <a:prstGeom prst="rect">
            <a:avLst/>
          </a:prstGeom>
          <a:noFill/>
        </p:spPr>
        <p:txBody>
          <a:bodyPr wrap="square" lIns="90000" tIns="46800" rIns="90000" bIns="46800" rtlCol="0">
            <a:noAutofit/>
          </a:bodyPr>
          <a:lstStyle/>
          <a:p>
            <a:r>
              <a:rPr lang="zh-CN" altLang="en-US" dirty="0">
                <a:solidFill>
                  <a:schemeClr val="bg1"/>
                </a:solidFill>
                <a:latin typeface="Arial"/>
              </a:rPr>
              <a:t>构建空间权重矩阵时还要考虑相邻的阶。根据是否是直接邻接，可分为一阶邻接（</a:t>
            </a:r>
            <a:r>
              <a:rPr lang="en-US" altLang="zh-CN" dirty="0">
                <a:solidFill>
                  <a:schemeClr val="bg1"/>
                </a:solidFill>
                <a:latin typeface="Arial"/>
              </a:rPr>
              <a:t>First order spatial contiguity</a:t>
            </a:r>
            <a:r>
              <a:rPr lang="zh-CN" altLang="en-US" dirty="0">
                <a:solidFill>
                  <a:schemeClr val="bg1"/>
                </a:solidFill>
                <a:latin typeface="Arial"/>
              </a:rPr>
              <a:t>，即一阶邻接或直接邻接）、二阶邻接（</a:t>
            </a:r>
            <a:r>
              <a:rPr lang="en-US" altLang="zh-CN" dirty="0">
                <a:solidFill>
                  <a:schemeClr val="bg1"/>
                </a:solidFill>
                <a:latin typeface="Arial"/>
              </a:rPr>
              <a:t>Second order </a:t>
            </a:r>
            <a:r>
              <a:rPr lang="en-US" altLang="zh-CN" dirty="0" err="1">
                <a:solidFill>
                  <a:schemeClr val="bg1"/>
                </a:solidFill>
                <a:latin typeface="Arial"/>
              </a:rPr>
              <a:t>spacial</a:t>
            </a:r>
            <a:r>
              <a:rPr lang="en-US" altLang="zh-CN" dirty="0">
                <a:solidFill>
                  <a:schemeClr val="bg1"/>
                </a:solidFill>
                <a:latin typeface="Arial"/>
              </a:rPr>
              <a:t> contiguity</a:t>
            </a:r>
            <a:r>
              <a:rPr lang="zh-CN" altLang="en-US" dirty="0">
                <a:solidFill>
                  <a:schemeClr val="bg1"/>
                </a:solidFill>
                <a:latin typeface="Arial"/>
              </a:rPr>
              <a:t>，通过一阶邻接区域单元与其它区域单元形成的邻接）、高阶邻接（</a:t>
            </a:r>
            <a:r>
              <a:rPr lang="en-US" altLang="zh-CN" dirty="0">
                <a:solidFill>
                  <a:schemeClr val="bg1"/>
                </a:solidFill>
                <a:latin typeface="Arial"/>
              </a:rPr>
              <a:t>Higher order special contiguity</a:t>
            </a:r>
            <a:r>
              <a:rPr lang="zh-CN" altLang="en-US" dirty="0">
                <a:solidFill>
                  <a:schemeClr val="bg1"/>
                </a:solidFill>
                <a:latin typeface="Arial"/>
              </a:rPr>
              <a:t>，二阶邻接的推广。</a:t>
            </a:r>
            <a:endParaRPr lang="en-US" altLang="zh-CN" dirty="0">
              <a:solidFill>
                <a:schemeClr val="bg1"/>
              </a:solidFill>
              <a:latin typeface="Arial"/>
            </a:endParaRPr>
          </a:p>
        </p:txBody>
      </p:sp>
      <p:sp>
        <p:nvSpPr>
          <p:cNvPr id="4" name="矩形 3">
            <a:extLst>
              <a:ext uri="{FF2B5EF4-FFF2-40B4-BE49-F238E27FC236}">
                <a16:creationId xmlns:a16="http://schemas.microsoft.com/office/drawing/2014/main" id="{6D94157A-485E-4970-BBBB-EB541AB8C6EF}"/>
              </a:ext>
            </a:extLst>
          </p:cNvPr>
          <p:cNvSpPr/>
          <p:nvPr/>
        </p:nvSpPr>
        <p:spPr>
          <a:xfrm>
            <a:off x="2456469" y="1642608"/>
            <a:ext cx="1800493" cy="369332"/>
          </a:xfrm>
          <a:prstGeom prst="rect">
            <a:avLst/>
          </a:prstGeom>
        </p:spPr>
        <p:txBody>
          <a:bodyPr wrap="none">
            <a:spAutoFit/>
          </a:bodyPr>
          <a:lstStyle/>
          <a:p>
            <a:r>
              <a:rPr lang="zh-CN" altLang="zh-CN" dirty="0">
                <a:solidFill>
                  <a:prstClr val="black"/>
                </a:solidFill>
                <a:latin typeface="Arial"/>
              </a:rPr>
              <a:t>相邻关系示意</a:t>
            </a:r>
            <a:r>
              <a:rPr lang="zh-CN" altLang="en-US" dirty="0">
                <a:solidFill>
                  <a:prstClr val="black"/>
                </a:solidFill>
                <a:latin typeface="Arial"/>
              </a:rPr>
              <a:t>图</a:t>
            </a:r>
          </a:p>
        </p:txBody>
      </p:sp>
    </p:spTree>
    <p:extLst>
      <p:ext uri="{BB962C8B-B14F-4D97-AF65-F5344CB8AC3E}">
        <p14:creationId xmlns:p14="http://schemas.microsoft.com/office/powerpoint/2010/main" val="37478660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Light" panose="020B0502040204020203" pitchFamily="34" charset="-122"/>
              <a:cs typeface="+mn-cs"/>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ea typeface="微软雅黑" panose="020B0503020204020204" pitchFamily="34" charset="-122"/>
              </a:rPr>
              <a:t>地理加权广义线性回归应用实例</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298886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lang="zh-CN" altLang="en-US" sz="2400" dirty="0">
                <a:solidFill>
                  <a:prstClr val="black"/>
                </a:solidFill>
                <a:latin typeface="微软雅黑" panose="020B0503020204020204" pitchFamily="34" charset="-122"/>
              </a:rPr>
              <a:t>应用实例</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a:cs typeface="+mj-cs"/>
            </a:endParaRPr>
          </a:p>
        </p:txBody>
      </p:sp>
      <p:sp>
        <p:nvSpPr>
          <p:cNvPr id="22" name="îṣḷidé">
            <a:extLst>
              <a:ext uri="{FF2B5EF4-FFF2-40B4-BE49-F238E27FC236}">
                <a16:creationId xmlns:a16="http://schemas.microsoft.com/office/drawing/2014/main" id="{49A211AA-2F59-4630-9FC4-92EF4E1F7585}"/>
              </a:ext>
            </a:extLst>
          </p:cNvPr>
          <p:cNvSpPr/>
          <p:nvPr/>
        </p:nvSpPr>
        <p:spPr>
          <a:xfrm>
            <a:off x="8784" y="1333368"/>
            <a:ext cx="12192000" cy="666000"/>
          </a:xfrm>
          <a:prstGeom prst="rect">
            <a:avLst/>
          </a:prstGeom>
          <a:solidFill>
            <a:srgbClr val="4F5E60"/>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bri"/>
              <a:ea typeface="微软雅黑 Light" panose="020B0502040204020203" pitchFamily="34" charset="-122"/>
            </a:endParaRPr>
          </a:p>
        </p:txBody>
      </p:sp>
      <p:sp>
        <p:nvSpPr>
          <p:cNvPr id="24" name="îṣḷidé">
            <a:extLst>
              <a:ext uri="{FF2B5EF4-FFF2-40B4-BE49-F238E27FC236}">
                <a16:creationId xmlns:a16="http://schemas.microsoft.com/office/drawing/2014/main" id="{B8FF95F9-98EE-4F01-82D0-69ED41167A83}"/>
              </a:ext>
            </a:extLst>
          </p:cNvPr>
          <p:cNvSpPr/>
          <p:nvPr/>
        </p:nvSpPr>
        <p:spPr>
          <a:xfrm>
            <a:off x="0" y="6643233"/>
            <a:ext cx="12192000" cy="214767"/>
          </a:xfrm>
          <a:prstGeom prst="rect">
            <a:avLst/>
          </a:prstGeom>
          <a:solidFill>
            <a:srgbClr val="4F5E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55000" lnSpcReduction="20000"/>
          </a:bodyPr>
          <a:lstStyle/>
          <a:p>
            <a:pPr algn="ctr"/>
            <a:endParaRPr/>
          </a:p>
        </p:txBody>
      </p:sp>
      <p:sp>
        <p:nvSpPr>
          <p:cNvPr id="9" name="矩形 8">
            <a:extLst>
              <a:ext uri="{FF2B5EF4-FFF2-40B4-BE49-F238E27FC236}">
                <a16:creationId xmlns:a16="http://schemas.microsoft.com/office/drawing/2014/main" id="{7A192C93-B458-4188-9930-4CDEC8C45250}"/>
              </a:ext>
            </a:extLst>
          </p:cNvPr>
          <p:cNvSpPr/>
          <p:nvPr/>
        </p:nvSpPr>
        <p:spPr>
          <a:xfrm>
            <a:off x="476266" y="2148987"/>
            <a:ext cx="4589220" cy="1477328"/>
          </a:xfrm>
          <a:prstGeom prst="rect">
            <a:avLst/>
          </a:prstGeom>
        </p:spPr>
        <p:txBody>
          <a:bodyPr wrap="square">
            <a:spAutoFit/>
          </a:bodyPr>
          <a:lstStyle/>
          <a:p>
            <a:pPr indent="266700" algn="just">
              <a:spcAft>
                <a:spcPts val="0"/>
              </a:spcAf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将区域劳动年龄内死亡人数的预测值作为偏移量（</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Offset variable</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），将该区域专业工人占比和自有住房占比分别作为自变量，建立普通泊松回归模型和地理加权泊松回归模型。</a:t>
            </a:r>
            <a:endParaRPr lang="zh-CN"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íśḻîḓê">
            <a:extLst>
              <a:ext uri="{FF2B5EF4-FFF2-40B4-BE49-F238E27FC236}">
                <a16:creationId xmlns:a16="http://schemas.microsoft.com/office/drawing/2014/main" id="{B0E48B89-C8AB-45B3-9C08-7C4AC1779FEF}"/>
              </a:ext>
            </a:extLst>
          </p:cNvPr>
          <p:cNvSpPr/>
          <p:nvPr/>
        </p:nvSpPr>
        <p:spPr>
          <a:xfrm>
            <a:off x="669404" y="966756"/>
            <a:ext cx="1609772" cy="721360"/>
          </a:xfrm>
          <a:prstGeom prst="roundRect">
            <a:avLst/>
          </a:prstGeom>
          <a:solidFill>
            <a:schemeClr val="bg1"/>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spcBef>
                <a:spcPct val="0"/>
              </a:spcBef>
            </a:pPr>
            <a:r>
              <a:rPr lang="zh-CN" altLang="en-US" sz="2000" b="1" dirty="0">
                <a:solidFill>
                  <a:schemeClr val="tx1"/>
                </a:solidFill>
              </a:rPr>
              <a:t>数据与分析</a:t>
            </a:r>
            <a:endParaRPr lang="en-US" altLang="zh-CN" sz="2000" b="1" dirty="0">
              <a:solidFill>
                <a:schemeClr val="tx1"/>
              </a:solidFill>
            </a:endParaRPr>
          </a:p>
        </p:txBody>
      </p:sp>
      <p:graphicFrame>
        <p:nvGraphicFramePr>
          <p:cNvPr id="11" name="表格 10">
            <a:extLst>
              <a:ext uri="{FF2B5EF4-FFF2-40B4-BE49-F238E27FC236}">
                <a16:creationId xmlns:a16="http://schemas.microsoft.com/office/drawing/2014/main" id="{5C479579-FA42-454E-8384-3160F19F5171}"/>
              </a:ext>
            </a:extLst>
          </p:cNvPr>
          <p:cNvGraphicFramePr>
            <a:graphicFrameLocks noGrp="1"/>
          </p:cNvGraphicFramePr>
          <p:nvPr>
            <p:extLst>
              <p:ext uri="{D42A27DB-BD31-4B8C-83A1-F6EECF244321}">
                <p14:modId xmlns:p14="http://schemas.microsoft.com/office/powerpoint/2010/main" val="2812551662"/>
              </p:ext>
            </p:extLst>
          </p:nvPr>
        </p:nvGraphicFramePr>
        <p:xfrm>
          <a:off x="5237182" y="2891159"/>
          <a:ext cx="5863773" cy="3566160"/>
        </p:xfrm>
        <a:graphic>
          <a:graphicData uri="http://schemas.openxmlformats.org/drawingml/2006/table">
            <a:tbl>
              <a:tblPr firstRow="1" firstCol="1" bandRow="1"/>
              <a:tblGrid>
                <a:gridCol w="2327138">
                  <a:extLst>
                    <a:ext uri="{9D8B030D-6E8A-4147-A177-3AD203B41FA5}">
                      <a16:colId xmlns:a16="http://schemas.microsoft.com/office/drawing/2014/main" val="2833204248"/>
                    </a:ext>
                  </a:extLst>
                </a:gridCol>
                <a:gridCol w="3536635">
                  <a:extLst>
                    <a:ext uri="{9D8B030D-6E8A-4147-A177-3AD203B41FA5}">
                      <a16:colId xmlns:a16="http://schemas.microsoft.com/office/drawing/2014/main" val="450013203"/>
                    </a:ext>
                  </a:extLst>
                </a:gridCol>
              </a:tblGrid>
              <a:tr h="218540">
                <a:tc>
                  <a:txBody>
                    <a:bodyPr/>
                    <a:lstStyle/>
                    <a:p>
                      <a:pPr indent="232410" algn="just">
                        <a:spcAft>
                          <a:spcPts val="0"/>
                        </a:spcAft>
                      </a:pPr>
                      <a:r>
                        <a:rPr lang="zh-CN" sz="1800" b="1" kern="100" dirty="0">
                          <a:effectLst/>
                          <a:latin typeface="+mn-ea"/>
                          <a:ea typeface="+mn-ea"/>
                          <a:cs typeface="Times New Roman" panose="02020603050405020304" pitchFamily="18" charset="0"/>
                        </a:rPr>
                        <a:t>字段名</a:t>
                      </a:r>
                      <a:endParaRPr lang="zh-CN" sz="1800" kern="100" dirty="0">
                        <a:effectLst/>
                        <a:latin typeface="+mn-ea"/>
                        <a:ea typeface="+mn-ea"/>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32410" algn="just">
                        <a:spcAft>
                          <a:spcPts val="0"/>
                        </a:spcAft>
                      </a:pPr>
                      <a:r>
                        <a:rPr lang="zh-CN" sz="1800" b="1" kern="100">
                          <a:effectLst/>
                          <a:latin typeface="+mn-ea"/>
                          <a:ea typeface="+mn-ea"/>
                          <a:cs typeface="Times New Roman" panose="02020603050405020304" pitchFamily="18" charset="0"/>
                        </a:rPr>
                        <a:t>含义</a:t>
                      </a:r>
                      <a:endParaRPr lang="zh-CN" sz="1800" kern="100">
                        <a:effectLst/>
                        <a:latin typeface="+mn-ea"/>
                        <a:ea typeface="+mn-ea"/>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9012786"/>
                  </a:ext>
                </a:extLst>
              </a:tr>
              <a:tr h="218540">
                <a:tc>
                  <a:txBody>
                    <a:bodyPr/>
                    <a:lstStyle/>
                    <a:p>
                      <a:pPr indent="232410" algn="just">
                        <a:spcAft>
                          <a:spcPts val="0"/>
                        </a:spcAft>
                      </a:pPr>
                      <a:r>
                        <a:rPr lang="en-US" sz="1800" kern="100" dirty="0">
                          <a:effectLst/>
                          <a:latin typeface="+mn-ea"/>
                          <a:ea typeface="+mn-ea"/>
                          <a:cs typeface="Times New Roman" panose="02020603050405020304" pitchFamily="18" charset="0"/>
                        </a:rPr>
                        <a:t>IDnum0</a:t>
                      </a:r>
                      <a:endParaRPr lang="zh-CN" sz="1800" kern="100" dirty="0">
                        <a:effectLst/>
                        <a:latin typeface="+mn-ea"/>
                        <a:ea typeface="+mn-ea"/>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indent="232410" algn="just">
                        <a:spcAft>
                          <a:spcPts val="0"/>
                        </a:spcAft>
                      </a:pPr>
                      <a:r>
                        <a:rPr lang="zh-CN" sz="1800" kern="100">
                          <a:effectLst/>
                          <a:latin typeface="+mn-ea"/>
                          <a:ea typeface="+mn-ea"/>
                          <a:cs typeface="Times New Roman" panose="02020603050405020304" pitchFamily="18" charset="0"/>
                        </a:rPr>
                        <a:t>区域标识代码</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240419755"/>
                  </a:ext>
                </a:extLst>
              </a:tr>
              <a:tr h="218540">
                <a:tc>
                  <a:txBody>
                    <a:bodyPr/>
                    <a:lstStyle/>
                    <a:p>
                      <a:pPr indent="232410" algn="just">
                        <a:spcAft>
                          <a:spcPts val="0"/>
                        </a:spcAft>
                      </a:pPr>
                      <a:r>
                        <a:rPr lang="en-US" sz="1800" kern="100" dirty="0">
                          <a:effectLst/>
                          <a:latin typeface="+mn-ea"/>
                          <a:ea typeface="+mn-ea"/>
                          <a:cs typeface="Times New Roman" panose="02020603050405020304" pitchFamily="18" charset="0"/>
                        </a:rPr>
                        <a:t>X_CENTROID</a:t>
                      </a:r>
                      <a:endParaRPr lang="zh-CN" sz="1800" kern="100" dirty="0">
                        <a:effectLst/>
                        <a:latin typeface="+mn-ea"/>
                        <a:ea typeface="+mn-ea"/>
                        <a:cs typeface="Times New Roman" panose="02020603050405020304" pitchFamily="18" charset="0"/>
                      </a:endParaRPr>
                    </a:p>
                  </a:txBody>
                  <a:tcPr marL="68580" marR="68580" marT="0" marB="0">
                    <a:lnL>
                      <a:noFill/>
                    </a:lnL>
                    <a:lnR>
                      <a:noFill/>
                    </a:lnR>
                    <a:lnT>
                      <a:noFill/>
                    </a:lnT>
                    <a:lnB>
                      <a:noFill/>
                    </a:lnB>
                  </a:tcPr>
                </a:tc>
                <a:tc>
                  <a:txBody>
                    <a:bodyPr/>
                    <a:lstStyle/>
                    <a:p>
                      <a:pPr indent="232410" algn="just">
                        <a:spcAft>
                          <a:spcPts val="0"/>
                        </a:spcAft>
                      </a:pPr>
                      <a:r>
                        <a:rPr lang="zh-CN" sz="1800" kern="100">
                          <a:effectLst/>
                          <a:latin typeface="+mn-ea"/>
                          <a:ea typeface="+mn-ea"/>
                          <a:cs typeface="Times New Roman" panose="02020603050405020304" pitchFamily="18" charset="0"/>
                        </a:rPr>
                        <a:t>区域中心</a:t>
                      </a:r>
                      <a:r>
                        <a:rPr lang="en-US" sz="1800" kern="100">
                          <a:effectLst/>
                          <a:latin typeface="+mn-ea"/>
                          <a:ea typeface="+mn-ea"/>
                          <a:cs typeface="Times New Roman" panose="02020603050405020304" pitchFamily="18" charset="0"/>
                        </a:rPr>
                        <a:t>x</a:t>
                      </a:r>
                      <a:r>
                        <a:rPr lang="zh-CN" sz="1800" kern="100">
                          <a:effectLst/>
                          <a:latin typeface="+mn-ea"/>
                          <a:ea typeface="+mn-ea"/>
                          <a:cs typeface="Times New Roman" panose="02020603050405020304" pitchFamily="18" charset="0"/>
                        </a:rPr>
                        <a:t>坐标</a:t>
                      </a:r>
                    </a:p>
                  </a:txBody>
                  <a:tcPr marL="68580" marR="68580" marT="0" marB="0">
                    <a:lnL>
                      <a:noFill/>
                    </a:lnL>
                    <a:lnR>
                      <a:noFill/>
                    </a:lnR>
                    <a:lnT>
                      <a:noFill/>
                    </a:lnT>
                    <a:lnB>
                      <a:noFill/>
                    </a:lnB>
                  </a:tcPr>
                </a:tc>
                <a:extLst>
                  <a:ext uri="{0D108BD9-81ED-4DB2-BD59-A6C34878D82A}">
                    <a16:rowId xmlns:a16="http://schemas.microsoft.com/office/drawing/2014/main" val="3476429202"/>
                  </a:ext>
                </a:extLst>
              </a:tr>
              <a:tr h="218540">
                <a:tc>
                  <a:txBody>
                    <a:bodyPr/>
                    <a:lstStyle/>
                    <a:p>
                      <a:pPr indent="232410" algn="just">
                        <a:spcAft>
                          <a:spcPts val="0"/>
                        </a:spcAft>
                      </a:pPr>
                      <a:r>
                        <a:rPr lang="en-US" sz="1800" kern="100" dirty="0">
                          <a:effectLst/>
                          <a:latin typeface="+mn-ea"/>
                          <a:ea typeface="+mn-ea"/>
                          <a:cs typeface="Times New Roman" panose="02020603050405020304" pitchFamily="18" charset="0"/>
                        </a:rPr>
                        <a:t>Y_CENTROID</a:t>
                      </a:r>
                      <a:endParaRPr lang="zh-CN" sz="1800" kern="100" dirty="0">
                        <a:effectLst/>
                        <a:latin typeface="+mn-ea"/>
                        <a:ea typeface="+mn-ea"/>
                        <a:cs typeface="Times New Roman" panose="02020603050405020304" pitchFamily="18" charset="0"/>
                      </a:endParaRPr>
                    </a:p>
                  </a:txBody>
                  <a:tcPr marL="68580" marR="68580" marT="0" marB="0">
                    <a:lnL>
                      <a:noFill/>
                    </a:lnL>
                    <a:lnR>
                      <a:noFill/>
                    </a:lnR>
                    <a:lnT>
                      <a:noFill/>
                    </a:lnT>
                    <a:lnB>
                      <a:noFill/>
                    </a:lnB>
                  </a:tcPr>
                </a:tc>
                <a:tc>
                  <a:txBody>
                    <a:bodyPr/>
                    <a:lstStyle/>
                    <a:p>
                      <a:pPr indent="232410" algn="just">
                        <a:spcAft>
                          <a:spcPts val="0"/>
                        </a:spcAft>
                      </a:pPr>
                      <a:r>
                        <a:rPr lang="zh-CN" sz="1800" kern="100">
                          <a:effectLst/>
                          <a:latin typeface="+mn-ea"/>
                          <a:ea typeface="+mn-ea"/>
                          <a:cs typeface="Times New Roman" panose="02020603050405020304" pitchFamily="18" charset="0"/>
                        </a:rPr>
                        <a:t>区域中心</a:t>
                      </a:r>
                      <a:r>
                        <a:rPr lang="en-US" sz="1800" kern="100">
                          <a:effectLst/>
                          <a:latin typeface="+mn-ea"/>
                          <a:ea typeface="+mn-ea"/>
                          <a:cs typeface="Times New Roman" panose="02020603050405020304" pitchFamily="18" charset="0"/>
                        </a:rPr>
                        <a:t>y</a:t>
                      </a:r>
                      <a:r>
                        <a:rPr lang="zh-CN" sz="1800" kern="100">
                          <a:effectLst/>
                          <a:latin typeface="+mn-ea"/>
                          <a:ea typeface="+mn-ea"/>
                          <a:cs typeface="Times New Roman" panose="02020603050405020304" pitchFamily="18" charset="0"/>
                        </a:rPr>
                        <a:t>坐标</a:t>
                      </a:r>
                    </a:p>
                  </a:txBody>
                  <a:tcPr marL="68580" marR="68580" marT="0" marB="0">
                    <a:lnL>
                      <a:noFill/>
                    </a:lnL>
                    <a:lnR>
                      <a:noFill/>
                    </a:lnR>
                    <a:lnT>
                      <a:noFill/>
                    </a:lnT>
                    <a:lnB>
                      <a:noFill/>
                    </a:lnB>
                  </a:tcPr>
                </a:tc>
                <a:extLst>
                  <a:ext uri="{0D108BD9-81ED-4DB2-BD59-A6C34878D82A}">
                    <a16:rowId xmlns:a16="http://schemas.microsoft.com/office/drawing/2014/main" val="147664396"/>
                  </a:ext>
                </a:extLst>
              </a:tr>
              <a:tr h="437080">
                <a:tc>
                  <a:txBody>
                    <a:bodyPr/>
                    <a:lstStyle/>
                    <a:p>
                      <a:pPr indent="232410" algn="just">
                        <a:spcAft>
                          <a:spcPts val="0"/>
                        </a:spcAft>
                      </a:pPr>
                      <a:r>
                        <a:rPr lang="en-US" sz="1800" kern="100" dirty="0">
                          <a:effectLst/>
                          <a:latin typeface="+mn-ea"/>
                          <a:ea typeface="+mn-ea"/>
                          <a:cs typeface="Times New Roman" panose="02020603050405020304" pitchFamily="18" charset="0"/>
                        </a:rPr>
                        <a:t>db2564</a:t>
                      </a:r>
                      <a:endParaRPr lang="zh-CN" sz="1800" kern="100" dirty="0">
                        <a:effectLst/>
                        <a:latin typeface="+mn-ea"/>
                        <a:ea typeface="+mn-ea"/>
                        <a:cs typeface="Times New Roman" panose="02020603050405020304" pitchFamily="18" charset="0"/>
                      </a:endParaRPr>
                    </a:p>
                  </a:txBody>
                  <a:tcPr marL="68580" marR="68580" marT="0" marB="0">
                    <a:lnL>
                      <a:noFill/>
                    </a:lnL>
                    <a:lnR>
                      <a:noFill/>
                    </a:lnR>
                    <a:lnT>
                      <a:noFill/>
                    </a:lnT>
                    <a:lnB>
                      <a:noFill/>
                    </a:lnB>
                  </a:tcPr>
                </a:tc>
                <a:tc>
                  <a:txBody>
                    <a:bodyPr/>
                    <a:lstStyle/>
                    <a:p>
                      <a:pPr indent="232410" algn="just">
                        <a:spcAft>
                          <a:spcPts val="0"/>
                        </a:spcAft>
                      </a:pPr>
                      <a:r>
                        <a:rPr lang="zh-CN" sz="1800" kern="100">
                          <a:effectLst/>
                          <a:latin typeface="+mn-ea"/>
                          <a:ea typeface="+mn-ea"/>
                          <a:cs typeface="Times New Roman" panose="02020603050405020304" pitchFamily="18" charset="0"/>
                        </a:rPr>
                        <a:t>该区域劳动年龄内（</a:t>
                      </a:r>
                      <a:r>
                        <a:rPr lang="en-US" sz="1800" kern="100">
                          <a:effectLst/>
                          <a:latin typeface="+mn-ea"/>
                          <a:ea typeface="+mn-ea"/>
                          <a:cs typeface="Times New Roman" panose="02020603050405020304" pitchFamily="18" charset="0"/>
                        </a:rPr>
                        <a:t>25-64</a:t>
                      </a:r>
                      <a:r>
                        <a:rPr lang="zh-CN" sz="1800" kern="100">
                          <a:effectLst/>
                          <a:latin typeface="+mn-ea"/>
                          <a:ea typeface="+mn-ea"/>
                          <a:cs typeface="Times New Roman" panose="02020603050405020304" pitchFamily="18" charset="0"/>
                        </a:rPr>
                        <a:t>岁）死亡人数观测值</a:t>
                      </a:r>
                    </a:p>
                  </a:txBody>
                  <a:tcPr marL="68580" marR="68580" marT="0" marB="0">
                    <a:lnL>
                      <a:noFill/>
                    </a:lnL>
                    <a:lnR>
                      <a:noFill/>
                    </a:lnR>
                    <a:lnT>
                      <a:noFill/>
                    </a:lnT>
                    <a:lnB>
                      <a:noFill/>
                    </a:lnB>
                  </a:tcPr>
                </a:tc>
                <a:extLst>
                  <a:ext uri="{0D108BD9-81ED-4DB2-BD59-A6C34878D82A}">
                    <a16:rowId xmlns:a16="http://schemas.microsoft.com/office/drawing/2014/main" val="570113179"/>
                  </a:ext>
                </a:extLst>
              </a:tr>
              <a:tr h="437080">
                <a:tc>
                  <a:txBody>
                    <a:bodyPr/>
                    <a:lstStyle/>
                    <a:p>
                      <a:pPr indent="232410" algn="just">
                        <a:spcAft>
                          <a:spcPts val="0"/>
                        </a:spcAft>
                      </a:pPr>
                      <a:r>
                        <a:rPr lang="en-US" sz="1800" kern="100" dirty="0">
                          <a:effectLst/>
                          <a:latin typeface="+mn-ea"/>
                          <a:ea typeface="+mn-ea"/>
                          <a:cs typeface="Times New Roman" panose="02020603050405020304" pitchFamily="18" charset="0"/>
                        </a:rPr>
                        <a:t>eb2564</a:t>
                      </a:r>
                      <a:endParaRPr lang="zh-CN" sz="1800" kern="100" dirty="0">
                        <a:effectLst/>
                        <a:latin typeface="+mn-ea"/>
                        <a:ea typeface="+mn-ea"/>
                        <a:cs typeface="Times New Roman" panose="02020603050405020304" pitchFamily="18" charset="0"/>
                      </a:endParaRPr>
                    </a:p>
                  </a:txBody>
                  <a:tcPr marL="68580" marR="68580" marT="0" marB="0">
                    <a:lnL>
                      <a:noFill/>
                    </a:lnL>
                    <a:lnR>
                      <a:noFill/>
                    </a:lnR>
                    <a:lnT>
                      <a:noFill/>
                    </a:lnT>
                    <a:lnB>
                      <a:noFill/>
                    </a:lnB>
                  </a:tcPr>
                </a:tc>
                <a:tc>
                  <a:txBody>
                    <a:bodyPr/>
                    <a:lstStyle/>
                    <a:p>
                      <a:pPr indent="232410" algn="just">
                        <a:spcAft>
                          <a:spcPts val="0"/>
                        </a:spcAft>
                      </a:pPr>
                      <a:r>
                        <a:rPr lang="zh-CN" sz="1800" kern="100">
                          <a:effectLst/>
                          <a:latin typeface="+mn-ea"/>
                          <a:ea typeface="+mn-ea"/>
                          <a:cs typeface="Times New Roman" panose="02020603050405020304" pitchFamily="18" charset="0"/>
                        </a:rPr>
                        <a:t>该区域劳动年龄内（</a:t>
                      </a:r>
                      <a:r>
                        <a:rPr lang="en-US" sz="1800" kern="100">
                          <a:effectLst/>
                          <a:latin typeface="+mn-ea"/>
                          <a:ea typeface="+mn-ea"/>
                          <a:cs typeface="Times New Roman" panose="02020603050405020304" pitchFamily="18" charset="0"/>
                        </a:rPr>
                        <a:t>25-64</a:t>
                      </a:r>
                      <a:r>
                        <a:rPr lang="zh-CN" sz="1800" kern="100">
                          <a:effectLst/>
                          <a:latin typeface="+mn-ea"/>
                          <a:ea typeface="+mn-ea"/>
                          <a:cs typeface="Times New Roman" panose="02020603050405020304" pitchFamily="18" charset="0"/>
                        </a:rPr>
                        <a:t>岁）死亡人数预测值</a:t>
                      </a:r>
                    </a:p>
                  </a:txBody>
                  <a:tcPr marL="68580" marR="68580" marT="0" marB="0">
                    <a:lnL>
                      <a:noFill/>
                    </a:lnL>
                    <a:lnR>
                      <a:noFill/>
                    </a:lnR>
                    <a:lnT>
                      <a:noFill/>
                    </a:lnT>
                    <a:lnB>
                      <a:noFill/>
                    </a:lnB>
                  </a:tcPr>
                </a:tc>
                <a:extLst>
                  <a:ext uri="{0D108BD9-81ED-4DB2-BD59-A6C34878D82A}">
                    <a16:rowId xmlns:a16="http://schemas.microsoft.com/office/drawing/2014/main" val="4097139598"/>
                  </a:ext>
                </a:extLst>
              </a:tr>
              <a:tr h="218540">
                <a:tc>
                  <a:txBody>
                    <a:bodyPr/>
                    <a:lstStyle/>
                    <a:p>
                      <a:pPr indent="232410" algn="just">
                        <a:spcAft>
                          <a:spcPts val="0"/>
                        </a:spcAft>
                      </a:pPr>
                      <a:r>
                        <a:rPr lang="en-US" sz="1800" kern="100" dirty="0">
                          <a:effectLst/>
                          <a:latin typeface="+mn-ea"/>
                          <a:ea typeface="+mn-ea"/>
                          <a:cs typeface="Times New Roman" panose="02020603050405020304" pitchFamily="18" charset="0"/>
                        </a:rPr>
                        <a:t>OCC_TEC</a:t>
                      </a:r>
                      <a:endParaRPr lang="zh-CN" sz="1800" kern="100" dirty="0">
                        <a:effectLst/>
                        <a:latin typeface="+mn-ea"/>
                        <a:ea typeface="+mn-ea"/>
                        <a:cs typeface="Times New Roman" panose="02020603050405020304" pitchFamily="18" charset="0"/>
                      </a:endParaRPr>
                    </a:p>
                  </a:txBody>
                  <a:tcPr marL="68580" marR="68580" marT="0" marB="0">
                    <a:lnL>
                      <a:noFill/>
                    </a:lnL>
                    <a:lnR>
                      <a:noFill/>
                    </a:lnR>
                    <a:lnT>
                      <a:noFill/>
                    </a:lnT>
                    <a:lnB>
                      <a:noFill/>
                    </a:lnB>
                  </a:tcPr>
                </a:tc>
                <a:tc>
                  <a:txBody>
                    <a:bodyPr/>
                    <a:lstStyle/>
                    <a:p>
                      <a:pPr indent="232410" algn="just">
                        <a:spcAft>
                          <a:spcPts val="0"/>
                        </a:spcAft>
                      </a:pPr>
                      <a:r>
                        <a:rPr lang="zh-CN" sz="1800" kern="100">
                          <a:effectLst/>
                          <a:latin typeface="+mn-ea"/>
                          <a:ea typeface="+mn-ea"/>
                          <a:cs typeface="Times New Roman" panose="02020603050405020304" pitchFamily="18" charset="0"/>
                        </a:rPr>
                        <a:t>该区域专业工人占比</a:t>
                      </a:r>
                    </a:p>
                  </a:txBody>
                  <a:tcPr marL="68580" marR="68580" marT="0" marB="0">
                    <a:lnL>
                      <a:noFill/>
                    </a:lnL>
                    <a:lnR>
                      <a:noFill/>
                    </a:lnR>
                    <a:lnT>
                      <a:noFill/>
                    </a:lnT>
                    <a:lnB>
                      <a:noFill/>
                    </a:lnB>
                  </a:tcPr>
                </a:tc>
                <a:extLst>
                  <a:ext uri="{0D108BD9-81ED-4DB2-BD59-A6C34878D82A}">
                    <a16:rowId xmlns:a16="http://schemas.microsoft.com/office/drawing/2014/main" val="957170758"/>
                  </a:ext>
                </a:extLst>
              </a:tr>
              <a:tr h="218540">
                <a:tc>
                  <a:txBody>
                    <a:bodyPr/>
                    <a:lstStyle/>
                    <a:p>
                      <a:pPr indent="232410" algn="just">
                        <a:spcAft>
                          <a:spcPts val="0"/>
                        </a:spcAft>
                      </a:pPr>
                      <a:r>
                        <a:rPr lang="en-US" sz="1800" kern="100" dirty="0">
                          <a:effectLst/>
                          <a:latin typeface="+mn-ea"/>
                          <a:ea typeface="+mn-ea"/>
                          <a:cs typeface="Times New Roman" panose="02020603050405020304" pitchFamily="18" charset="0"/>
                        </a:rPr>
                        <a:t>OWNH</a:t>
                      </a:r>
                      <a:endParaRPr lang="zh-CN" sz="1800" kern="100" dirty="0">
                        <a:effectLst/>
                        <a:latin typeface="+mn-ea"/>
                        <a:ea typeface="+mn-ea"/>
                        <a:cs typeface="Times New Roman" panose="02020603050405020304" pitchFamily="18" charset="0"/>
                      </a:endParaRPr>
                    </a:p>
                  </a:txBody>
                  <a:tcPr marL="68580" marR="68580" marT="0" marB="0">
                    <a:lnL>
                      <a:noFill/>
                    </a:lnL>
                    <a:lnR>
                      <a:noFill/>
                    </a:lnR>
                    <a:lnT>
                      <a:noFill/>
                    </a:lnT>
                    <a:lnB>
                      <a:noFill/>
                    </a:lnB>
                  </a:tcPr>
                </a:tc>
                <a:tc>
                  <a:txBody>
                    <a:bodyPr/>
                    <a:lstStyle/>
                    <a:p>
                      <a:pPr indent="232410" algn="just">
                        <a:spcAft>
                          <a:spcPts val="0"/>
                        </a:spcAft>
                      </a:pPr>
                      <a:r>
                        <a:rPr lang="zh-CN" sz="1800" kern="100" dirty="0">
                          <a:effectLst/>
                          <a:latin typeface="+mn-ea"/>
                          <a:ea typeface="+mn-ea"/>
                          <a:cs typeface="Times New Roman" panose="02020603050405020304" pitchFamily="18" charset="0"/>
                        </a:rPr>
                        <a:t>该区域自有住房占比</a:t>
                      </a:r>
                    </a:p>
                  </a:txBody>
                  <a:tcPr marL="68580" marR="68580" marT="0" marB="0">
                    <a:lnL>
                      <a:noFill/>
                    </a:lnL>
                    <a:lnR>
                      <a:noFill/>
                    </a:lnR>
                    <a:lnT>
                      <a:noFill/>
                    </a:lnT>
                    <a:lnB>
                      <a:noFill/>
                    </a:lnB>
                  </a:tcPr>
                </a:tc>
                <a:extLst>
                  <a:ext uri="{0D108BD9-81ED-4DB2-BD59-A6C34878D82A}">
                    <a16:rowId xmlns:a16="http://schemas.microsoft.com/office/drawing/2014/main" val="4177063878"/>
                  </a:ext>
                </a:extLst>
              </a:tr>
              <a:tr h="218540">
                <a:tc>
                  <a:txBody>
                    <a:bodyPr/>
                    <a:lstStyle/>
                    <a:p>
                      <a:pPr indent="232410" algn="just">
                        <a:spcAft>
                          <a:spcPts val="0"/>
                        </a:spcAft>
                      </a:pPr>
                      <a:r>
                        <a:rPr lang="en-US" sz="1800" kern="100">
                          <a:effectLst/>
                          <a:latin typeface="+mn-ea"/>
                          <a:ea typeface="+mn-ea"/>
                          <a:cs typeface="Times New Roman" panose="02020603050405020304" pitchFamily="18" charset="0"/>
                        </a:rPr>
                        <a:t>POP65</a:t>
                      </a:r>
                      <a:endParaRPr lang="zh-CN" sz="1800" kern="100">
                        <a:effectLst/>
                        <a:latin typeface="+mn-ea"/>
                        <a:ea typeface="+mn-ea"/>
                        <a:cs typeface="Times New Roman" panose="02020603050405020304" pitchFamily="18" charset="0"/>
                      </a:endParaRPr>
                    </a:p>
                  </a:txBody>
                  <a:tcPr marL="68580" marR="68580" marT="0" marB="0">
                    <a:lnL>
                      <a:noFill/>
                    </a:lnL>
                    <a:lnR>
                      <a:noFill/>
                    </a:lnR>
                    <a:lnT>
                      <a:noFill/>
                    </a:lnT>
                    <a:lnB>
                      <a:noFill/>
                    </a:lnB>
                  </a:tcPr>
                </a:tc>
                <a:tc>
                  <a:txBody>
                    <a:bodyPr/>
                    <a:lstStyle/>
                    <a:p>
                      <a:pPr indent="232410" algn="just">
                        <a:spcAft>
                          <a:spcPts val="0"/>
                        </a:spcAft>
                      </a:pPr>
                      <a:r>
                        <a:rPr lang="zh-CN" sz="1800" kern="100" dirty="0">
                          <a:effectLst/>
                          <a:latin typeface="+mn-ea"/>
                          <a:ea typeface="+mn-ea"/>
                          <a:cs typeface="Times New Roman" panose="02020603050405020304" pitchFamily="18" charset="0"/>
                        </a:rPr>
                        <a:t>该区域老年人占比（大于等于</a:t>
                      </a:r>
                      <a:r>
                        <a:rPr lang="en-US" sz="1800" kern="100" dirty="0">
                          <a:effectLst/>
                          <a:latin typeface="+mn-ea"/>
                          <a:ea typeface="+mn-ea"/>
                          <a:cs typeface="Times New Roman" panose="02020603050405020304" pitchFamily="18" charset="0"/>
                        </a:rPr>
                        <a:t>65</a:t>
                      </a:r>
                      <a:r>
                        <a:rPr lang="zh-CN" sz="1800" kern="100" dirty="0">
                          <a:effectLst/>
                          <a:latin typeface="+mn-ea"/>
                          <a:ea typeface="+mn-ea"/>
                          <a:cs typeface="Times New Roman" panose="02020603050405020304" pitchFamily="18" charset="0"/>
                        </a:rPr>
                        <a:t>岁）</a:t>
                      </a:r>
                    </a:p>
                  </a:txBody>
                  <a:tcPr marL="68580" marR="68580" marT="0" marB="0">
                    <a:lnL>
                      <a:noFill/>
                    </a:lnL>
                    <a:lnR>
                      <a:noFill/>
                    </a:lnR>
                    <a:lnT>
                      <a:noFill/>
                    </a:lnT>
                    <a:lnB>
                      <a:noFill/>
                    </a:lnB>
                  </a:tcPr>
                </a:tc>
                <a:extLst>
                  <a:ext uri="{0D108BD9-81ED-4DB2-BD59-A6C34878D82A}">
                    <a16:rowId xmlns:a16="http://schemas.microsoft.com/office/drawing/2014/main" val="3140443006"/>
                  </a:ext>
                </a:extLst>
              </a:tr>
              <a:tr h="267105">
                <a:tc>
                  <a:txBody>
                    <a:bodyPr/>
                    <a:lstStyle/>
                    <a:p>
                      <a:pPr indent="232410" algn="just">
                        <a:spcAft>
                          <a:spcPts val="0"/>
                        </a:spcAft>
                      </a:pPr>
                      <a:r>
                        <a:rPr lang="en-US" sz="1800" kern="100">
                          <a:effectLst/>
                          <a:latin typeface="+mn-ea"/>
                          <a:ea typeface="+mn-ea"/>
                          <a:cs typeface="Times New Roman" panose="02020603050405020304" pitchFamily="18" charset="0"/>
                        </a:rPr>
                        <a:t>UNEMP</a:t>
                      </a:r>
                      <a:endParaRPr lang="zh-CN" sz="1800" kern="100">
                        <a:effectLst/>
                        <a:latin typeface="+mn-ea"/>
                        <a:ea typeface="+mn-ea"/>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indent="232410" algn="just">
                        <a:spcAft>
                          <a:spcPts val="0"/>
                        </a:spcAft>
                      </a:pPr>
                      <a:r>
                        <a:rPr lang="zh-CN" sz="1800" kern="100" dirty="0">
                          <a:effectLst/>
                          <a:latin typeface="+mn-ea"/>
                          <a:ea typeface="+mn-ea"/>
                          <a:cs typeface="Times New Roman" panose="02020603050405020304" pitchFamily="18" charset="0"/>
                        </a:rPr>
                        <a:t>该区域</a:t>
                      </a:r>
                      <a:r>
                        <a:rPr lang="zh-CN" sz="1800" kern="100" dirty="0">
                          <a:solidFill>
                            <a:srgbClr val="000000"/>
                          </a:solidFill>
                          <a:effectLst/>
                          <a:latin typeface="+mn-ea"/>
                          <a:ea typeface="+mn-ea"/>
                          <a:cs typeface="Times New Roman" panose="02020603050405020304" pitchFamily="18" charset="0"/>
                        </a:rPr>
                        <a:t>无业率</a:t>
                      </a:r>
                      <a:endParaRPr lang="zh-CN" sz="1800" kern="100" dirty="0">
                        <a:effectLst/>
                        <a:latin typeface="+mn-ea"/>
                        <a:ea typeface="+mn-ea"/>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69202"/>
                  </a:ext>
                </a:extLst>
              </a:tr>
            </a:tbl>
          </a:graphicData>
        </a:graphic>
      </p:graphicFrame>
      <p:pic>
        <p:nvPicPr>
          <p:cNvPr id="17" name="图片 16">
            <a:extLst>
              <a:ext uri="{FF2B5EF4-FFF2-40B4-BE49-F238E27FC236}">
                <a16:creationId xmlns:a16="http://schemas.microsoft.com/office/drawing/2014/main" id="{13C26C2D-B3C8-4D0E-B368-76F13E4DFD9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42329" y="3454071"/>
            <a:ext cx="2971096" cy="2641729"/>
          </a:xfrm>
          <a:prstGeom prst="rect">
            <a:avLst/>
          </a:prstGeom>
          <a:noFill/>
          <a:ln>
            <a:noFill/>
          </a:ln>
        </p:spPr>
      </p:pic>
      <p:sp>
        <p:nvSpPr>
          <p:cNvPr id="12" name="矩形 11">
            <a:extLst>
              <a:ext uri="{FF2B5EF4-FFF2-40B4-BE49-F238E27FC236}">
                <a16:creationId xmlns:a16="http://schemas.microsoft.com/office/drawing/2014/main" id="{E903B068-AEF6-4169-B03D-67D096F478F0}"/>
              </a:ext>
            </a:extLst>
          </p:cNvPr>
          <p:cNvSpPr/>
          <p:nvPr/>
        </p:nvSpPr>
        <p:spPr>
          <a:xfrm>
            <a:off x="1091045" y="6197108"/>
            <a:ext cx="3185487" cy="369332"/>
          </a:xfrm>
          <a:prstGeom prst="rect">
            <a:avLst/>
          </a:prstGeom>
        </p:spPr>
        <p:txBody>
          <a:bodyPr wrap="none">
            <a:spAutoFit/>
          </a:bodyPr>
          <a:lstStyle/>
          <a:p>
            <a:r>
              <a:rPr lang="zh-CN" altLang="en-US" dirty="0"/>
              <a:t>东京各地劳动年龄内死亡人数</a:t>
            </a:r>
          </a:p>
        </p:txBody>
      </p:sp>
      <p:sp>
        <p:nvSpPr>
          <p:cNvPr id="13" name="矩形 12">
            <a:extLst>
              <a:ext uri="{FF2B5EF4-FFF2-40B4-BE49-F238E27FC236}">
                <a16:creationId xmlns:a16="http://schemas.microsoft.com/office/drawing/2014/main" id="{B6563885-B580-46B2-AC1E-D6D6A8F6D6C2}"/>
              </a:ext>
            </a:extLst>
          </p:cNvPr>
          <p:cNvSpPr/>
          <p:nvPr/>
        </p:nvSpPr>
        <p:spPr>
          <a:xfrm>
            <a:off x="6783242" y="2428870"/>
            <a:ext cx="1800493" cy="369332"/>
          </a:xfrm>
          <a:prstGeom prst="rect">
            <a:avLst/>
          </a:prstGeom>
        </p:spPr>
        <p:txBody>
          <a:bodyPr wrap="none">
            <a:spAutoFit/>
          </a:bodyPr>
          <a:lstStyle/>
          <a:p>
            <a:r>
              <a:rPr lang="zh-CN" altLang="en-US" dirty="0"/>
              <a:t>东京死亡率数据</a:t>
            </a:r>
          </a:p>
        </p:txBody>
      </p:sp>
    </p:spTree>
    <p:extLst>
      <p:ext uri="{BB962C8B-B14F-4D97-AF65-F5344CB8AC3E}">
        <p14:creationId xmlns:p14="http://schemas.microsoft.com/office/powerpoint/2010/main" val="4306719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C09AE607-6B50-43F6-9E22-E6683C253CEF}"/>
              </a:ext>
            </a:extLst>
          </p:cNvPr>
          <p:cNvSpPr/>
          <p:nvPr/>
        </p:nvSpPr>
        <p:spPr>
          <a:xfrm>
            <a:off x="0" y="5404816"/>
            <a:ext cx="12330839" cy="1228735"/>
          </a:xfrm>
          <a:prstGeom prst="rect">
            <a:avLst/>
          </a:prstGeom>
          <a:solidFill>
            <a:srgbClr val="F4F4F4"/>
          </a:solidFill>
          <a:ln w="12700" cap="flat" cmpd="sng" algn="ctr">
            <a:noFill/>
            <a:prstDash val="solid"/>
            <a:miter lim="800000"/>
          </a:ln>
          <a:effectLst/>
        </p:spPr>
        <p:txBody>
          <a:bodyPr rtlCol="0" anchor="ctr"/>
          <a:lstStyle/>
          <a:p>
            <a:pPr lvl="0" algn="ctr">
              <a:defRPr/>
            </a:pPr>
            <a:endParaRPr lang="zh-CN" altLang="en-US" dirty="0"/>
          </a:p>
        </p:txBody>
      </p:sp>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Light" panose="020B0502040204020203" pitchFamily="34" charset="-122"/>
              <a:cs typeface="+mn-cs"/>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ea typeface="微软雅黑" panose="020B0503020204020204" pitchFamily="34" charset="-122"/>
              </a:rPr>
              <a:t>地理加权广义线性回归应用实例</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298886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lang="zh-CN" altLang="en-US" sz="2400" dirty="0">
                <a:solidFill>
                  <a:prstClr val="black"/>
                </a:solidFill>
                <a:latin typeface="微软雅黑" panose="020B0503020204020204" pitchFamily="34" charset="-122"/>
              </a:rPr>
              <a:t>应用实例</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a:cs typeface="+mj-cs"/>
            </a:endParaRPr>
          </a:p>
        </p:txBody>
      </p:sp>
      <p:sp>
        <p:nvSpPr>
          <p:cNvPr id="22" name="îṣḷidé">
            <a:extLst>
              <a:ext uri="{FF2B5EF4-FFF2-40B4-BE49-F238E27FC236}">
                <a16:creationId xmlns:a16="http://schemas.microsoft.com/office/drawing/2014/main" id="{49A211AA-2F59-4630-9FC4-92EF4E1F7585}"/>
              </a:ext>
            </a:extLst>
          </p:cNvPr>
          <p:cNvSpPr/>
          <p:nvPr/>
        </p:nvSpPr>
        <p:spPr>
          <a:xfrm>
            <a:off x="8784" y="1333368"/>
            <a:ext cx="12192000" cy="666000"/>
          </a:xfrm>
          <a:prstGeom prst="rect">
            <a:avLst/>
          </a:prstGeom>
          <a:solidFill>
            <a:srgbClr val="4F5E60"/>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bri"/>
              <a:ea typeface="微软雅黑 Light" panose="020B0502040204020203" pitchFamily="34" charset="-122"/>
            </a:endParaRPr>
          </a:p>
        </p:txBody>
      </p:sp>
      <p:sp>
        <p:nvSpPr>
          <p:cNvPr id="24" name="îṣḷidé">
            <a:extLst>
              <a:ext uri="{FF2B5EF4-FFF2-40B4-BE49-F238E27FC236}">
                <a16:creationId xmlns:a16="http://schemas.microsoft.com/office/drawing/2014/main" id="{B8FF95F9-98EE-4F01-82D0-69ED41167A83}"/>
              </a:ext>
            </a:extLst>
          </p:cNvPr>
          <p:cNvSpPr/>
          <p:nvPr/>
        </p:nvSpPr>
        <p:spPr>
          <a:xfrm>
            <a:off x="0" y="6643233"/>
            <a:ext cx="12192000" cy="214767"/>
          </a:xfrm>
          <a:prstGeom prst="rect">
            <a:avLst/>
          </a:prstGeom>
          <a:solidFill>
            <a:srgbClr val="4F5E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55000" lnSpcReduction="20000"/>
          </a:bodyPr>
          <a:lstStyle/>
          <a:p>
            <a:pPr algn="ctr"/>
            <a:endParaRPr/>
          </a:p>
        </p:txBody>
      </p:sp>
      <p:sp>
        <p:nvSpPr>
          <p:cNvPr id="9" name="矩形 8">
            <a:extLst>
              <a:ext uri="{FF2B5EF4-FFF2-40B4-BE49-F238E27FC236}">
                <a16:creationId xmlns:a16="http://schemas.microsoft.com/office/drawing/2014/main" id="{7A192C93-B458-4188-9930-4CDEC8C45250}"/>
              </a:ext>
            </a:extLst>
          </p:cNvPr>
          <p:cNvSpPr/>
          <p:nvPr/>
        </p:nvSpPr>
        <p:spPr>
          <a:xfrm>
            <a:off x="442496" y="5531531"/>
            <a:ext cx="10327103" cy="646331"/>
          </a:xfrm>
          <a:prstGeom prst="rect">
            <a:avLst/>
          </a:prstGeom>
        </p:spPr>
        <p:txBody>
          <a:bodyPr wrap="square">
            <a:spAutoFit/>
          </a:bodyPr>
          <a:lstStyle/>
          <a:p>
            <a:pPr indent="266700" algn="just">
              <a:spcAft>
                <a:spcPts val="0"/>
              </a:spcAf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结果表明，地理加权泊松回归模型的变异值（</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Deviance</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AIC</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值相较于普通线性回归模型更低，表明地理加权泊松回归模型的拟合优度较普通泊松回归模型更好。</a:t>
            </a:r>
            <a:endParaRPr lang="zh-CN"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íśḻîḓê">
            <a:extLst>
              <a:ext uri="{FF2B5EF4-FFF2-40B4-BE49-F238E27FC236}">
                <a16:creationId xmlns:a16="http://schemas.microsoft.com/office/drawing/2014/main" id="{B0E48B89-C8AB-45B3-9C08-7C4AC1779FEF}"/>
              </a:ext>
            </a:extLst>
          </p:cNvPr>
          <p:cNvSpPr/>
          <p:nvPr/>
        </p:nvSpPr>
        <p:spPr>
          <a:xfrm>
            <a:off x="669404" y="966756"/>
            <a:ext cx="1609772" cy="721360"/>
          </a:xfrm>
          <a:prstGeom prst="roundRect">
            <a:avLst/>
          </a:prstGeom>
          <a:solidFill>
            <a:schemeClr val="bg1"/>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spcBef>
                <a:spcPct val="0"/>
              </a:spcBef>
            </a:pPr>
            <a:r>
              <a:rPr lang="zh-CN" altLang="en-US" sz="2000" b="1" dirty="0">
                <a:solidFill>
                  <a:schemeClr val="tx1"/>
                </a:solidFill>
              </a:rPr>
              <a:t>结论</a:t>
            </a:r>
            <a:endParaRPr lang="en-US" altLang="zh-CN" sz="2000" b="1" dirty="0">
              <a:solidFill>
                <a:schemeClr val="tx1"/>
              </a:solidFill>
            </a:endParaRPr>
          </a:p>
        </p:txBody>
      </p:sp>
      <p:pic>
        <p:nvPicPr>
          <p:cNvPr id="16" name="图片 15">
            <a:extLst>
              <a:ext uri="{FF2B5EF4-FFF2-40B4-BE49-F238E27FC236}">
                <a16:creationId xmlns:a16="http://schemas.microsoft.com/office/drawing/2014/main" id="{50B04EA6-2144-4AD9-AA68-32287D0B984D}"/>
              </a:ext>
            </a:extLst>
          </p:cNvPr>
          <p:cNvPicPr/>
          <p:nvPr/>
        </p:nvPicPr>
        <p:blipFill>
          <a:blip r:embed="rId2">
            <a:extLst>
              <a:ext uri="{28A0092B-C50C-407E-A947-70E740481C1C}">
                <a14:useLocalDpi xmlns:a14="http://schemas.microsoft.com/office/drawing/2010/main" val="0"/>
              </a:ext>
            </a:extLst>
          </a:blip>
          <a:srcRect l="403" r="2"/>
          <a:stretch>
            <a:fillRect/>
          </a:stretch>
        </p:blipFill>
        <p:spPr bwMode="auto">
          <a:xfrm>
            <a:off x="927408" y="2364765"/>
            <a:ext cx="4937760" cy="1938020"/>
          </a:xfrm>
          <a:prstGeom prst="rect">
            <a:avLst/>
          </a:prstGeom>
          <a:noFill/>
          <a:ln w="9525" cmpd="sng">
            <a:solidFill>
              <a:srgbClr val="000000"/>
            </a:solidFill>
            <a:miter lim="800000"/>
            <a:headEnd/>
            <a:tailEnd/>
          </a:ln>
          <a:effectLst/>
        </p:spPr>
      </p:pic>
      <p:sp>
        <p:nvSpPr>
          <p:cNvPr id="3" name="矩形 2">
            <a:extLst>
              <a:ext uri="{FF2B5EF4-FFF2-40B4-BE49-F238E27FC236}">
                <a16:creationId xmlns:a16="http://schemas.microsoft.com/office/drawing/2014/main" id="{79E3119A-7760-433E-8B8E-30737EB8DF70}"/>
              </a:ext>
            </a:extLst>
          </p:cNvPr>
          <p:cNvSpPr/>
          <p:nvPr/>
        </p:nvSpPr>
        <p:spPr>
          <a:xfrm>
            <a:off x="1826664" y="4295100"/>
            <a:ext cx="2492990" cy="369332"/>
          </a:xfrm>
          <a:prstGeom prst="rect">
            <a:avLst/>
          </a:prstGeom>
        </p:spPr>
        <p:txBody>
          <a:bodyPr wrap="non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普通泊松回归诊断报告</a:t>
            </a:r>
            <a:endParaRPr lang="zh-CN" altLang="en-US" dirty="0"/>
          </a:p>
        </p:txBody>
      </p:sp>
      <p:pic>
        <p:nvPicPr>
          <p:cNvPr id="18" name="图片 17">
            <a:extLst>
              <a:ext uri="{FF2B5EF4-FFF2-40B4-BE49-F238E27FC236}">
                <a16:creationId xmlns:a16="http://schemas.microsoft.com/office/drawing/2014/main" id="{16DFB0D4-F945-48BF-B475-D146BB61AD93}"/>
              </a:ext>
            </a:extLst>
          </p:cNvPr>
          <p:cNvPicPr/>
          <p:nvPr/>
        </p:nvPicPr>
        <p:blipFill>
          <a:blip r:embed="rId3">
            <a:extLst>
              <a:ext uri="{28A0092B-C50C-407E-A947-70E740481C1C}">
                <a14:useLocalDpi xmlns:a14="http://schemas.microsoft.com/office/drawing/2010/main" val="0"/>
              </a:ext>
            </a:extLst>
          </a:blip>
          <a:srcRect l="201"/>
          <a:stretch>
            <a:fillRect/>
          </a:stretch>
        </p:blipFill>
        <p:spPr bwMode="auto">
          <a:xfrm>
            <a:off x="6707959" y="2149301"/>
            <a:ext cx="4930140" cy="2098226"/>
          </a:xfrm>
          <a:prstGeom prst="rect">
            <a:avLst/>
          </a:prstGeom>
          <a:noFill/>
          <a:ln w="9525" cmpd="sng">
            <a:solidFill>
              <a:srgbClr val="000000"/>
            </a:solidFill>
            <a:miter lim="800000"/>
            <a:headEnd/>
            <a:tailEnd/>
          </a:ln>
          <a:effectLst/>
        </p:spPr>
      </p:pic>
      <p:sp>
        <p:nvSpPr>
          <p:cNvPr id="4" name="矩形 3">
            <a:extLst>
              <a:ext uri="{FF2B5EF4-FFF2-40B4-BE49-F238E27FC236}">
                <a16:creationId xmlns:a16="http://schemas.microsoft.com/office/drawing/2014/main" id="{F0F2C8C6-AA7A-44B9-93DF-69B2DD5669B3}"/>
              </a:ext>
            </a:extLst>
          </p:cNvPr>
          <p:cNvSpPr/>
          <p:nvPr/>
        </p:nvSpPr>
        <p:spPr>
          <a:xfrm>
            <a:off x="7410681" y="4299156"/>
            <a:ext cx="2954655" cy="369332"/>
          </a:xfrm>
          <a:prstGeom prst="rect">
            <a:avLst/>
          </a:prstGeom>
        </p:spPr>
        <p:txBody>
          <a:bodyPr wrap="none">
            <a:spAutoFit/>
          </a:bodyPr>
          <a:lstStyle/>
          <a:p>
            <a:r>
              <a:rPr lang="zh-CN" altLang="en-US" dirty="0"/>
              <a:t>地理加权泊松回归诊断报告</a:t>
            </a:r>
          </a:p>
        </p:txBody>
      </p:sp>
    </p:spTree>
    <p:extLst>
      <p:ext uri="{BB962C8B-B14F-4D97-AF65-F5344CB8AC3E}">
        <p14:creationId xmlns:p14="http://schemas.microsoft.com/office/powerpoint/2010/main" val="17827554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78296" y="2237187"/>
            <a:ext cx="12761843" cy="1814052"/>
          </a:xfrm>
          <a:prstGeom prst="rect">
            <a:avLst/>
          </a:prstGeom>
          <a:solidFill>
            <a:srgbClr val="4F5E60"/>
          </a:solidFill>
          <a:ln w="69850">
            <a:solidFill>
              <a:srgbClr val="4F5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6" name="文本框 5"/>
          <p:cNvSpPr txBox="1"/>
          <p:nvPr/>
        </p:nvSpPr>
        <p:spPr>
          <a:xfrm>
            <a:off x="3562991" y="2482493"/>
            <a:ext cx="6862408" cy="1323439"/>
          </a:xfrm>
          <a:prstGeom prst="rect">
            <a:avLst/>
          </a:prstGeom>
          <a:noFill/>
        </p:spPr>
        <p:txBody>
          <a:bodyPr wrap="square" rtlCol="0">
            <a:spAutoFit/>
          </a:bodyPr>
          <a:lstStyle/>
          <a:p>
            <a:r>
              <a:rPr lang="en-US" altLang="zh-CN" sz="8000" b="1" dirty="0">
                <a:solidFill>
                  <a:schemeClr val="bg1"/>
                </a:solidFill>
                <a:latin typeface="微软雅黑" panose="020B0503020204020204" pitchFamily="34" charset="-122"/>
                <a:ea typeface="微软雅黑" panose="020B0503020204020204" pitchFamily="34" charset="-122"/>
              </a:rPr>
              <a:t>Thank you </a:t>
            </a:r>
            <a:endParaRPr lang="zh-CN" altLang="en-US" sz="8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5199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ea typeface="微软雅黑" panose="020B0503020204020204" pitchFamily="34" charset="-122"/>
              </a:rPr>
              <a:t>距离关系</a:t>
            </a: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1902173" cy="634428"/>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a:cs typeface="+mj-cs"/>
              </a:rPr>
              <a:t>空间权重矩阵</a:t>
            </a:r>
          </a:p>
        </p:txBody>
      </p:sp>
      <p:cxnSp>
        <p:nvCxnSpPr>
          <p:cNvPr id="16" name="直接连接符 15">
            <a:extLst>
              <a:ext uri="{FF2B5EF4-FFF2-40B4-BE49-F238E27FC236}">
                <a16:creationId xmlns:a16="http://schemas.microsoft.com/office/drawing/2014/main" id="{6811B0C9-8ABF-4DD8-B9DE-8E368DE7930F}"/>
              </a:ext>
            </a:extLst>
          </p:cNvPr>
          <p:cNvCxnSpPr>
            <a:cxnSpLocks/>
          </p:cNvCxnSpPr>
          <p:nvPr/>
        </p:nvCxnSpPr>
        <p:spPr>
          <a:xfrm>
            <a:off x="5164947" y="1925724"/>
            <a:ext cx="0" cy="2396686"/>
          </a:xfrm>
          <a:prstGeom prst="line">
            <a:avLst/>
          </a:prstGeom>
          <a:noFill/>
          <a:ln w="3175" cap="rnd" cmpd="sng" algn="ctr">
            <a:solidFill>
              <a:sysClr val="window" lastClr="FFFFFF">
                <a:lumMod val="85000"/>
              </a:sysClr>
            </a:solidFill>
            <a:prstDash val="solid"/>
            <a:round/>
            <a:headEnd type="none"/>
            <a:tailEnd type="none" w="med" len="med"/>
          </a:ln>
          <a:effectLst/>
        </p:spPr>
      </p:cxnSp>
      <p:sp>
        <p:nvSpPr>
          <p:cNvPr id="18" name="矩形 17">
            <a:extLst>
              <a:ext uri="{FF2B5EF4-FFF2-40B4-BE49-F238E27FC236}">
                <a16:creationId xmlns:a16="http://schemas.microsoft.com/office/drawing/2014/main" id="{D0514F55-A8D4-4D4D-85F6-136D523D3920}"/>
              </a:ext>
            </a:extLst>
          </p:cNvPr>
          <p:cNvSpPr/>
          <p:nvPr/>
        </p:nvSpPr>
        <p:spPr>
          <a:xfrm>
            <a:off x="734524" y="1277256"/>
            <a:ext cx="10722951" cy="827427"/>
          </a:xfrm>
          <a:prstGeom prst="rect">
            <a:avLst/>
          </a:prstGeom>
          <a:solidFill>
            <a:srgbClr val="97A4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9" name="矩形 18">
            <a:extLst>
              <a:ext uri="{FF2B5EF4-FFF2-40B4-BE49-F238E27FC236}">
                <a16:creationId xmlns:a16="http://schemas.microsoft.com/office/drawing/2014/main" id="{AA7707DD-87AC-45E7-B94A-2EB698216965}"/>
              </a:ext>
            </a:extLst>
          </p:cNvPr>
          <p:cNvSpPr/>
          <p:nvPr/>
        </p:nvSpPr>
        <p:spPr>
          <a:xfrm>
            <a:off x="960535" y="1396400"/>
            <a:ext cx="10496940" cy="369332"/>
          </a:xfrm>
          <a:prstGeom prst="rect">
            <a:avLst/>
          </a:prstGeom>
        </p:spPr>
        <p:txBody>
          <a:bodyPr wrap="square">
            <a:spAutoFit/>
          </a:bodyPr>
          <a:lstStyle/>
          <a:p>
            <a:r>
              <a:rPr lang="zh-CN" altLang="en-US" dirty="0">
                <a:solidFill>
                  <a:prstClr val="white"/>
                </a:solidFill>
                <a:latin typeface="微软雅黑"/>
                <a:cs typeface="Times New Roman" panose="02020603050405020304" pitchFamily="18" charset="0"/>
              </a:rPr>
              <a:t>距离关系</a:t>
            </a:r>
            <a:r>
              <a:rPr lang="en-US" altLang="zh-CN" dirty="0">
                <a:solidFill>
                  <a:prstClr val="white"/>
                </a:solidFill>
                <a:latin typeface="微软雅黑"/>
                <a:cs typeface="Times New Roman" panose="02020603050405020304" pitchFamily="18" charset="0"/>
              </a:rPr>
              <a:t>:</a:t>
            </a:r>
            <a:r>
              <a:rPr lang="zh-CN" altLang="en-US" dirty="0">
                <a:solidFill>
                  <a:prstClr val="white"/>
                </a:solidFill>
                <a:latin typeface="微软雅黑"/>
                <a:cs typeface="Times New Roman" panose="02020603050405020304" pitchFamily="18" charset="0"/>
              </a:rPr>
              <a:t>空间数据中的距离是指空间对象间的直线距离或者球面距离。</a:t>
            </a:r>
            <a:endParaRPr lang="zh-CN" altLang="en-US" dirty="0">
              <a:solidFill>
                <a:prstClr val="white"/>
              </a:solidFill>
              <a:latin typeface="微软雅黑"/>
            </a:endParaRPr>
          </a:p>
        </p:txBody>
      </p:sp>
      <p:sp>
        <p:nvSpPr>
          <p:cNvPr id="20" name="Rectangle 2">
            <a:extLst>
              <a:ext uri="{FF2B5EF4-FFF2-40B4-BE49-F238E27FC236}">
                <a16:creationId xmlns:a16="http://schemas.microsoft.com/office/drawing/2014/main" id="{CD253798-F15E-4408-BA2F-38FC9E0199BB}"/>
              </a:ext>
            </a:extLst>
          </p:cNvPr>
          <p:cNvSpPr>
            <a:spLocks noChangeArrowheads="1"/>
          </p:cNvSpPr>
          <p:nvPr/>
        </p:nvSpPr>
        <p:spPr bwMode="auto">
          <a:xfrm>
            <a:off x="953310" y="3585028"/>
            <a:ext cx="1283503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1" name="对象 20">
            <a:extLst>
              <a:ext uri="{FF2B5EF4-FFF2-40B4-BE49-F238E27FC236}">
                <a16:creationId xmlns:a16="http://schemas.microsoft.com/office/drawing/2014/main" id="{788C3DD5-0734-481D-8306-FA131CC23D90}"/>
              </a:ext>
            </a:extLst>
          </p:cNvPr>
          <p:cNvGraphicFramePr>
            <a:graphicFrameLocks noChangeAspect="1"/>
          </p:cNvGraphicFramePr>
          <p:nvPr>
            <p:extLst>
              <p:ext uri="{D42A27DB-BD31-4B8C-83A1-F6EECF244321}">
                <p14:modId xmlns:p14="http://schemas.microsoft.com/office/powerpoint/2010/main" val="2227232643"/>
              </p:ext>
            </p:extLst>
          </p:nvPr>
        </p:nvGraphicFramePr>
        <p:xfrm>
          <a:off x="1533881" y="3272972"/>
          <a:ext cx="2547608" cy="513060"/>
        </p:xfrm>
        <a:graphic>
          <a:graphicData uri="http://schemas.openxmlformats.org/presentationml/2006/ole">
            <mc:AlternateContent xmlns:mc="http://schemas.openxmlformats.org/markup-compatibility/2006">
              <mc:Choice xmlns:v="urn:schemas-microsoft-com:vml" Requires="v">
                <p:oleObj spid="_x0000_s4483" name="Equation" r:id="rId3" imgW="1409088" imgH="266584" progId="Equation.DSMT4">
                  <p:embed/>
                </p:oleObj>
              </mc:Choice>
              <mc:Fallback>
                <p:oleObj name="Equation" r:id="rId3" imgW="1409088" imgH="266584"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3881" y="3272972"/>
                        <a:ext cx="2547608" cy="513060"/>
                      </a:xfrm>
                      <a:prstGeom prst="rect">
                        <a:avLst/>
                      </a:prstGeom>
                      <a:noFill/>
                    </p:spPr>
                  </p:pic>
                </p:oleObj>
              </mc:Fallback>
            </mc:AlternateContent>
          </a:graphicData>
        </a:graphic>
      </p:graphicFrame>
      <p:sp>
        <p:nvSpPr>
          <p:cNvPr id="23" name="íṣḷïḑe">
            <a:extLst>
              <a:ext uri="{FF2B5EF4-FFF2-40B4-BE49-F238E27FC236}">
                <a16:creationId xmlns:a16="http://schemas.microsoft.com/office/drawing/2014/main" id="{195F9AE2-09C4-4674-822C-9D3E9DB2242B}"/>
              </a:ext>
            </a:extLst>
          </p:cNvPr>
          <p:cNvSpPr txBox="1"/>
          <p:nvPr/>
        </p:nvSpPr>
        <p:spPr>
          <a:xfrm>
            <a:off x="1639308" y="2434068"/>
            <a:ext cx="3096344" cy="402291"/>
          </a:xfrm>
          <a:prstGeom prst="rect">
            <a:avLst/>
          </a:prstGeom>
          <a:noFill/>
        </p:spPr>
        <p:txBody>
          <a:bodyPr wrap="square" lIns="90000" tIns="46800" rIns="90000" bIns="46800" rtlCol="0">
            <a:spAutoFit/>
          </a:bodyPr>
          <a:lstStyle/>
          <a:p>
            <a:pPr>
              <a:spcBef>
                <a:spcPct val="0"/>
              </a:spcBef>
            </a:pPr>
            <a:r>
              <a:rPr lang="zh-CN" altLang="en-US" sz="2000" b="1" dirty="0">
                <a:solidFill>
                  <a:prstClr val="black"/>
                </a:solidFill>
                <a:latin typeface="Arial"/>
              </a:rPr>
              <a:t>欧氏距离</a:t>
            </a:r>
            <a:endParaRPr lang="en-US" altLang="zh-CN" sz="2000" b="1" dirty="0">
              <a:solidFill>
                <a:prstClr val="black"/>
              </a:solidFill>
              <a:latin typeface="Arial"/>
            </a:endParaRPr>
          </a:p>
        </p:txBody>
      </p:sp>
      <p:sp>
        <p:nvSpPr>
          <p:cNvPr id="25" name="íṣḷïḑe">
            <a:extLst>
              <a:ext uri="{FF2B5EF4-FFF2-40B4-BE49-F238E27FC236}">
                <a16:creationId xmlns:a16="http://schemas.microsoft.com/office/drawing/2014/main" id="{4A5702FD-E9C4-424D-8C79-9D9126BD7105}"/>
              </a:ext>
            </a:extLst>
          </p:cNvPr>
          <p:cNvSpPr txBox="1"/>
          <p:nvPr/>
        </p:nvSpPr>
        <p:spPr>
          <a:xfrm>
            <a:off x="6433950" y="2490789"/>
            <a:ext cx="3096344" cy="402291"/>
          </a:xfrm>
          <a:prstGeom prst="rect">
            <a:avLst/>
          </a:prstGeom>
          <a:noFill/>
        </p:spPr>
        <p:txBody>
          <a:bodyPr wrap="square" lIns="90000" tIns="46800" rIns="90000" bIns="46800" rtlCol="0">
            <a:spAutoFit/>
          </a:bodyPr>
          <a:lstStyle/>
          <a:p>
            <a:pPr>
              <a:spcBef>
                <a:spcPct val="0"/>
              </a:spcBef>
            </a:pPr>
            <a:r>
              <a:rPr lang="zh-CN" altLang="en-US" sz="2000" b="1" kern="0" dirty="0">
                <a:latin typeface="Arial"/>
              </a:rPr>
              <a:t>球面距离</a:t>
            </a:r>
            <a:endParaRPr lang="en-US" altLang="zh-CN" sz="2000" b="1" dirty="0">
              <a:latin typeface="Arial"/>
            </a:endParaRPr>
          </a:p>
        </p:txBody>
      </p:sp>
      <p:sp>
        <p:nvSpPr>
          <p:cNvPr id="26" name="Rectangle 4">
            <a:extLst>
              <a:ext uri="{FF2B5EF4-FFF2-40B4-BE49-F238E27FC236}">
                <a16:creationId xmlns:a16="http://schemas.microsoft.com/office/drawing/2014/main" id="{FDCD8B8F-BC10-4227-B221-7043D9E3C56B}"/>
              </a:ext>
            </a:extLst>
          </p:cNvPr>
          <p:cNvSpPr>
            <a:spLocks noChangeArrowheads="1"/>
          </p:cNvSpPr>
          <p:nvPr/>
        </p:nvSpPr>
        <p:spPr bwMode="auto">
          <a:xfrm>
            <a:off x="7935655" y="3205135"/>
            <a:ext cx="15791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7" name="对象 26">
            <a:extLst>
              <a:ext uri="{FF2B5EF4-FFF2-40B4-BE49-F238E27FC236}">
                <a16:creationId xmlns:a16="http://schemas.microsoft.com/office/drawing/2014/main" id="{49B91119-4794-494E-BD99-F986ECD10518}"/>
              </a:ext>
            </a:extLst>
          </p:cNvPr>
          <p:cNvGraphicFramePr>
            <a:graphicFrameLocks noChangeAspect="1"/>
          </p:cNvGraphicFramePr>
          <p:nvPr>
            <p:extLst>
              <p:ext uri="{D42A27DB-BD31-4B8C-83A1-F6EECF244321}">
                <p14:modId xmlns:p14="http://schemas.microsoft.com/office/powerpoint/2010/main" val="1988279370"/>
              </p:ext>
            </p:extLst>
          </p:nvPr>
        </p:nvGraphicFramePr>
        <p:xfrm>
          <a:off x="6015423" y="3071967"/>
          <a:ext cx="2348896" cy="714065"/>
        </p:xfrm>
        <a:graphic>
          <a:graphicData uri="http://schemas.openxmlformats.org/presentationml/2006/ole">
            <mc:AlternateContent xmlns:mc="http://schemas.openxmlformats.org/markup-compatibility/2006">
              <mc:Choice xmlns:v="urn:schemas-microsoft-com:vml" Requires="v">
                <p:oleObj spid="_x0000_s4484" name="Equation" r:id="rId5" imgW="1143000" imgH="355600" progId="Equation.DSMT4">
                  <p:embed/>
                </p:oleObj>
              </mc:Choice>
              <mc:Fallback>
                <p:oleObj name="Equation" r:id="rId5" imgW="1143000" imgH="3556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5423" y="3071967"/>
                        <a:ext cx="2348896" cy="714065"/>
                      </a:xfrm>
                      <a:prstGeom prst="rect">
                        <a:avLst/>
                      </a:prstGeom>
                      <a:noFill/>
                    </p:spPr>
                  </p:pic>
                </p:oleObj>
              </mc:Fallback>
            </mc:AlternateContent>
          </a:graphicData>
        </a:graphic>
      </p:graphicFrame>
      <p:sp>
        <p:nvSpPr>
          <p:cNvPr id="28" name="Rectangle 6">
            <a:extLst>
              <a:ext uri="{FF2B5EF4-FFF2-40B4-BE49-F238E27FC236}">
                <a16:creationId xmlns:a16="http://schemas.microsoft.com/office/drawing/2014/main" id="{DD1284D6-1A23-461F-A2AA-C57CDB9E7A0D}"/>
              </a:ext>
            </a:extLst>
          </p:cNvPr>
          <p:cNvSpPr>
            <a:spLocks noChangeArrowheads="1"/>
          </p:cNvSpPr>
          <p:nvPr/>
        </p:nvSpPr>
        <p:spPr bwMode="auto">
          <a:xfrm>
            <a:off x="7722398" y="4192449"/>
            <a:ext cx="224581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9" name="对象 28">
            <a:extLst>
              <a:ext uri="{FF2B5EF4-FFF2-40B4-BE49-F238E27FC236}">
                <a16:creationId xmlns:a16="http://schemas.microsoft.com/office/drawing/2014/main" id="{64C17961-E987-4C10-85FB-D228CCA42866}"/>
              </a:ext>
            </a:extLst>
          </p:cNvPr>
          <p:cNvGraphicFramePr>
            <a:graphicFrameLocks noChangeAspect="1"/>
          </p:cNvGraphicFramePr>
          <p:nvPr>
            <p:extLst>
              <p:ext uri="{D42A27DB-BD31-4B8C-83A1-F6EECF244321}">
                <p14:modId xmlns:p14="http://schemas.microsoft.com/office/powerpoint/2010/main" val="3257521907"/>
              </p:ext>
            </p:extLst>
          </p:nvPr>
        </p:nvGraphicFramePr>
        <p:xfrm>
          <a:off x="6132227" y="3947857"/>
          <a:ext cx="2193181" cy="666727"/>
        </p:xfrm>
        <a:graphic>
          <a:graphicData uri="http://schemas.openxmlformats.org/presentationml/2006/ole">
            <mc:AlternateContent xmlns:mc="http://schemas.openxmlformats.org/markup-compatibility/2006">
              <mc:Choice xmlns:v="urn:schemas-microsoft-com:vml" Requires="v">
                <p:oleObj spid="_x0000_s4485" name="Equation" r:id="rId7" imgW="1180588" imgH="355446" progId="Equation.DSMT4">
                  <p:embed/>
                </p:oleObj>
              </mc:Choice>
              <mc:Fallback>
                <p:oleObj name="Equation" r:id="rId7" imgW="1180588" imgH="355446"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2227" y="3947857"/>
                        <a:ext cx="2193181" cy="666727"/>
                      </a:xfrm>
                      <a:prstGeom prst="rect">
                        <a:avLst/>
                      </a:prstGeom>
                      <a:noFill/>
                    </p:spPr>
                  </p:pic>
                </p:oleObj>
              </mc:Fallback>
            </mc:AlternateContent>
          </a:graphicData>
        </a:graphic>
      </p:graphicFrame>
      <p:sp>
        <p:nvSpPr>
          <p:cNvPr id="30" name="Rectangle 8">
            <a:extLst>
              <a:ext uri="{FF2B5EF4-FFF2-40B4-BE49-F238E27FC236}">
                <a16:creationId xmlns:a16="http://schemas.microsoft.com/office/drawing/2014/main" id="{F9DE4450-1334-47E5-967B-313559AA7D1B}"/>
              </a:ext>
            </a:extLst>
          </p:cNvPr>
          <p:cNvSpPr>
            <a:spLocks noChangeArrowheads="1"/>
          </p:cNvSpPr>
          <p:nvPr/>
        </p:nvSpPr>
        <p:spPr bwMode="auto">
          <a:xfrm>
            <a:off x="13538348" y="5081917"/>
            <a:ext cx="722014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1" name="对象 30">
            <a:extLst>
              <a:ext uri="{FF2B5EF4-FFF2-40B4-BE49-F238E27FC236}">
                <a16:creationId xmlns:a16="http://schemas.microsoft.com/office/drawing/2014/main" id="{D3DA2A62-C0E7-46CC-B030-200F8CFDCE7E}"/>
              </a:ext>
            </a:extLst>
          </p:cNvPr>
          <p:cNvGraphicFramePr>
            <a:graphicFrameLocks noChangeAspect="1"/>
          </p:cNvGraphicFramePr>
          <p:nvPr>
            <p:extLst>
              <p:ext uri="{D42A27DB-BD31-4B8C-83A1-F6EECF244321}">
                <p14:modId xmlns:p14="http://schemas.microsoft.com/office/powerpoint/2010/main" val="4294447917"/>
              </p:ext>
            </p:extLst>
          </p:nvPr>
        </p:nvGraphicFramePr>
        <p:xfrm>
          <a:off x="4901156" y="4980278"/>
          <a:ext cx="7290844" cy="343737"/>
        </p:xfrm>
        <a:graphic>
          <a:graphicData uri="http://schemas.openxmlformats.org/presentationml/2006/ole">
            <mc:AlternateContent xmlns:mc="http://schemas.openxmlformats.org/markup-compatibility/2006">
              <mc:Choice xmlns:v="urn:schemas-microsoft-com:vml" Requires="v">
                <p:oleObj spid="_x0000_s4486" name="Equation" r:id="rId9" imgW="3835400" imgH="203200" progId="Equation.DSMT4">
                  <p:embed/>
                </p:oleObj>
              </mc:Choice>
              <mc:Fallback>
                <p:oleObj name="Equation" r:id="rId9" imgW="3835400" imgH="2032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01156" y="4980278"/>
                        <a:ext cx="7290844" cy="343737"/>
                      </a:xfrm>
                      <a:prstGeom prst="rect">
                        <a:avLst/>
                      </a:prstGeom>
                      <a:noFill/>
                    </p:spPr>
                  </p:pic>
                </p:oleObj>
              </mc:Fallback>
            </mc:AlternateContent>
          </a:graphicData>
        </a:graphic>
      </p:graphicFrame>
      <p:sp>
        <p:nvSpPr>
          <p:cNvPr id="32" name="Rectangle 10">
            <a:extLst>
              <a:ext uri="{FF2B5EF4-FFF2-40B4-BE49-F238E27FC236}">
                <a16:creationId xmlns:a16="http://schemas.microsoft.com/office/drawing/2014/main" id="{5D7BAC5A-F752-404E-AE0E-14F3947FBB24}"/>
              </a:ext>
            </a:extLst>
          </p:cNvPr>
          <p:cNvSpPr>
            <a:spLocks noChangeArrowheads="1"/>
          </p:cNvSpPr>
          <p:nvPr/>
        </p:nvSpPr>
        <p:spPr bwMode="auto">
          <a:xfrm>
            <a:off x="5889554" y="5626324"/>
            <a:ext cx="27231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mn-ea"/>
                <a:cs typeface="Times New Roman" panose="02020603050405020304" pitchFamily="18" charset="0"/>
              </a:rPr>
              <a:t>其中，</a:t>
            </a:r>
            <a:r>
              <a:rPr kumimoji="0" lang="en-US" altLang="zh-CN" b="0" i="0" u="none" strike="noStrike" cap="none" normalizeH="0" baseline="0" dirty="0">
                <a:ln>
                  <a:noFill/>
                </a:ln>
                <a:solidFill>
                  <a:schemeClr val="tx1"/>
                </a:solidFill>
                <a:effectLst/>
                <a:latin typeface="+mn-ea"/>
                <a:cs typeface="Times New Roman" panose="02020603050405020304" pitchFamily="18" charset="0"/>
              </a:rPr>
              <a:t>R</a:t>
            </a:r>
            <a:r>
              <a:rPr kumimoji="0" lang="zh-CN" altLang="en-US" b="0" i="0" u="none" strike="noStrike" cap="none" normalizeH="0" baseline="0" dirty="0">
                <a:ln>
                  <a:noFill/>
                </a:ln>
                <a:solidFill>
                  <a:schemeClr val="tx1"/>
                </a:solidFill>
                <a:effectLst/>
                <a:latin typeface="+mn-ea"/>
                <a:cs typeface="Times New Roman" panose="02020603050405020304" pitchFamily="18" charset="0"/>
              </a:rPr>
              <a:t>是地球曲率，</a:t>
            </a:r>
            <a:endParaRPr kumimoji="0" lang="zh-CN" altLang="en-US" b="0" i="0" u="none" strike="noStrike" cap="none" normalizeH="0" baseline="0" dirty="0">
              <a:ln>
                <a:noFill/>
              </a:ln>
              <a:solidFill>
                <a:schemeClr val="tx1"/>
              </a:solidFill>
              <a:effectLst/>
              <a:latin typeface="+mn-ea"/>
            </a:endParaRPr>
          </a:p>
        </p:txBody>
      </p:sp>
      <p:graphicFrame>
        <p:nvGraphicFramePr>
          <p:cNvPr id="33" name="对象 32">
            <a:extLst>
              <a:ext uri="{FF2B5EF4-FFF2-40B4-BE49-F238E27FC236}">
                <a16:creationId xmlns:a16="http://schemas.microsoft.com/office/drawing/2014/main" id="{906139DC-65AA-4C02-82CF-F37D3DACED4C}"/>
              </a:ext>
            </a:extLst>
          </p:cNvPr>
          <p:cNvGraphicFramePr>
            <a:graphicFrameLocks noChangeAspect="1"/>
          </p:cNvGraphicFramePr>
          <p:nvPr>
            <p:extLst>
              <p:ext uri="{D42A27DB-BD31-4B8C-83A1-F6EECF244321}">
                <p14:modId xmlns:p14="http://schemas.microsoft.com/office/powerpoint/2010/main" val="210297679"/>
              </p:ext>
            </p:extLst>
          </p:nvPr>
        </p:nvGraphicFramePr>
        <p:xfrm>
          <a:off x="8392993" y="5638405"/>
          <a:ext cx="2866044" cy="406379"/>
        </p:xfrm>
        <a:graphic>
          <a:graphicData uri="http://schemas.openxmlformats.org/presentationml/2006/ole">
            <mc:AlternateContent xmlns:mc="http://schemas.openxmlformats.org/markup-compatibility/2006">
              <mc:Choice xmlns:v="urn:schemas-microsoft-com:vml" Requires="v">
                <p:oleObj spid="_x0000_s4487" name="Equation" r:id="rId11" imgW="1206500" imgH="203200" progId="Equation.DSMT4">
                  <p:embed/>
                </p:oleObj>
              </mc:Choice>
              <mc:Fallback>
                <p:oleObj name="Equation" r:id="rId11" imgW="1206500" imgH="203200" progId="Equation.DSMT4">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92993" y="5638405"/>
                        <a:ext cx="2866044" cy="406379"/>
                      </a:xfrm>
                      <a:prstGeom prst="rect">
                        <a:avLst/>
                      </a:prstGeom>
                      <a:noFill/>
                    </p:spPr>
                  </p:pic>
                </p:oleObj>
              </mc:Fallback>
            </mc:AlternateContent>
          </a:graphicData>
        </a:graphic>
      </p:graphicFrame>
      <p:sp>
        <p:nvSpPr>
          <p:cNvPr id="34" name="Rectangle 11">
            <a:extLst>
              <a:ext uri="{FF2B5EF4-FFF2-40B4-BE49-F238E27FC236}">
                <a16:creationId xmlns:a16="http://schemas.microsoft.com/office/drawing/2014/main" id="{2F15CCD7-F457-45B3-BD26-2C9E8063F5A8}"/>
              </a:ext>
            </a:extLst>
          </p:cNvPr>
          <p:cNvSpPr>
            <a:spLocks noChangeArrowheads="1"/>
          </p:cNvSpPr>
          <p:nvPr/>
        </p:nvSpPr>
        <p:spPr bwMode="auto">
          <a:xfrm flipV="1">
            <a:off x="4451483" y="5999519"/>
            <a:ext cx="1283503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3" name="图片 2"/>
          <p:cNvPicPr>
            <a:picLocks noChangeAspect="1"/>
          </p:cNvPicPr>
          <p:nvPr/>
        </p:nvPicPr>
        <p:blipFill rotWithShape="1">
          <a:blip r:embed="rId13">
            <a:extLst>
              <a:ext uri="{28A0092B-C50C-407E-A947-70E740481C1C}">
                <a14:useLocalDpi xmlns:a14="http://schemas.microsoft.com/office/drawing/2010/main" val="0"/>
              </a:ext>
            </a:extLst>
          </a:blip>
          <a:srcRect l="49502" b="11905"/>
          <a:stretch/>
        </p:blipFill>
        <p:spPr>
          <a:xfrm>
            <a:off x="8322547" y="2406992"/>
            <a:ext cx="2729789" cy="2521166"/>
          </a:xfrm>
          <a:prstGeom prst="rect">
            <a:avLst/>
          </a:prstGeom>
        </p:spPr>
      </p:pic>
    </p:spTree>
    <p:extLst>
      <p:ext uri="{BB962C8B-B14F-4D97-AF65-F5344CB8AC3E}">
        <p14:creationId xmlns:p14="http://schemas.microsoft.com/office/powerpoint/2010/main" val="3164320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ea typeface="微软雅黑" panose="020B0503020204020204" pitchFamily="34" charset="-122"/>
              </a:rPr>
              <a:t>空间权重矩阵的概念</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1902173" cy="634428"/>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a:cs typeface="+mj-cs"/>
              </a:rPr>
              <a:t>空间权重矩阵</a:t>
            </a:r>
          </a:p>
        </p:txBody>
      </p:sp>
      <p:grpSp>
        <p:nvGrpSpPr>
          <p:cNvPr id="3" name="组合 2">
            <a:extLst>
              <a:ext uri="{FF2B5EF4-FFF2-40B4-BE49-F238E27FC236}">
                <a16:creationId xmlns:a16="http://schemas.microsoft.com/office/drawing/2014/main" id="{91E9B44D-77C0-4450-8CF6-FEE0C0864295}"/>
              </a:ext>
            </a:extLst>
          </p:cNvPr>
          <p:cNvGrpSpPr/>
          <p:nvPr/>
        </p:nvGrpSpPr>
        <p:grpSpPr>
          <a:xfrm>
            <a:off x="0" y="1122200"/>
            <a:ext cx="12513972" cy="5500467"/>
            <a:chOff x="0" y="1133085"/>
            <a:chExt cx="12513972" cy="5500467"/>
          </a:xfrm>
        </p:grpSpPr>
        <p:sp>
          <p:nvSpPr>
            <p:cNvPr id="9" name="矩形 8">
              <a:extLst>
                <a:ext uri="{FF2B5EF4-FFF2-40B4-BE49-F238E27FC236}">
                  <a16:creationId xmlns:a16="http://schemas.microsoft.com/office/drawing/2014/main" id="{F53A80BA-2D80-42C5-8882-0BBD12915593}"/>
                </a:ext>
              </a:extLst>
            </p:cNvPr>
            <p:cNvSpPr/>
            <p:nvPr/>
          </p:nvSpPr>
          <p:spPr>
            <a:xfrm>
              <a:off x="7341750" y="1133085"/>
              <a:ext cx="5172222" cy="5500466"/>
            </a:xfrm>
            <a:prstGeom prst="rect">
              <a:avLst/>
            </a:prstGeom>
            <a:solidFill>
              <a:srgbClr val="97A4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BFCA0D9D-897D-416D-9762-6D1F0F08C818}"/>
                </a:ext>
              </a:extLst>
            </p:cNvPr>
            <p:cNvSpPr/>
            <p:nvPr/>
          </p:nvSpPr>
          <p:spPr>
            <a:xfrm>
              <a:off x="0" y="1133085"/>
              <a:ext cx="7341750" cy="5500467"/>
            </a:xfrm>
            <a:prstGeom prst="rect">
              <a:avLst/>
            </a:prstGeom>
            <a:solidFill>
              <a:srgbClr val="F4F4F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grpSp>
      <p:sp>
        <p:nvSpPr>
          <p:cNvPr id="11" name="矩形 10">
            <a:extLst>
              <a:ext uri="{FF2B5EF4-FFF2-40B4-BE49-F238E27FC236}">
                <a16:creationId xmlns:a16="http://schemas.microsoft.com/office/drawing/2014/main" id="{C2B0BAA8-4D83-4124-916B-2508B1E66058}"/>
              </a:ext>
            </a:extLst>
          </p:cNvPr>
          <p:cNvSpPr/>
          <p:nvPr/>
        </p:nvSpPr>
        <p:spPr>
          <a:xfrm>
            <a:off x="159656" y="1407726"/>
            <a:ext cx="7182093" cy="1200329"/>
          </a:xfrm>
          <a:prstGeom prst="rect">
            <a:avLst/>
          </a:prstGeom>
        </p:spPr>
        <p:txBody>
          <a:bodyPr wrap="square">
            <a:spAutoFit/>
          </a:bodyPr>
          <a:lstStyle/>
          <a:p>
            <a:pPr indent="266700" algn="just">
              <a:spcAft>
                <a:spcPts val="0"/>
              </a:spcAf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空间权重矩阵定义了空间单元的相邻关系，决定了任意空间单元的特征对其邻近的空间单元贡献程度。空间权重矩阵通常用一个二元对称阵来表达</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n</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个空间单元之间的邻近关系。空间权重矩阵</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W</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可以表示如下：</a:t>
            </a:r>
            <a:endParaRPr lang="zh-CN"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2">
            <a:extLst>
              <a:ext uri="{FF2B5EF4-FFF2-40B4-BE49-F238E27FC236}">
                <a16:creationId xmlns:a16="http://schemas.microsoft.com/office/drawing/2014/main" id="{ED81E8B7-FB20-40D3-9DDC-52DA1DF8E466}"/>
              </a:ext>
            </a:extLst>
          </p:cNvPr>
          <p:cNvSpPr>
            <a:spLocks noChangeArrowheads="1"/>
          </p:cNvSpPr>
          <p:nvPr/>
        </p:nvSpPr>
        <p:spPr bwMode="auto">
          <a:xfrm>
            <a:off x="0" y="-1088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a:extLst>
              <a:ext uri="{FF2B5EF4-FFF2-40B4-BE49-F238E27FC236}">
                <a16:creationId xmlns:a16="http://schemas.microsoft.com/office/drawing/2014/main" id="{CE24310E-FD6E-4F93-B964-127E812A3BEB}"/>
              </a:ext>
            </a:extLst>
          </p:cNvPr>
          <p:cNvGraphicFramePr>
            <a:graphicFrameLocks noChangeAspect="1"/>
          </p:cNvGraphicFramePr>
          <p:nvPr>
            <p:extLst>
              <p:ext uri="{D42A27DB-BD31-4B8C-83A1-F6EECF244321}">
                <p14:modId xmlns:p14="http://schemas.microsoft.com/office/powerpoint/2010/main" val="539312932"/>
              </p:ext>
            </p:extLst>
          </p:nvPr>
        </p:nvGraphicFramePr>
        <p:xfrm>
          <a:off x="1369508" y="2842220"/>
          <a:ext cx="3533492" cy="1889437"/>
        </p:xfrm>
        <a:graphic>
          <a:graphicData uri="http://schemas.openxmlformats.org/presentationml/2006/ole">
            <mc:AlternateContent xmlns:mc="http://schemas.openxmlformats.org/markup-compatibility/2006">
              <mc:Choice xmlns:v="urn:schemas-microsoft-com:vml" Requires="v">
                <p:oleObj spid="_x0000_s3225" name="Equation" r:id="rId3" imgW="1409088" imgH="774364" progId="Equation.DSMT4">
                  <p:embed/>
                </p:oleObj>
              </mc:Choice>
              <mc:Fallback>
                <p:oleObj name="Equation" r:id="rId3" imgW="1409088" imgH="774364"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9508" y="2842220"/>
                        <a:ext cx="3533492" cy="1889437"/>
                      </a:xfrm>
                      <a:prstGeom prst="rect">
                        <a:avLst/>
                      </a:prstGeom>
                      <a:noFill/>
                    </p:spPr>
                  </p:pic>
                </p:oleObj>
              </mc:Fallback>
            </mc:AlternateContent>
          </a:graphicData>
        </a:graphic>
      </p:graphicFrame>
      <p:pic>
        <p:nvPicPr>
          <p:cNvPr id="13" name="图片 12">
            <a:extLst>
              <a:ext uri="{FF2B5EF4-FFF2-40B4-BE49-F238E27FC236}">
                <a16:creationId xmlns:a16="http://schemas.microsoft.com/office/drawing/2014/main" id="{FA362884-E717-45BB-AC41-AC4BC2C527CB}"/>
              </a:ext>
            </a:extLst>
          </p:cNvPr>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8187098" y="1363152"/>
            <a:ext cx="2013585" cy="1343660"/>
          </a:xfrm>
          <a:prstGeom prst="rect">
            <a:avLst/>
          </a:prstGeom>
          <a:noFill/>
          <a:ln>
            <a:noFill/>
          </a:ln>
        </p:spPr>
      </p:pic>
      <p:sp>
        <p:nvSpPr>
          <p:cNvPr id="14" name="矩形 13">
            <a:extLst>
              <a:ext uri="{FF2B5EF4-FFF2-40B4-BE49-F238E27FC236}">
                <a16:creationId xmlns:a16="http://schemas.microsoft.com/office/drawing/2014/main" id="{959FD8DE-CA16-4639-91AE-EB3DC2D48F98}"/>
              </a:ext>
            </a:extLst>
          </p:cNvPr>
          <p:cNvSpPr/>
          <p:nvPr/>
        </p:nvSpPr>
        <p:spPr>
          <a:xfrm>
            <a:off x="7683489" y="2893582"/>
            <a:ext cx="3621205" cy="923330"/>
          </a:xfrm>
          <a:prstGeom prst="rect">
            <a:avLst/>
          </a:prstGeom>
        </p:spPr>
        <p:txBody>
          <a:bodyPr wrap="square">
            <a:spAutoFit/>
          </a:bodyPr>
          <a:lstStyle/>
          <a:p>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B</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C</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D</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四个区域相邻</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若采用</a:t>
            </a:r>
            <a:r>
              <a:rPr lang="en-US" altLang="zh-CN" dirty="0">
                <a:latin typeface="Times New Roman" panose="02020603050405020304" pitchFamily="18" charset="0"/>
                <a:ea typeface="宋体" panose="02010600030101010101" pitchFamily="2" charset="-122"/>
              </a:rPr>
              <a:t>Rook</a:t>
            </a:r>
            <a:r>
              <a:rPr lang="zh-CN" altLang="zh-CN" dirty="0">
                <a:latin typeface="Times New Roman" panose="02020603050405020304" pitchFamily="18" charset="0"/>
                <a:ea typeface="宋体" panose="02010600030101010101" pitchFamily="2" charset="-122"/>
                <a:cs typeface="Times New Roman" panose="02020603050405020304" pitchFamily="18" charset="0"/>
              </a:rPr>
              <a:t>邻接矩阵描述其空间关系，其空间权重矩阵</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Rectangle 6">
            <a:extLst>
              <a:ext uri="{FF2B5EF4-FFF2-40B4-BE49-F238E27FC236}">
                <a16:creationId xmlns:a16="http://schemas.microsoft.com/office/drawing/2014/main" id="{4C8F0BE7-02BD-4CFE-A2EB-52DE4A9817C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a:extLst>
              <a:ext uri="{FF2B5EF4-FFF2-40B4-BE49-F238E27FC236}">
                <a16:creationId xmlns:a16="http://schemas.microsoft.com/office/drawing/2014/main" id="{8A81104F-87B0-463A-9361-4B33D14A5321}"/>
              </a:ext>
            </a:extLst>
          </p:cNvPr>
          <p:cNvGraphicFramePr>
            <a:graphicFrameLocks noChangeAspect="1"/>
          </p:cNvGraphicFramePr>
          <p:nvPr>
            <p:extLst>
              <p:ext uri="{D42A27DB-BD31-4B8C-83A1-F6EECF244321}">
                <p14:modId xmlns:p14="http://schemas.microsoft.com/office/powerpoint/2010/main" val="667271861"/>
              </p:ext>
            </p:extLst>
          </p:nvPr>
        </p:nvGraphicFramePr>
        <p:xfrm>
          <a:off x="8047969" y="4125419"/>
          <a:ext cx="2291845" cy="1664831"/>
        </p:xfrm>
        <a:graphic>
          <a:graphicData uri="http://schemas.openxmlformats.org/presentationml/2006/ole">
            <mc:AlternateContent xmlns:mc="http://schemas.openxmlformats.org/markup-compatibility/2006">
              <mc:Choice xmlns:v="urn:schemas-microsoft-com:vml" Requires="v">
                <p:oleObj spid="_x0000_s3226" name="Equation" r:id="rId6" imgW="1028254" imgH="774364" progId="Equation.DSMT4">
                  <p:embed/>
                </p:oleObj>
              </mc:Choice>
              <mc:Fallback>
                <p:oleObj name="Equation" r:id="rId6" imgW="1028254" imgH="774364"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7969" y="4125419"/>
                        <a:ext cx="2291845" cy="1664831"/>
                      </a:xfrm>
                      <a:prstGeom prst="rect">
                        <a:avLst/>
                      </a:prstGeom>
                      <a:noFill/>
                    </p:spPr>
                  </p:pic>
                </p:oleObj>
              </mc:Fallback>
            </mc:AlternateContent>
          </a:graphicData>
        </a:graphic>
      </p:graphicFrame>
      <p:sp>
        <p:nvSpPr>
          <p:cNvPr id="17" name="矩形 16">
            <a:extLst>
              <a:ext uri="{FF2B5EF4-FFF2-40B4-BE49-F238E27FC236}">
                <a16:creationId xmlns:a16="http://schemas.microsoft.com/office/drawing/2014/main" id="{17CD5580-A4FD-492F-AFA8-B12FF3C50590}"/>
              </a:ext>
            </a:extLst>
          </p:cNvPr>
          <p:cNvSpPr/>
          <p:nvPr/>
        </p:nvSpPr>
        <p:spPr>
          <a:xfrm>
            <a:off x="333829" y="5274135"/>
            <a:ext cx="6096000" cy="923330"/>
          </a:xfrm>
          <a:prstGeom prst="rect">
            <a:avLst/>
          </a:prstGeom>
        </p:spPr>
        <p:txBody>
          <a:bodyPr>
            <a:spAutoFit/>
          </a:bodyPr>
          <a:lstStyle/>
          <a:p>
            <a:pPr indent="266700" algn="just">
              <a:spcAft>
                <a:spcPts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其中，</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w</a:t>
            </a:r>
            <a:r>
              <a:rPr lang="en-US" altLang="zh-CN" sz="1600" kern="100" dirty="0" err="1">
                <a:latin typeface="Times New Roman" panose="02020603050405020304" pitchFamily="18" charset="0"/>
                <a:ea typeface="宋体" panose="02010600030101010101" pitchFamily="2" charset="-122"/>
                <a:cs typeface="Times New Roman" panose="02020603050405020304" pitchFamily="18" charset="0"/>
              </a:rPr>
              <a:t>ij</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表示区域</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i</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j</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的邻近关系，且</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w</a:t>
            </a:r>
            <a:r>
              <a:rPr lang="en-US" altLang="zh-CN" sz="1600" kern="100" dirty="0" err="1">
                <a:latin typeface="Times New Roman" panose="02020603050405020304" pitchFamily="18" charset="0"/>
                <a:ea typeface="宋体" panose="02010600030101010101" pitchFamily="2" charset="-122"/>
                <a:cs typeface="Times New Roman" panose="02020603050405020304" pitchFamily="18" charset="0"/>
              </a:rPr>
              <a:t>ij</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w</a:t>
            </a:r>
            <a:r>
              <a:rPr lang="en-US" altLang="zh-CN" sz="1600" kern="100" dirty="0" err="1">
                <a:latin typeface="Times New Roman" panose="02020603050405020304" pitchFamily="18" charset="0"/>
                <a:ea typeface="宋体" panose="02010600030101010101" pitchFamily="2" charset="-122"/>
                <a:cs typeface="Times New Roman" panose="02020603050405020304" pitchFamily="18" charset="0"/>
              </a:rPr>
              <a:t>ji</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。可以根据邻接标准或者距离标准来度量，其中对角线上的元素被设为</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0</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（即同一区域间的距离为</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0</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2649686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22" name="矩形 21">
            <a:extLst>
              <a:ext uri="{FF2B5EF4-FFF2-40B4-BE49-F238E27FC236}">
                <a16:creationId xmlns:a16="http://schemas.microsoft.com/office/drawing/2014/main" id="{BDD7EE7C-1AE5-4D73-AC32-9448940BDFDB}"/>
              </a:ext>
            </a:extLst>
          </p:cNvPr>
          <p:cNvSpPr/>
          <p:nvPr/>
        </p:nvSpPr>
        <p:spPr>
          <a:xfrm>
            <a:off x="0" y="0"/>
            <a:ext cx="1902173" cy="6835440"/>
          </a:xfrm>
          <a:prstGeom prst="rect">
            <a:avLst/>
          </a:prstGeom>
          <a:solidFill>
            <a:srgbClr val="BDC6C9"/>
          </a:solidFill>
          <a:ln w="12700" cap="flat" cmpd="sng" algn="ctr">
            <a:noFill/>
            <a:prstDash val="solid"/>
            <a:miter lim="800000"/>
          </a:ln>
          <a:effectLst/>
        </p:spPr>
        <p:txBody>
          <a:bodyPr rtlCol="0" anchor="ctr"/>
          <a:lstStyle/>
          <a:p>
            <a:endParaRPr lang="zh-CN" altLang="en-US" kern="10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矩形 9">
            <a:extLst>
              <a:ext uri="{FF2B5EF4-FFF2-40B4-BE49-F238E27FC236}">
                <a16:creationId xmlns:a16="http://schemas.microsoft.com/office/drawing/2014/main" id="{2CAB1EFB-AD4D-4C88-82F9-101463E42832}"/>
              </a:ext>
            </a:extLst>
          </p:cNvPr>
          <p:cNvSpPr/>
          <p:nvPr/>
        </p:nvSpPr>
        <p:spPr>
          <a:xfrm>
            <a:off x="-65316" y="1218294"/>
            <a:ext cx="12257316" cy="5351840"/>
          </a:xfrm>
          <a:prstGeom prst="rect">
            <a:avLst/>
          </a:prstGeom>
          <a:solidFill>
            <a:srgbClr val="F4F4F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ea typeface="微软雅黑" panose="020B0503020204020204" pitchFamily="34" charset="-122"/>
              </a:rPr>
              <a:t>空间权重矩阵的构建</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1902173" cy="634428"/>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a:cs typeface="+mj-cs"/>
              </a:rPr>
              <a:t>空间权重矩阵</a:t>
            </a:r>
          </a:p>
        </p:txBody>
      </p:sp>
      <p:pic>
        <p:nvPicPr>
          <p:cNvPr id="9" name="图片 8"/>
          <p:cNvPicPr/>
          <p:nvPr/>
        </p:nvPicPr>
        <p:blipFill>
          <a:blip r:embed="rId2">
            <a:extLst>
              <a:ext uri="{28A0092B-C50C-407E-A947-70E740481C1C}">
                <a14:useLocalDpi xmlns:a14="http://schemas.microsoft.com/office/drawing/2010/main" val="0"/>
              </a:ext>
            </a:extLst>
          </a:blip>
          <a:srcRect/>
          <a:stretch>
            <a:fillRect/>
          </a:stretch>
        </p:blipFill>
        <p:spPr bwMode="auto">
          <a:xfrm>
            <a:off x="409996" y="1432813"/>
            <a:ext cx="11372007" cy="4743601"/>
          </a:xfrm>
          <a:prstGeom prst="rect">
            <a:avLst/>
          </a:prstGeom>
          <a:noFill/>
          <a:ln>
            <a:noFill/>
          </a:ln>
        </p:spPr>
      </p:pic>
    </p:spTree>
    <p:extLst>
      <p:ext uri="{BB962C8B-B14F-4D97-AF65-F5344CB8AC3E}">
        <p14:creationId xmlns:p14="http://schemas.microsoft.com/office/powerpoint/2010/main" val="1452965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C51645-CD26-4300-B487-079B8D179314}"/>
              </a:ext>
            </a:extLst>
          </p:cNvPr>
          <p:cNvSpPr/>
          <p:nvPr/>
        </p:nvSpPr>
        <p:spPr>
          <a:xfrm>
            <a:off x="4508511" y="-551377"/>
            <a:ext cx="3174978" cy="1567782"/>
          </a:xfrm>
          <a:prstGeom prst="rect">
            <a:avLst/>
          </a:prstGeom>
          <a:solidFill>
            <a:schemeClr val="bg1"/>
          </a:solidFill>
          <a:ln w="69850">
            <a:solidFill>
              <a:srgbClr val="4F5E60"/>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Light" panose="020B0502040204020203" pitchFamily="34" charset="-122"/>
            </a:endParaRPr>
          </a:p>
        </p:txBody>
      </p:sp>
      <p:sp>
        <p:nvSpPr>
          <p:cNvPr id="22" name="矩形 21">
            <a:extLst>
              <a:ext uri="{FF2B5EF4-FFF2-40B4-BE49-F238E27FC236}">
                <a16:creationId xmlns:a16="http://schemas.microsoft.com/office/drawing/2014/main" id="{BDD7EE7C-1AE5-4D73-AC32-9448940BDFDB}"/>
              </a:ext>
            </a:extLst>
          </p:cNvPr>
          <p:cNvSpPr/>
          <p:nvPr/>
        </p:nvSpPr>
        <p:spPr>
          <a:xfrm>
            <a:off x="-46714" y="-147145"/>
            <a:ext cx="1902173" cy="6993865"/>
          </a:xfrm>
          <a:prstGeom prst="rect">
            <a:avLst/>
          </a:prstGeom>
          <a:solidFill>
            <a:srgbClr val="BDC6C9"/>
          </a:solidFill>
          <a:ln w="12700" cap="flat" cmpd="sng" algn="ctr">
            <a:noFill/>
            <a:prstDash val="solid"/>
            <a:miter lim="800000"/>
          </a:ln>
          <a:effectLst/>
        </p:spPr>
        <p:txBody>
          <a:bodyPr rtlCol="0" anchor="ctr"/>
          <a:lstStyle/>
          <a:p>
            <a:endParaRPr lang="zh-CN" altLang="en-US" kern="10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标题 1"/>
          <p:cNvSpPr txBox="1">
            <a:spLocks/>
          </p:cNvSpPr>
          <p:nvPr/>
        </p:nvSpPr>
        <p:spPr>
          <a:xfrm>
            <a:off x="4625315" y="224448"/>
            <a:ext cx="2941370"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zh-CN" altLang="en-US" sz="2400" dirty="0">
                <a:solidFill>
                  <a:prstClr val="black"/>
                </a:solidFill>
                <a:latin typeface="微软雅黑" panose="020B0503020204020204" pitchFamily="34" charset="-122"/>
                <a:ea typeface="微软雅黑" panose="020B0503020204020204" pitchFamily="34" charset="-122"/>
              </a:rPr>
              <a:t>基于邻接关系构建</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8" name="Rectangle 2"/>
          <p:cNvSpPr>
            <a:spLocks noChangeArrowheads="1"/>
          </p:cNvSpPr>
          <p:nvPr/>
        </p:nvSpPr>
        <p:spPr bwMode="auto">
          <a:xfrm>
            <a:off x="-3567893" y="1016405"/>
            <a:ext cx="196406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 name="Rectangle 2">
            <a:extLst>
              <a:ext uri="{FF2B5EF4-FFF2-40B4-BE49-F238E27FC236}">
                <a16:creationId xmlns:a16="http://schemas.microsoft.com/office/drawing/2014/main" id="{9D1356B6-0CC2-46CF-A57A-223D755874B7}"/>
              </a:ext>
            </a:extLst>
          </p:cNvPr>
          <p:cNvSpPr>
            <a:spLocks noChangeArrowheads="1"/>
          </p:cNvSpPr>
          <p:nvPr/>
        </p:nvSpPr>
        <p:spPr bwMode="auto">
          <a:xfrm>
            <a:off x="1132113" y="1277256"/>
            <a:ext cx="22246393" cy="5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标题 1">
            <a:extLst>
              <a:ext uri="{FF2B5EF4-FFF2-40B4-BE49-F238E27FC236}">
                <a16:creationId xmlns:a16="http://schemas.microsoft.com/office/drawing/2014/main" id="{87638260-FC97-4A6B-BBD6-8E1C447D0A7D}"/>
              </a:ext>
            </a:extLst>
          </p:cNvPr>
          <p:cNvSpPr txBox="1">
            <a:spLocks/>
          </p:cNvSpPr>
          <p:nvPr/>
        </p:nvSpPr>
        <p:spPr>
          <a:xfrm>
            <a:off x="0" y="22560"/>
            <a:ext cx="1902173" cy="634428"/>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a:cs typeface="+mj-cs"/>
              </a:rPr>
              <a:t>空间权重矩阵</a:t>
            </a:r>
          </a:p>
        </p:txBody>
      </p:sp>
      <p:graphicFrame>
        <p:nvGraphicFramePr>
          <p:cNvPr id="12" name="表格 11">
            <a:extLst>
              <a:ext uri="{FF2B5EF4-FFF2-40B4-BE49-F238E27FC236}">
                <a16:creationId xmlns:a16="http://schemas.microsoft.com/office/drawing/2014/main" id="{7056019E-0CE7-4EBD-8BCB-DE89D6C85C9A}"/>
              </a:ext>
            </a:extLst>
          </p:cNvPr>
          <p:cNvGraphicFramePr>
            <a:graphicFrameLocks noGrp="1"/>
          </p:cNvGraphicFramePr>
          <p:nvPr>
            <p:extLst>
              <p:ext uri="{D42A27DB-BD31-4B8C-83A1-F6EECF244321}">
                <p14:modId xmlns:p14="http://schemas.microsoft.com/office/powerpoint/2010/main" val="2755916019"/>
              </p:ext>
            </p:extLst>
          </p:nvPr>
        </p:nvGraphicFramePr>
        <p:xfrm>
          <a:off x="2578806" y="1277256"/>
          <a:ext cx="6648706" cy="2761344"/>
        </p:xfrm>
        <a:graphic>
          <a:graphicData uri="http://schemas.openxmlformats.org/drawingml/2006/table">
            <a:tbl>
              <a:tblPr firstRow="1" firstCol="1" bandRow="1"/>
              <a:tblGrid>
                <a:gridCol w="878984">
                  <a:extLst>
                    <a:ext uri="{9D8B030D-6E8A-4147-A177-3AD203B41FA5}">
                      <a16:colId xmlns:a16="http://schemas.microsoft.com/office/drawing/2014/main" val="3108131275"/>
                    </a:ext>
                  </a:extLst>
                </a:gridCol>
                <a:gridCol w="1137605">
                  <a:extLst>
                    <a:ext uri="{9D8B030D-6E8A-4147-A177-3AD203B41FA5}">
                      <a16:colId xmlns:a16="http://schemas.microsoft.com/office/drawing/2014/main" val="2867950380"/>
                    </a:ext>
                  </a:extLst>
                </a:gridCol>
                <a:gridCol w="1516467">
                  <a:extLst>
                    <a:ext uri="{9D8B030D-6E8A-4147-A177-3AD203B41FA5}">
                      <a16:colId xmlns:a16="http://schemas.microsoft.com/office/drawing/2014/main" val="232575507"/>
                    </a:ext>
                  </a:extLst>
                </a:gridCol>
                <a:gridCol w="2025814">
                  <a:extLst>
                    <a:ext uri="{9D8B030D-6E8A-4147-A177-3AD203B41FA5}">
                      <a16:colId xmlns:a16="http://schemas.microsoft.com/office/drawing/2014/main" val="2880185096"/>
                    </a:ext>
                  </a:extLst>
                </a:gridCol>
                <a:gridCol w="1089836">
                  <a:extLst>
                    <a:ext uri="{9D8B030D-6E8A-4147-A177-3AD203B41FA5}">
                      <a16:colId xmlns:a16="http://schemas.microsoft.com/office/drawing/2014/main" val="896526402"/>
                    </a:ext>
                  </a:extLst>
                </a:gridCol>
              </a:tblGrid>
              <a:tr h="323714">
                <a:tc gridSpan="2">
                  <a:txBody>
                    <a:bodyPr/>
                    <a:lstStyle/>
                    <a:p>
                      <a:pPr algn="ctr">
                        <a:spcAft>
                          <a:spcPts val="0"/>
                        </a:spcAft>
                      </a:pPr>
                      <a:r>
                        <a:rPr lang="zh-CN" sz="1800" kern="100" dirty="0">
                          <a:effectLst/>
                          <a:latin typeface="+mn-ea"/>
                          <a:ea typeface="+mn-ea"/>
                          <a:cs typeface="Times New Roman" panose="02020603050405020304" pitchFamily="18" charset="0"/>
                        </a:rPr>
                        <a:t>空间权重矩阵</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a:spcAft>
                          <a:spcPts val="0"/>
                        </a:spcAft>
                      </a:pPr>
                      <a:r>
                        <a:rPr lang="zh-CN" sz="1800" kern="100" dirty="0">
                          <a:effectLst/>
                          <a:latin typeface="+mn-ea"/>
                          <a:ea typeface="+mn-ea"/>
                          <a:cs typeface="Times New Roman" panose="02020603050405020304" pitchFamily="18" charset="0"/>
                        </a:rPr>
                        <a:t>公式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zh-CN" sz="1800" kern="100" dirty="0">
                          <a:effectLst/>
                          <a:latin typeface="+mn-ea"/>
                          <a:ea typeface="+mn-ea"/>
                          <a:cs typeface="Times New Roman" panose="02020603050405020304" pitchFamily="18" charset="0"/>
                        </a:rPr>
                        <a:t>适用范围</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327466"/>
                  </a:ext>
                </a:extLst>
              </a:tr>
              <a:tr h="1218815">
                <a:tc rowSpan="2">
                  <a:txBody>
                    <a:bodyPr/>
                    <a:lstStyle/>
                    <a:p>
                      <a:pPr algn="just">
                        <a:spcAft>
                          <a:spcPts val="0"/>
                        </a:spcAft>
                      </a:pPr>
                      <a:r>
                        <a:rPr lang="zh-CN" sz="1800" kern="100">
                          <a:effectLst/>
                          <a:latin typeface="+mn-ea"/>
                          <a:ea typeface="+mn-ea"/>
                          <a:cs typeface="Times New Roman" panose="02020603050405020304" pitchFamily="18" charset="0"/>
                        </a:rPr>
                        <a:t>邻接矩阵</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a:effectLst/>
                          <a:latin typeface="+mn-ea"/>
                          <a:ea typeface="+mn-ea"/>
                          <a:cs typeface="Times New Roman" panose="02020603050405020304" pitchFamily="18" charset="0"/>
                        </a:rPr>
                        <a:t>Rook</a:t>
                      </a:r>
                      <a:r>
                        <a:rPr lang="zh-CN" sz="1800" kern="100" dirty="0">
                          <a:effectLst/>
                          <a:latin typeface="+mn-ea"/>
                          <a:ea typeface="+mn-ea"/>
                          <a:cs typeface="Times New Roman" panose="02020603050405020304" pitchFamily="18" charset="0"/>
                        </a:rPr>
                        <a:t>邻接矩阵</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en-US" sz="1800" kern="100">
                        <a:effectLst/>
                        <a:latin typeface="+mn-ea"/>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zh-CN" sz="1800" kern="100" dirty="0">
                        <a:effectLst/>
                        <a:latin typeface="+mn-ea"/>
                        <a:ea typeface="+mn-ea"/>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mn-ea"/>
                          <a:ea typeface="+mn-ea"/>
                          <a:cs typeface="Times New Roman" panose="02020603050405020304" pitchFamily="18" charset="0"/>
                        </a:rPr>
                        <a:t>多边形空间单元</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4884786"/>
                  </a:ext>
                </a:extLst>
              </a:tr>
              <a:tr h="1218815">
                <a:tc vMerge="1">
                  <a:txBody>
                    <a:bodyPr/>
                    <a:lstStyle/>
                    <a:p>
                      <a:endParaRPr lang="zh-CN" altLang="en-US"/>
                    </a:p>
                  </a:txBody>
                  <a:tcPr/>
                </a:tc>
                <a:tc>
                  <a:txBody>
                    <a:bodyPr/>
                    <a:lstStyle/>
                    <a:p>
                      <a:pPr algn="just">
                        <a:spcAft>
                          <a:spcPts val="0"/>
                        </a:spcAft>
                      </a:pPr>
                      <a:r>
                        <a:rPr lang="en-US" sz="1800" kern="100" dirty="0">
                          <a:effectLst/>
                          <a:latin typeface="+mn-ea"/>
                          <a:ea typeface="+mn-ea"/>
                          <a:cs typeface="Times New Roman" panose="02020603050405020304" pitchFamily="18" charset="0"/>
                        </a:rPr>
                        <a:t>Queen</a:t>
                      </a:r>
                      <a:r>
                        <a:rPr lang="zh-CN" sz="1800" kern="100" dirty="0">
                          <a:effectLst/>
                          <a:latin typeface="+mn-ea"/>
                          <a:ea typeface="+mn-ea"/>
                          <a:cs typeface="Times New Roman" panose="02020603050405020304" pitchFamily="18" charset="0"/>
                        </a:rPr>
                        <a:t>邻接矩阵</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en-US" sz="1800" kern="100" dirty="0">
                        <a:effectLst/>
                        <a:latin typeface="+mn-ea"/>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zh-CN" sz="1800" kern="100" dirty="0">
                        <a:effectLst/>
                        <a:latin typeface="+mn-ea"/>
                        <a:ea typeface="+mn-ea"/>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effectLst/>
                          <a:latin typeface="+mn-ea"/>
                          <a:ea typeface="+mn-ea"/>
                          <a:cs typeface="Times New Roman" panose="02020603050405020304" pitchFamily="18" charset="0"/>
                        </a:rPr>
                        <a:t>多边形空间单元</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1711739"/>
                  </a:ext>
                </a:extLst>
              </a:tr>
            </a:tbl>
          </a:graphicData>
        </a:graphic>
      </p:graphicFrame>
      <p:graphicFrame>
        <p:nvGraphicFramePr>
          <p:cNvPr id="13" name="对象 12">
            <a:extLst>
              <a:ext uri="{FF2B5EF4-FFF2-40B4-BE49-F238E27FC236}">
                <a16:creationId xmlns:a16="http://schemas.microsoft.com/office/drawing/2014/main" id="{C86399B6-81D2-4891-A7B3-F24320FA00E1}"/>
              </a:ext>
            </a:extLst>
          </p:cNvPr>
          <p:cNvGraphicFramePr>
            <a:graphicFrameLocks noChangeAspect="1"/>
          </p:cNvGraphicFramePr>
          <p:nvPr>
            <p:extLst>
              <p:ext uri="{D42A27DB-BD31-4B8C-83A1-F6EECF244321}">
                <p14:modId xmlns:p14="http://schemas.microsoft.com/office/powerpoint/2010/main" val="4181935041"/>
              </p:ext>
            </p:extLst>
          </p:nvPr>
        </p:nvGraphicFramePr>
        <p:xfrm>
          <a:off x="4734523" y="1871959"/>
          <a:ext cx="2050177" cy="540706"/>
        </p:xfrm>
        <a:graphic>
          <a:graphicData uri="http://schemas.openxmlformats.org/presentationml/2006/ole">
            <mc:AlternateContent xmlns:mc="http://schemas.openxmlformats.org/markup-compatibility/2006">
              <mc:Choice xmlns:v="urn:schemas-microsoft-com:vml" Requires="v">
                <p:oleObj spid="_x0000_s9373" name="Equation" r:id="rId3" imgW="1765300" imgH="419100" progId="Equation.DSMT4">
                  <p:embed/>
                </p:oleObj>
              </mc:Choice>
              <mc:Fallback>
                <p:oleObj name="Equation" r:id="rId3" imgW="1765300" imgH="4191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4523" y="1871959"/>
                        <a:ext cx="2050177" cy="540706"/>
                      </a:xfrm>
                      <a:prstGeom prst="rect">
                        <a:avLst/>
                      </a:prstGeom>
                      <a:noFill/>
                    </p:spPr>
                  </p:pic>
                </p:oleObj>
              </mc:Fallback>
            </mc:AlternateContent>
          </a:graphicData>
        </a:graphic>
      </p:graphicFrame>
      <p:graphicFrame>
        <p:nvGraphicFramePr>
          <p:cNvPr id="14" name="对象 13">
            <a:extLst>
              <a:ext uri="{FF2B5EF4-FFF2-40B4-BE49-F238E27FC236}">
                <a16:creationId xmlns:a16="http://schemas.microsoft.com/office/drawing/2014/main" id="{EBB585F9-3D40-4DFE-A61D-2D98CF2B8605}"/>
              </a:ext>
            </a:extLst>
          </p:cNvPr>
          <p:cNvGraphicFramePr>
            <a:graphicFrameLocks noChangeAspect="1"/>
          </p:cNvGraphicFramePr>
          <p:nvPr>
            <p:extLst>
              <p:ext uri="{D42A27DB-BD31-4B8C-83A1-F6EECF244321}">
                <p14:modId xmlns:p14="http://schemas.microsoft.com/office/powerpoint/2010/main" val="3652205860"/>
              </p:ext>
            </p:extLst>
          </p:nvPr>
        </p:nvGraphicFramePr>
        <p:xfrm>
          <a:off x="4734523" y="3114863"/>
          <a:ext cx="2804912" cy="540706"/>
        </p:xfrm>
        <a:graphic>
          <a:graphicData uri="http://schemas.openxmlformats.org/presentationml/2006/ole">
            <mc:AlternateContent xmlns:mc="http://schemas.openxmlformats.org/markup-compatibility/2006">
              <mc:Choice xmlns:v="urn:schemas-microsoft-com:vml" Requires="v">
                <p:oleObj spid="_x0000_s9374" name="Equation" r:id="rId5" imgW="2387600" imgH="419100" progId="Equation.DSMT4">
                  <p:embed/>
                </p:oleObj>
              </mc:Choice>
              <mc:Fallback>
                <p:oleObj name="Equation" r:id="rId5" imgW="2387600" imgH="4191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4523" y="3114863"/>
                        <a:ext cx="2804912" cy="540706"/>
                      </a:xfrm>
                      <a:prstGeom prst="rect">
                        <a:avLst/>
                      </a:prstGeom>
                      <a:noFill/>
                    </p:spPr>
                  </p:pic>
                </p:oleObj>
              </mc:Fallback>
            </mc:AlternateContent>
          </a:graphicData>
        </a:graphic>
      </p:graphicFrame>
      <p:sp>
        <p:nvSpPr>
          <p:cNvPr id="17" name="矩形 16">
            <a:extLst>
              <a:ext uri="{FF2B5EF4-FFF2-40B4-BE49-F238E27FC236}">
                <a16:creationId xmlns:a16="http://schemas.microsoft.com/office/drawing/2014/main" id="{7DCD2E49-E339-4C81-A709-E4B6EFB75337}"/>
              </a:ext>
            </a:extLst>
          </p:cNvPr>
          <p:cNvSpPr/>
          <p:nvPr/>
        </p:nvSpPr>
        <p:spPr>
          <a:xfrm>
            <a:off x="9344316" y="-147145"/>
            <a:ext cx="2862888" cy="7981129"/>
          </a:xfrm>
          <a:prstGeom prst="rect">
            <a:avLst/>
          </a:prstGeom>
          <a:solidFill>
            <a:srgbClr val="97A4A5"/>
          </a:solidFill>
          <a:ln w="12700" cap="flat" cmpd="sng" algn="ctr">
            <a:noFill/>
            <a:prstDash val="solid"/>
            <a:miter lim="800000"/>
          </a:ln>
          <a:effectLst/>
        </p:spPr>
        <p:txBody>
          <a:bodyPr rtlCol="0" anchor="ctr"/>
          <a:lstStyle/>
          <a:p>
            <a:pPr algn="ctr"/>
            <a:endParaRPr lang="zh-CN" altLang="en-US" kern="0" dirty="0">
              <a:solidFill>
                <a:prstClr val="white"/>
              </a:solidFill>
              <a:latin typeface="Arial"/>
              <a:ea typeface="微软雅黑"/>
            </a:endParaRPr>
          </a:p>
        </p:txBody>
      </p:sp>
      <p:sp>
        <p:nvSpPr>
          <p:cNvPr id="18" name="矩形 17">
            <a:extLst>
              <a:ext uri="{FF2B5EF4-FFF2-40B4-BE49-F238E27FC236}">
                <a16:creationId xmlns:a16="http://schemas.microsoft.com/office/drawing/2014/main" id="{2D91CF13-A576-43B6-A49B-D33C12472BFD}"/>
              </a:ext>
            </a:extLst>
          </p:cNvPr>
          <p:cNvSpPr/>
          <p:nvPr/>
        </p:nvSpPr>
        <p:spPr>
          <a:xfrm>
            <a:off x="10096727" y="1173935"/>
            <a:ext cx="1947566" cy="369332"/>
          </a:xfrm>
          <a:prstGeom prst="rect">
            <a:avLst/>
          </a:prstGeom>
        </p:spPr>
        <p:txBody>
          <a:bodyPr wrap="square">
            <a:spAutoFit/>
          </a:bodyPr>
          <a:lstStyle/>
          <a:p>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一阶邻接矩阵</a:t>
            </a:r>
            <a:endParaRPr lang="en-US" altLang="zh-CN" b="1"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ïṧ1iďe">
            <a:extLst>
              <a:ext uri="{FF2B5EF4-FFF2-40B4-BE49-F238E27FC236}">
                <a16:creationId xmlns:a16="http://schemas.microsoft.com/office/drawing/2014/main" id="{AB412E1F-A083-4CF4-91E5-52604062AA3C}"/>
              </a:ext>
            </a:extLst>
          </p:cNvPr>
          <p:cNvSpPr/>
          <p:nvPr/>
        </p:nvSpPr>
        <p:spPr bwMode="auto">
          <a:xfrm>
            <a:off x="9492546" y="1075408"/>
            <a:ext cx="504056" cy="504056"/>
          </a:xfrm>
          <a:prstGeom prst="roundRect">
            <a:avLst>
              <a:gd name="adj" fmla="val 11236"/>
            </a:avLst>
          </a:prstGeom>
          <a:solidFill>
            <a:srgbClr val="3A4557"/>
          </a:solidFill>
          <a:ln w="19050">
            <a:noFill/>
          </a:ln>
          <a:extLst/>
        </p:spPr>
        <p:txBody>
          <a:bodyPr wrap="non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Arial"/>
              </a:rPr>
              <a:t>01</a:t>
            </a:r>
            <a:endParaRPr kumimoji="0" sz="1800" b="1" i="0" u="none" strike="noStrike" kern="0" cap="none" spc="0" normalizeH="0" baseline="0" noProof="0" dirty="0">
              <a:ln>
                <a:noFill/>
              </a:ln>
              <a:solidFill>
                <a:prstClr val="white"/>
              </a:solidFill>
              <a:effectLst/>
              <a:uLnTx/>
              <a:uFillTx/>
              <a:latin typeface="Arial"/>
            </a:endParaRPr>
          </a:p>
        </p:txBody>
      </p:sp>
      <p:sp>
        <p:nvSpPr>
          <p:cNvPr id="23" name="矩形 22">
            <a:extLst>
              <a:ext uri="{FF2B5EF4-FFF2-40B4-BE49-F238E27FC236}">
                <a16:creationId xmlns:a16="http://schemas.microsoft.com/office/drawing/2014/main" id="{167D475E-4E44-4498-B852-BCBA45E4821E}"/>
              </a:ext>
            </a:extLst>
          </p:cNvPr>
          <p:cNvSpPr/>
          <p:nvPr/>
        </p:nvSpPr>
        <p:spPr>
          <a:xfrm>
            <a:off x="10096726" y="2637565"/>
            <a:ext cx="1947566" cy="369332"/>
          </a:xfrm>
          <a:prstGeom prst="rect">
            <a:avLst/>
          </a:prstGeom>
        </p:spPr>
        <p:txBody>
          <a:bodyPr wrap="square">
            <a:spAutoFit/>
          </a:bodyPr>
          <a:lstStyle/>
          <a:p>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二元邻接矩阵</a:t>
            </a:r>
          </a:p>
        </p:txBody>
      </p:sp>
      <p:sp>
        <p:nvSpPr>
          <p:cNvPr id="24" name="ïṧ1iďe">
            <a:extLst>
              <a:ext uri="{FF2B5EF4-FFF2-40B4-BE49-F238E27FC236}">
                <a16:creationId xmlns:a16="http://schemas.microsoft.com/office/drawing/2014/main" id="{B6F268CE-A187-4B8B-B9B8-28DF452C470A}"/>
              </a:ext>
            </a:extLst>
          </p:cNvPr>
          <p:cNvSpPr/>
          <p:nvPr/>
        </p:nvSpPr>
        <p:spPr bwMode="auto">
          <a:xfrm>
            <a:off x="9531574" y="2555537"/>
            <a:ext cx="504056" cy="504056"/>
          </a:xfrm>
          <a:prstGeom prst="roundRect">
            <a:avLst>
              <a:gd name="adj" fmla="val 11236"/>
            </a:avLst>
          </a:prstGeom>
          <a:solidFill>
            <a:srgbClr val="3A4557"/>
          </a:solidFill>
          <a:ln w="19050">
            <a:noFill/>
          </a:ln>
          <a:extLst/>
        </p:spPr>
        <p:txBody>
          <a:bodyPr wrap="non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Arial"/>
              </a:rPr>
              <a:t>02</a:t>
            </a:r>
            <a:endParaRPr kumimoji="0" sz="1800" b="1" i="0" u="none" strike="noStrike" kern="0" cap="none" spc="0" normalizeH="0" baseline="0" noProof="0" dirty="0">
              <a:ln>
                <a:noFill/>
              </a:ln>
              <a:solidFill>
                <a:prstClr val="white"/>
              </a:solidFill>
              <a:effectLst/>
              <a:uLnTx/>
              <a:uFillTx/>
              <a:latin typeface="Arial"/>
            </a:endParaRPr>
          </a:p>
        </p:txBody>
      </p:sp>
      <p:sp>
        <p:nvSpPr>
          <p:cNvPr id="15" name="文本框 14">
            <a:extLst>
              <a:ext uri="{FF2B5EF4-FFF2-40B4-BE49-F238E27FC236}">
                <a16:creationId xmlns:a16="http://schemas.microsoft.com/office/drawing/2014/main" id="{A0900D30-7425-4A48-9BCA-9C3882EF7BB2}"/>
              </a:ext>
            </a:extLst>
          </p:cNvPr>
          <p:cNvSpPr txBox="1"/>
          <p:nvPr/>
        </p:nvSpPr>
        <p:spPr>
          <a:xfrm>
            <a:off x="10226055" y="1553729"/>
            <a:ext cx="1688909" cy="646331"/>
          </a:xfrm>
          <a:prstGeom prst="rect">
            <a:avLst/>
          </a:prstGeom>
          <a:noFill/>
        </p:spPr>
        <p:txBody>
          <a:bodyPr wrap="square" rtlCol="0">
            <a:spAutoFit/>
          </a:bodyPr>
          <a:lstStyle/>
          <a:p>
            <a:pPr lvl="0"/>
            <a:r>
              <a:rPr lang="zh-CN" altLang="en-US"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与多数情况并不相符。</a:t>
            </a:r>
          </a:p>
        </p:txBody>
      </p:sp>
      <p:sp>
        <p:nvSpPr>
          <p:cNvPr id="25" name="矩形 24">
            <a:extLst>
              <a:ext uri="{FF2B5EF4-FFF2-40B4-BE49-F238E27FC236}">
                <a16:creationId xmlns:a16="http://schemas.microsoft.com/office/drawing/2014/main" id="{2072F04B-9385-4C73-9C44-CCC18DE10AD2}"/>
              </a:ext>
            </a:extLst>
          </p:cNvPr>
          <p:cNvSpPr/>
          <p:nvPr/>
        </p:nvSpPr>
        <p:spPr>
          <a:xfrm>
            <a:off x="10096726" y="3158108"/>
            <a:ext cx="1947566" cy="923330"/>
          </a:xfrm>
          <a:prstGeom prst="rect">
            <a:avLst/>
          </a:prstGeom>
        </p:spPr>
        <p:txBody>
          <a:bodyPr wrap="square">
            <a:spAutoFit/>
          </a:bodyPr>
          <a:lstStyle/>
          <a:p>
            <a:r>
              <a:rPr lang="zh-CN" altLang="en-US"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简单直观、设定方便且计算量小；但灵活性差</a:t>
            </a:r>
            <a:endParaRPr lang="zh-CN" altLang="en-US" b="1"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矩形 20">
            <a:extLst>
              <a:ext uri="{FF2B5EF4-FFF2-40B4-BE49-F238E27FC236}">
                <a16:creationId xmlns:a16="http://schemas.microsoft.com/office/drawing/2014/main" id="{D37AB098-F9F7-447D-9495-83EB7D80702A}"/>
              </a:ext>
            </a:extLst>
          </p:cNvPr>
          <p:cNvSpPr/>
          <p:nvPr/>
        </p:nvSpPr>
        <p:spPr>
          <a:xfrm>
            <a:off x="-283699" y="5953166"/>
            <a:ext cx="12759397" cy="1085070"/>
          </a:xfrm>
          <a:prstGeom prst="rect">
            <a:avLst/>
          </a:prstGeom>
          <a:solidFill>
            <a:srgbClr val="4F5E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74910D1F-9E38-4CA8-A9E9-CDB0A65EE73F}"/>
              </a:ext>
            </a:extLst>
          </p:cNvPr>
          <p:cNvSpPr/>
          <p:nvPr/>
        </p:nvSpPr>
        <p:spPr>
          <a:xfrm>
            <a:off x="-247821" y="6241022"/>
            <a:ext cx="12421772" cy="56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F3702F00-585B-4D70-AC0E-47485413B1F7}"/>
              </a:ext>
            </a:extLst>
          </p:cNvPr>
          <p:cNvSpPr/>
          <p:nvPr/>
        </p:nvSpPr>
        <p:spPr>
          <a:xfrm>
            <a:off x="-247821" y="6391762"/>
            <a:ext cx="12421772" cy="56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173396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204115"/>
</p:tagLst>
</file>

<file path=ppt/tags/tag2.xml><?xml version="1.0" encoding="utf-8"?>
<p:tagLst xmlns:a="http://schemas.openxmlformats.org/drawingml/2006/main" xmlns:r="http://schemas.openxmlformats.org/officeDocument/2006/relationships" xmlns:p="http://schemas.openxmlformats.org/presentationml/2006/main">
  <p:tag name="ISLIDE.DIAGRAM" val="185936"/>
</p:tagLst>
</file>

<file path=ppt/tags/tag3.xml><?xml version="1.0" encoding="utf-8"?>
<p:tagLst xmlns:a="http://schemas.openxmlformats.org/drawingml/2006/main" xmlns:r="http://schemas.openxmlformats.org/officeDocument/2006/relationships" xmlns:p="http://schemas.openxmlformats.org/presentationml/2006/main">
  <p:tag name="ISLIDE.DIAGRAM" val="20641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2677</TotalTime>
  <Words>4174</Words>
  <Application>Microsoft Office PowerPoint</Application>
  <PresentationFormat>宽屏</PresentationFormat>
  <Paragraphs>533</Paragraphs>
  <Slides>52</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52</vt:i4>
      </vt:variant>
    </vt:vector>
  </HeadingPairs>
  <TitlesOfParts>
    <vt:vector size="64" baseType="lpstr">
      <vt:lpstr>Arial</vt:lpstr>
      <vt:lpstr>楷体</vt:lpstr>
      <vt:lpstr>宋体</vt:lpstr>
      <vt:lpstr>Wingdings</vt:lpstr>
      <vt:lpstr>Calibri</vt:lpstr>
      <vt:lpstr>Times New Roman</vt:lpstr>
      <vt:lpstr>微软雅黑 Light</vt:lpstr>
      <vt:lpstr>微软雅黑</vt:lpstr>
      <vt:lpstr>Impact</vt:lpstr>
      <vt:lpstr>Office Theme</vt:lpstr>
      <vt:lpstr>Microsoft Visio Drawing</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武大城市化研究室</dc:creator>
  <cp:lastModifiedBy>11</cp:lastModifiedBy>
  <cp:revision>147</cp:revision>
  <dcterms:created xsi:type="dcterms:W3CDTF">2019-01-23T06:32:29Z</dcterms:created>
  <dcterms:modified xsi:type="dcterms:W3CDTF">2019-07-24T02:35:29Z</dcterms:modified>
</cp:coreProperties>
</file>